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media/image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283" r:id="rId3"/>
    <p:sldId id="5971" r:id="rId5"/>
    <p:sldId id="3070" r:id="rId6"/>
    <p:sldId id="3972" r:id="rId7"/>
    <p:sldId id="3973" r:id="rId8"/>
    <p:sldId id="3026" r:id="rId9"/>
    <p:sldId id="4849" r:id="rId10"/>
    <p:sldId id="4848" r:id="rId11"/>
    <p:sldId id="5972" r:id="rId12"/>
    <p:sldId id="5974" r:id="rId13"/>
    <p:sldId id="5975" r:id="rId14"/>
    <p:sldId id="5924" r:id="rId15"/>
    <p:sldId id="3974" r:id="rId16"/>
    <p:sldId id="5919" r:id="rId17"/>
    <p:sldId id="5920" r:id="rId18"/>
    <p:sldId id="5960" r:id="rId19"/>
    <p:sldId id="5961" r:id="rId20"/>
    <p:sldId id="5962" r:id="rId21"/>
    <p:sldId id="5963" r:id="rId22"/>
    <p:sldId id="5964" r:id="rId23"/>
    <p:sldId id="5965" r:id="rId24"/>
    <p:sldId id="5966" r:id="rId25"/>
    <p:sldId id="5967" r:id="rId26"/>
    <p:sldId id="5968" r:id="rId27"/>
    <p:sldId id="5969" r:id="rId28"/>
    <p:sldId id="5970" r:id="rId29"/>
    <p:sldId id="3975" r:id="rId30"/>
    <p:sldId id="3027" r:id="rId31"/>
    <p:sldId id="3028" r:id="rId32"/>
    <p:sldId id="3029" r:id="rId33"/>
    <p:sldId id="3030" r:id="rId34"/>
    <p:sldId id="3031" r:id="rId35"/>
    <p:sldId id="3032" r:id="rId36"/>
    <p:sldId id="3033" r:id="rId37"/>
    <p:sldId id="3034" r:id="rId38"/>
    <p:sldId id="3035" r:id="rId39"/>
    <p:sldId id="3036" r:id="rId40"/>
    <p:sldId id="3037" r:id="rId41"/>
    <p:sldId id="3038" r:id="rId42"/>
    <p:sldId id="3039" r:id="rId43"/>
    <p:sldId id="3040" r:id="rId44"/>
    <p:sldId id="3041" r:id="rId45"/>
    <p:sldId id="3042" r:id="rId46"/>
    <p:sldId id="3043" r:id="rId47"/>
    <p:sldId id="3044" r:id="rId48"/>
    <p:sldId id="3045" r:id="rId49"/>
    <p:sldId id="3046" r:id="rId50"/>
    <p:sldId id="3047" r:id="rId51"/>
    <p:sldId id="3048" r:id="rId52"/>
    <p:sldId id="3064" r:id="rId53"/>
    <p:sldId id="3065" r:id="rId54"/>
    <p:sldId id="3066" r:id="rId55"/>
    <p:sldId id="3067" r:id="rId56"/>
    <p:sldId id="3068" r:id="rId57"/>
    <p:sldId id="3069" r:id="rId58"/>
    <p:sldId id="5914" r:id="rId59"/>
    <p:sldId id="5912" r:id="rId60"/>
    <p:sldId id="2634" r:id="rId61"/>
  </p:sldIdLst>
  <p:sldSz cx="10259695" cy="575945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倪腾" initials="倪腾" lastIdx="2" clrIdx="0"/>
  <p:cmAuthor id="2" name=" " initials="" lastIdx="1" clrIdx="1"/>
  <p:cmAuthor id="3" name="廖梦竹" initials="M" lastIdx="2" clrIdx="2"/>
  <p:cmAuthor id="4" name="Administrator" initials="A" lastIdx="2" clrIdx="3"/>
  <p:cmAuthor id="75" name="作者" initials="A" lastIdx="0" clrIdx="24"/>
  <p:cmAuthor id="5" name="vonta‘s" initials="8"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A900"/>
    <a:srgbClr val="F8F8F8"/>
    <a:srgbClr val="120C16"/>
    <a:srgbClr val="6DF5ED"/>
    <a:srgbClr val="E93252"/>
    <a:srgbClr val="0358B2"/>
    <a:srgbClr val="0358B1"/>
    <a:srgbClr val="035898"/>
    <a:srgbClr val="F1F1F1"/>
    <a:srgbClr val="0264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97" autoAdjust="0"/>
    <p:restoredTop sz="93826" autoAdjust="0"/>
  </p:normalViewPr>
  <p:slideViewPr>
    <p:cSldViewPr snapToGrid="0">
      <p:cViewPr varScale="1">
        <p:scale>
          <a:sx n="75" d="100"/>
          <a:sy n="75" d="100"/>
        </p:scale>
        <p:origin x="700" y="10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5" Type="http://schemas.openxmlformats.org/officeDocument/2006/relationships/commentAuthors" Target="commentAuthors.xml"/><Relationship Id="rId64" Type="http://schemas.openxmlformats.org/officeDocument/2006/relationships/tableStyles" Target="tableStyles.xml"/><Relationship Id="rId63" Type="http://schemas.openxmlformats.org/officeDocument/2006/relationships/viewProps" Target="viewProps.xml"/><Relationship Id="rId62" Type="http://schemas.openxmlformats.org/officeDocument/2006/relationships/presProps" Target="presProps.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3AA1B95-8096-483E-937F-B7117F22143A}" type="doc">
      <dgm:prSet loTypeId="urn:microsoft.com/office/officeart/2005/8/layout/process1" loCatId="process" qsTypeId="urn:microsoft.com/office/officeart/2005/8/quickstyle/simple1" qsCatId="simple" csTypeId="urn:microsoft.com/office/officeart/2005/8/colors/accent1_2" csCatId="accent1" phldr="0"/>
      <dgm:spPr/>
    </dgm:pt>
    <dgm:pt modelId="{B9356EF3-F2BD-44EF-8989-A8C6F68A9C26}">
      <dgm:prSet phldrT="[文本]" phldr="0" custT="0"/>
      <dgm:spPr/>
      <dgm:t>
        <a:bodyPr vert="horz" wrap="square"/>
        <a:p>
          <a:pPr>
            <a:lnSpc>
              <a:spcPct val="100000"/>
            </a:lnSpc>
            <a:spcBef>
              <a:spcPct val="0"/>
            </a:spcBef>
            <a:spcAft>
              <a:spcPct val="35000"/>
            </a:spcAft>
          </a:pPr>
          <a:r>
            <a:rPr lang="zh-CN" altLang="en-US"/>
            <a:t>企微私聊拿到用户手机号</a:t>
          </a:r>
          <a:r>
            <a:rPr lang="zh-CN" altLang="en-US"/>
            <a:t/>
          </a:r>
          <a:endParaRPr lang="zh-CN" altLang="en-US"/>
        </a:p>
      </dgm:t>
    </dgm:pt>
    <dgm:pt modelId="{42B40A37-3B74-4139-88E7-27DB8ADAFB3B}" cxnId="{9E720409-463D-433E-8B3E-C0A4D1564527}" type="parTrans">
      <dgm:prSet/>
      <dgm:spPr/>
    </dgm:pt>
    <dgm:pt modelId="{E862CC6F-EE5F-4708-AD0C-4AFC083AC1E9}" cxnId="{9E720409-463D-433E-8B3E-C0A4D1564527}" type="sibTrans">
      <dgm:prSet/>
      <dgm:spPr/>
      <dgm:t>
        <a:bodyPr/>
        <a:p>
          <a:endParaRPr lang="zh-CN" altLang="en-US"/>
        </a:p>
      </dgm:t>
    </dgm:pt>
    <dgm:pt modelId="{EDABB1AF-A433-4877-8BF8-9FA85F924A2C}">
      <dgm:prSet phldrT="[文本]" phldr="0" custT="0"/>
      <dgm:spPr/>
      <dgm:t>
        <a:bodyPr vert="horz" wrap="square"/>
        <a:p>
          <a:pPr>
            <a:lnSpc>
              <a:spcPct val="100000"/>
            </a:lnSpc>
            <a:spcBef>
              <a:spcPct val="0"/>
            </a:spcBef>
            <a:spcAft>
              <a:spcPct val="35000"/>
            </a:spcAft>
          </a:pPr>
          <a:r>
            <a:rPr lang="zh-CN" altLang="en-US"/>
            <a:t>在</a:t>
          </a:r>
          <a:r>
            <a:rPr lang="en-US" altLang="zh-CN"/>
            <a:t>SCRM</a:t>
          </a:r>
          <a:r>
            <a:rPr lang="zh-CN" altLang="en-US"/>
            <a:t>导入有赞订单根据手机号匹配</a:t>
          </a:r>
          <a:r>
            <a:rPr lang="zh-CN" altLang="en-US"/>
            <a:t/>
          </a:r>
          <a:endParaRPr lang="zh-CN" altLang="en-US"/>
        </a:p>
      </dgm:t>
    </dgm:pt>
    <dgm:pt modelId="{22507475-337D-4D08-A27D-19453A1EC4B8}" cxnId="{B8C4B0BA-C680-413A-A089-1C20118B9493}" type="parTrans">
      <dgm:prSet/>
      <dgm:spPr/>
    </dgm:pt>
    <dgm:pt modelId="{3E1956DE-23F8-4761-8F76-7ABD5A8AE770}" cxnId="{B8C4B0BA-C680-413A-A089-1C20118B9493}" type="sibTrans">
      <dgm:prSet/>
      <dgm:spPr/>
      <dgm:t>
        <a:bodyPr/>
        <a:p>
          <a:endParaRPr lang="zh-CN" altLang="en-US"/>
        </a:p>
      </dgm:t>
    </dgm:pt>
    <dgm:pt modelId="{16C98B6D-CC9A-459C-A148-3249240D3586}">
      <dgm:prSet phldrT="[文本]" phldr="0" custT="0"/>
      <dgm:spPr/>
      <dgm:t>
        <a:bodyPr vert="horz" wrap="square"/>
        <a:p>
          <a:pPr>
            <a:lnSpc>
              <a:spcPct val="100000"/>
            </a:lnSpc>
            <a:spcBef>
              <a:spcPct val="0"/>
            </a:spcBef>
            <a:spcAft>
              <a:spcPct val="35000"/>
            </a:spcAft>
          </a:pPr>
          <a:r>
            <a:rPr lang="zh-CN" altLang="en-US"/>
            <a:t>根据有赞的手机号</a:t>
          </a:r>
          <a:r>
            <a:rPr lang="zh-CN" altLang="en-US"/>
            <a:t>逐个查找</a:t>
          </a:r>
          <a:r>
            <a:rPr lang="zh-CN" altLang="en-US"/>
            <a:t>用户并打标</a:t>
          </a:r>
          <a:r>
            <a:rPr lang="zh-CN" altLang="en-US"/>
            <a:t/>
          </a:r>
          <a:endParaRPr lang="zh-CN" altLang="en-US"/>
        </a:p>
      </dgm:t>
    </dgm:pt>
    <dgm:pt modelId="{B2C4969C-7F63-4CB2-9C9A-A6F67CF17685}" cxnId="{B3150BF1-7C0B-47FD-A22C-D7E5984CAE83}" type="parTrans">
      <dgm:prSet/>
      <dgm:spPr/>
    </dgm:pt>
    <dgm:pt modelId="{D9B5BE56-AD46-4CF8-8D6E-63CE26896AAC}" cxnId="{B3150BF1-7C0B-47FD-A22C-D7E5984CAE83}" type="sibTrans">
      <dgm:prSet/>
      <dgm:spPr/>
    </dgm:pt>
    <dgm:pt modelId="{23E08954-DEFC-4A8C-B951-725E72315086}" type="pres">
      <dgm:prSet presAssocID="{F3AA1B95-8096-483E-937F-B7117F22143A}" presName="Name0" presStyleCnt="0">
        <dgm:presLayoutVars>
          <dgm:dir/>
          <dgm:resizeHandles val="exact"/>
        </dgm:presLayoutVars>
      </dgm:prSet>
      <dgm:spPr/>
    </dgm:pt>
    <dgm:pt modelId="{A9558FAE-AE26-43A7-A5EC-E1594E2B2F93}" type="pres">
      <dgm:prSet presAssocID="{B9356EF3-F2BD-44EF-8989-A8C6F68A9C26}" presName="node" presStyleLbl="node1" presStyleIdx="0" presStyleCnt="3">
        <dgm:presLayoutVars>
          <dgm:bulletEnabled val="1"/>
        </dgm:presLayoutVars>
      </dgm:prSet>
      <dgm:spPr/>
    </dgm:pt>
    <dgm:pt modelId="{56077158-A490-49C0-92A3-E1F3F4A134D1}" type="pres">
      <dgm:prSet presAssocID="{E862CC6F-EE5F-4708-AD0C-4AFC083AC1E9}" presName="sibTrans" presStyleLbl="sibTrans2D1" presStyleIdx="0" presStyleCnt="2"/>
      <dgm:spPr/>
    </dgm:pt>
    <dgm:pt modelId="{866543E3-7169-4994-AA48-DBEAD952B2D7}" type="pres">
      <dgm:prSet presAssocID="{E862CC6F-EE5F-4708-AD0C-4AFC083AC1E9}" presName="connectorText" presStyleCnt="0"/>
      <dgm:spPr/>
    </dgm:pt>
    <dgm:pt modelId="{0C6A0E2D-4913-46C1-A93F-3832E34B4A9D}" type="pres">
      <dgm:prSet presAssocID="{EDABB1AF-A433-4877-8BF8-9FA85F924A2C}" presName="node" presStyleLbl="node1" presStyleIdx="1" presStyleCnt="3">
        <dgm:presLayoutVars>
          <dgm:bulletEnabled val="1"/>
        </dgm:presLayoutVars>
      </dgm:prSet>
      <dgm:spPr/>
    </dgm:pt>
    <dgm:pt modelId="{18462591-2085-43A2-8617-BA9721C35F9F}" type="pres">
      <dgm:prSet presAssocID="{3E1956DE-23F8-4761-8F76-7ABD5A8AE770}" presName="sibTrans" presStyleLbl="sibTrans2D1" presStyleIdx="1" presStyleCnt="2"/>
      <dgm:spPr/>
    </dgm:pt>
    <dgm:pt modelId="{F0328CDC-AC5A-41D2-969E-7D80009105F2}" type="pres">
      <dgm:prSet presAssocID="{3E1956DE-23F8-4761-8F76-7ABD5A8AE770}" presName="connectorText" presStyleCnt="0"/>
      <dgm:spPr/>
    </dgm:pt>
    <dgm:pt modelId="{507274D1-9FFA-4CA1-8C30-ADC25E352D22}" type="pres">
      <dgm:prSet presAssocID="{16C98B6D-CC9A-459C-A148-3249240D3586}" presName="node" presStyleLbl="node1" presStyleIdx="2" presStyleCnt="3">
        <dgm:presLayoutVars>
          <dgm:bulletEnabled val="1"/>
        </dgm:presLayoutVars>
      </dgm:prSet>
      <dgm:spPr/>
    </dgm:pt>
  </dgm:ptLst>
  <dgm:cxnLst>
    <dgm:cxn modelId="{9E720409-463D-433E-8B3E-C0A4D1564527}" srcId="{F3AA1B95-8096-483E-937F-B7117F22143A}" destId="{B9356EF3-F2BD-44EF-8989-A8C6F68A9C26}" srcOrd="0" destOrd="0" parTransId="{42B40A37-3B74-4139-88E7-27DB8ADAFB3B}" sibTransId="{E862CC6F-EE5F-4708-AD0C-4AFC083AC1E9}"/>
    <dgm:cxn modelId="{B8C4B0BA-C680-413A-A089-1C20118B9493}" srcId="{F3AA1B95-8096-483E-937F-B7117F22143A}" destId="{EDABB1AF-A433-4877-8BF8-9FA85F924A2C}" srcOrd="1" destOrd="0" parTransId="{22507475-337D-4D08-A27D-19453A1EC4B8}" sibTransId="{3E1956DE-23F8-4761-8F76-7ABD5A8AE770}"/>
    <dgm:cxn modelId="{B3150BF1-7C0B-47FD-A22C-D7E5984CAE83}" srcId="{F3AA1B95-8096-483E-937F-B7117F22143A}" destId="{16C98B6D-CC9A-459C-A148-3249240D3586}" srcOrd="2" destOrd="0" parTransId="{B2C4969C-7F63-4CB2-9C9A-A6F67CF17685}" sibTransId="{D9B5BE56-AD46-4CF8-8D6E-63CE26896AAC}"/>
    <dgm:cxn modelId="{392D7375-02C8-4570-A255-FB0E454B2238}" type="presOf" srcId="{F3AA1B95-8096-483E-937F-B7117F22143A}" destId="{23E08954-DEFC-4A8C-B951-725E72315086}" srcOrd="0" destOrd="0" presId="urn:microsoft.com/office/officeart/2005/8/layout/process1"/>
    <dgm:cxn modelId="{81A56AA3-F9BB-4515-8B34-8A1F31670B59}" type="presParOf" srcId="{23E08954-DEFC-4A8C-B951-725E72315086}" destId="{A9558FAE-AE26-43A7-A5EC-E1594E2B2F93}" srcOrd="0" destOrd="0" presId="urn:microsoft.com/office/officeart/2005/8/layout/process1"/>
    <dgm:cxn modelId="{70B87FA3-7B93-4406-AAA5-9FE781139499}" type="presOf" srcId="{B9356EF3-F2BD-44EF-8989-A8C6F68A9C26}" destId="{A9558FAE-AE26-43A7-A5EC-E1594E2B2F93}" srcOrd="0" destOrd="0" presId="urn:microsoft.com/office/officeart/2005/8/layout/process1"/>
    <dgm:cxn modelId="{B163E014-AAA0-45BB-AD72-4482E74B206F}" type="presParOf" srcId="{23E08954-DEFC-4A8C-B951-725E72315086}" destId="{56077158-A490-49C0-92A3-E1F3F4A134D1}" srcOrd="1" destOrd="0" presId="urn:microsoft.com/office/officeart/2005/8/layout/process1"/>
    <dgm:cxn modelId="{CF0C6687-5995-4902-B8D2-A82FC68A5ABB}" type="presOf" srcId="{E862CC6F-EE5F-4708-AD0C-4AFC083AC1E9}" destId="{56077158-A490-49C0-92A3-E1F3F4A134D1}" srcOrd="0" destOrd="0" presId="urn:microsoft.com/office/officeart/2005/8/layout/process1"/>
    <dgm:cxn modelId="{F663495B-E732-41F3-8E51-5894A1C9561A}" type="presParOf" srcId="{56077158-A490-49C0-92A3-E1F3F4A134D1}" destId="{866543E3-7169-4994-AA48-DBEAD952B2D7}" srcOrd="0" destOrd="1" presId="urn:microsoft.com/office/officeart/2005/8/layout/process1"/>
    <dgm:cxn modelId="{059A8983-26AF-42B1-AF7A-A30307864053}" type="presOf" srcId="{E862CC6F-EE5F-4708-AD0C-4AFC083AC1E9}" destId="{866543E3-7169-4994-AA48-DBEAD952B2D7}" srcOrd="1" destOrd="0" presId="urn:microsoft.com/office/officeart/2005/8/layout/process1"/>
    <dgm:cxn modelId="{CC783C83-1339-4591-9D45-85DBB958DFE1}" type="presParOf" srcId="{23E08954-DEFC-4A8C-B951-725E72315086}" destId="{0C6A0E2D-4913-46C1-A93F-3832E34B4A9D}" srcOrd="2" destOrd="0" presId="urn:microsoft.com/office/officeart/2005/8/layout/process1"/>
    <dgm:cxn modelId="{E81307A4-DEC2-44B6-AD9F-CC21C78C6A2A}" type="presOf" srcId="{EDABB1AF-A433-4877-8BF8-9FA85F924A2C}" destId="{0C6A0E2D-4913-46C1-A93F-3832E34B4A9D}" srcOrd="0" destOrd="0" presId="urn:microsoft.com/office/officeart/2005/8/layout/process1"/>
    <dgm:cxn modelId="{C2E82C66-D1CD-406C-B483-176969C90069}" type="presParOf" srcId="{23E08954-DEFC-4A8C-B951-725E72315086}" destId="{18462591-2085-43A2-8617-BA9721C35F9F}" srcOrd="3" destOrd="0" presId="urn:microsoft.com/office/officeart/2005/8/layout/process1"/>
    <dgm:cxn modelId="{562E0DB7-201B-4C9C-8701-CFC7FE02EDF0}" type="presOf" srcId="{3E1956DE-23F8-4761-8F76-7ABD5A8AE770}" destId="{18462591-2085-43A2-8617-BA9721C35F9F}" srcOrd="0" destOrd="0" presId="urn:microsoft.com/office/officeart/2005/8/layout/process1"/>
    <dgm:cxn modelId="{40ADD6A9-EFEF-48CB-B76B-08C8E4C3041F}" type="presParOf" srcId="{18462591-2085-43A2-8617-BA9721C35F9F}" destId="{F0328CDC-AC5A-41D2-969E-7D80009105F2}" srcOrd="0" destOrd="3" presId="urn:microsoft.com/office/officeart/2005/8/layout/process1"/>
    <dgm:cxn modelId="{81BF7117-98F5-4AAF-B112-6C6FCF498FB3}" type="presOf" srcId="{3E1956DE-23F8-4761-8F76-7ABD5A8AE770}" destId="{F0328CDC-AC5A-41D2-969E-7D80009105F2}" srcOrd="1" destOrd="0" presId="urn:microsoft.com/office/officeart/2005/8/layout/process1"/>
    <dgm:cxn modelId="{A7E20B27-5B3D-4823-A137-249E3785BE05}" type="presParOf" srcId="{23E08954-DEFC-4A8C-B951-725E72315086}" destId="{507274D1-9FFA-4CA1-8C30-ADC25E352D22}" srcOrd="4" destOrd="0" presId="urn:microsoft.com/office/officeart/2005/8/layout/process1"/>
    <dgm:cxn modelId="{5A6D1651-1A24-45BC-9E64-A216AC51C591}" type="presOf" srcId="{16C98B6D-CC9A-459C-A148-3249240D3586}" destId="{507274D1-9FFA-4CA1-8C30-ADC25E352D22}" srcOrd="0"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5FBB55-74B2-44BC-AC78-9C8120541354}" type="doc">
      <dgm:prSet loTypeId="urn:microsoft.com/office/officeart/2005/8/layout/cycle7" loCatId="cycle" qsTypeId="urn:microsoft.com/office/officeart/2005/8/quickstyle/simple1" qsCatId="simple" csTypeId="urn:microsoft.com/office/officeart/2005/8/colors/accent1_2" csCatId="accent1" phldr="0"/>
      <dgm:spPr/>
      <dgm:t>
        <a:bodyPr/>
        <a:p>
          <a:endParaRPr lang="zh-CN" altLang="en-US"/>
        </a:p>
      </dgm:t>
    </dgm:pt>
    <dgm:pt modelId="{FD81B4A0-A345-47B8-9034-54FAD7F16EEA}">
      <dgm:prSet phldrT="[文本]" phldr="0" custT="0"/>
      <dgm:spPr/>
      <dgm:t>
        <a:bodyPr vert="horz" wrap="square"/>
        <a:p>
          <a:pPr>
            <a:lnSpc>
              <a:spcPct val="100000"/>
            </a:lnSpc>
            <a:spcBef>
              <a:spcPct val="0"/>
            </a:spcBef>
            <a:spcAft>
              <a:spcPct val="35000"/>
            </a:spcAft>
          </a:pPr>
          <a:r>
            <a:rPr lang="zh-CN" altLang="en-US"/>
            <a:t>企业微信</a:t>
          </a:r>
          <a:r>
            <a:rPr lang="zh-CN" altLang="en-US"/>
            <a:t/>
          </a:r>
          <a:endParaRPr lang="zh-CN" altLang="en-US"/>
        </a:p>
      </dgm:t>
    </dgm:pt>
    <dgm:pt modelId="{E5F7B21D-EDDB-4955-880B-EEB76C1FBF59}" cxnId="{8FE5B48F-59B2-4939-ABAE-44A778233836}" type="parTrans">
      <dgm:prSet/>
      <dgm:spPr/>
      <dgm:t>
        <a:bodyPr/>
        <a:p>
          <a:endParaRPr lang="zh-CN" altLang="en-US"/>
        </a:p>
      </dgm:t>
    </dgm:pt>
    <dgm:pt modelId="{1EF361B0-10D3-4975-BCEB-0A2159A1CAE4}" cxnId="{8FE5B48F-59B2-4939-ABAE-44A778233836}" type="sibTrans">
      <dgm:prSet/>
      <dgm:spPr/>
      <dgm:t>
        <a:bodyPr/>
        <a:p>
          <a:endParaRPr lang="zh-CN" altLang="en-US"/>
        </a:p>
      </dgm:t>
    </dgm:pt>
    <dgm:pt modelId="{B3995DE3-A920-49BD-B90D-49DF4D6B94F9}">
      <dgm:prSet phldrT="[文本]" phldr="0" custT="0"/>
      <dgm:spPr/>
      <dgm:t>
        <a:bodyPr vert="horz" wrap="square"/>
        <a:p>
          <a:pPr>
            <a:lnSpc>
              <a:spcPct val="100000"/>
            </a:lnSpc>
            <a:spcBef>
              <a:spcPct val="0"/>
            </a:spcBef>
            <a:spcAft>
              <a:spcPct val="35000"/>
            </a:spcAft>
          </a:pPr>
          <a:r>
            <a:rPr lang="zh-CN" altLang="en-US"/>
            <a:t>有赞</a:t>
          </a:r>
          <a:r>
            <a:rPr lang="zh-CN" altLang="en-US"/>
            <a:t/>
          </a:r>
          <a:endParaRPr lang="zh-CN" altLang="en-US"/>
        </a:p>
      </dgm:t>
    </dgm:pt>
    <dgm:pt modelId="{0B5786FC-6F01-4387-BA93-C2ED8F2F5F9F}" cxnId="{786876F3-E7C7-433D-8732-0E4A96A430B4}" type="parTrans">
      <dgm:prSet/>
      <dgm:spPr/>
      <dgm:t>
        <a:bodyPr/>
        <a:p>
          <a:endParaRPr lang="zh-CN" altLang="en-US"/>
        </a:p>
      </dgm:t>
    </dgm:pt>
    <dgm:pt modelId="{B5EFECF8-F5E2-41D1-B747-7DC03FDA2049}" cxnId="{786876F3-E7C7-433D-8732-0E4A96A430B4}" type="sibTrans">
      <dgm:prSet/>
      <dgm:spPr/>
      <dgm:t>
        <a:bodyPr/>
        <a:p>
          <a:endParaRPr lang="zh-CN" altLang="en-US"/>
        </a:p>
      </dgm:t>
    </dgm:pt>
    <dgm:pt modelId="{75AE001A-7AA3-4D0D-8AEC-957FF2B7D3BE}">
      <dgm:prSet phldrT="[文本]" phldr="0" custT="0"/>
      <dgm:spPr/>
      <dgm:t>
        <a:bodyPr vert="horz" wrap="square"/>
        <a:p>
          <a:pPr>
            <a:lnSpc>
              <a:spcPct val="100000"/>
            </a:lnSpc>
            <a:spcBef>
              <a:spcPct val="0"/>
            </a:spcBef>
            <a:spcAft>
              <a:spcPct val="35000"/>
            </a:spcAft>
          </a:pPr>
          <a:r>
            <a:rPr lang="zh-CN" altLang="en-US"/>
            <a:t>公众号</a:t>
          </a:r>
          <a:r>
            <a:rPr lang="zh-CN" altLang="en-US"/>
            <a:t/>
          </a:r>
          <a:endParaRPr lang="zh-CN" altLang="en-US"/>
        </a:p>
      </dgm:t>
    </dgm:pt>
    <dgm:pt modelId="{AA8EA639-CBEC-4D14-84DF-6FD6A7CA2AAC}" cxnId="{2D1A99C9-CBC1-4B6D-93C0-0DAC807928C6}" type="parTrans">
      <dgm:prSet/>
      <dgm:spPr/>
      <dgm:t>
        <a:bodyPr/>
        <a:p>
          <a:endParaRPr lang="zh-CN" altLang="en-US"/>
        </a:p>
      </dgm:t>
    </dgm:pt>
    <dgm:pt modelId="{E405E0E1-B30E-4F09-96E1-A6304DA3EA52}" cxnId="{2D1A99C9-CBC1-4B6D-93C0-0DAC807928C6}" type="sibTrans">
      <dgm:prSet/>
      <dgm:spPr/>
      <dgm:t>
        <a:bodyPr/>
        <a:p>
          <a:endParaRPr lang="zh-CN" altLang="en-US"/>
        </a:p>
      </dgm:t>
    </dgm:pt>
    <dgm:pt modelId="{CCF7C031-5F3B-494B-9CA8-C75E89BC6D59}" type="pres">
      <dgm:prSet presAssocID="{6E5FBB55-74B2-44BC-AC78-9C8120541354}" presName="Name0" presStyleCnt="0">
        <dgm:presLayoutVars>
          <dgm:dir/>
          <dgm:resizeHandles val="exact"/>
        </dgm:presLayoutVars>
      </dgm:prSet>
      <dgm:spPr/>
    </dgm:pt>
    <dgm:pt modelId="{08AB63ED-303C-4535-83BE-CFA56B755A49}" type="pres">
      <dgm:prSet presAssocID="{FD81B4A0-A345-47B8-9034-54FAD7F16EEA}" presName="node" presStyleLbl="node1" presStyleIdx="0" presStyleCnt="3">
        <dgm:presLayoutVars>
          <dgm:bulletEnabled val="1"/>
        </dgm:presLayoutVars>
      </dgm:prSet>
      <dgm:spPr/>
    </dgm:pt>
    <dgm:pt modelId="{97F39950-454C-43F9-9796-3DBC01350EA2}" type="pres">
      <dgm:prSet presAssocID="{1EF361B0-10D3-4975-BCEB-0A2159A1CAE4}" presName="sibTrans" presStyleLbl="sibTrans2D1" presStyleIdx="0" presStyleCnt="3"/>
      <dgm:spPr/>
    </dgm:pt>
    <dgm:pt modelId="{0C18B507-9B20-414B-AB3C-235076D54769}" type="pres">
      <dgm:prSet presAssocID="{1EF361B0-10D3-4975-BCEB-0A2159A1CAE4}" presName="connectorText" presStyleCnt="0"/>
      <dgm:spPr/>
    </dgm:pt>
    <dgm:pt modelId="{54F1E4FC-40C7-436A-952E-A33C90D6EA21}" type="pres">
      <dgm:prSet presAssocID="{B3995DE3-A920-49BD-B90D-49DF4D6B94F9}" presName="node" presStyleLbl="node1" presStyleIdx="1" presStyleCnt="3">
        <dgm:presLayoutVars>
          <dgm:bulletEnabled val="1"/>
        </dgm:presLayoutVars>
      </dgm:prSet>
      <dgm:spPr/>
    </dgm:pt>
    <dgm:pt modelId="{E068CDE7-4F94-46CD-9906-0B60DF0B6ACB}" type="pres">
      <dgm:prSet presAssocID="{B5EFECF8-F5E2-41D1-B747-7DC03FDA2049}" presName="sibTrans" presStyleLbl="sibTrans2D1" presStyleIdx="1" presStyleCnt="3"/>
      <dgm:spPr/>
    </dgm:pt>
    <dgm:pt modelId="{CE17F78B-B90E-44D4-8C83-46147AFCCD4F}" type="pres">
      <dgm:prSet presAssocID="{B5EFECF8-F5E2-41D1-B747-7DC03FDA2049}" presName="connectorText" presStyleCnt="0"/>
      <dgm:spPr/>
    </dgm:pt>
    <dgm:pt modelId="{16E6D73D-0C2D-4F2E-8F54-ED0B6238B1DF}" type="pres">
      <dgm:prSet presAssocID="{75AE001A-7AA3-4D0D-8AEC-957FF2B7D3BE}" presName="node" presStyleLbl="node1" presStyleIdx="2" presStyleCnt="3">
        <dgm:presLayoutVars>
          <dgm:bulletEnabled val="1"/>
        </dgm:presLayoutVars>
      </dgm:prSet>
      <dgm:spPr/>
    </dgm:pt>
    <dgm:pt modelId="{0E1DC624-06E4-4837-AFAE-09183CBBBDF0}" type="pres">
      <dgm:prSet presAssocID="{E405E0E1-B30E-4F09-96E1-A6304DA3EA52}" presName="sibTrans" presStyleLbl="sibTrans2D1" presStyleIdx="2" presStyleCnt="3"/>
      <dgm:spPr/>
    </dgm:pt>
    <dgm:pt modelId="{FECB3C4C-2D55-4804-A958-985CE091DD6A}" type="pres">
      <dgm:prSet presAssocID="{E405E0E1-B30E-4F09-96E1-A6304DA3EA52}" presName="connectorText" presStyleCnt="0"/>
      <dgm:spPr/>
    </dgm:pt>
  </dgm:ptLst>
  <dgm:cxnLst>
    <dgm:cxn modelId="{8FE5B48F-59B2-4939-ABAE-44A778233836}" srcId="{6E5FBB55-74B2-44BC-AC78-9C8120541354}" destId="{FD81B4A0-A345-47B8-9034-54FAD7F16EEA}" srcOrd="0" destOrd="0" parTransId="{E5F7B21D-EDDB-4955-880B-EEB76C1FBF59}" sibTransId="{1EF361B0-10D3-4975-BCEB-0A2159A1CAE4}"/>
    <dgm:cxn modelId="{786876F3-E7C7-433D-8732-0E4A96A430B4}" srcId="{6E5FBB55-74B2-44BC-AC78-9C8120541354}" destId="{B3995DE3-A920-49BD-B90D-49DF4D6B94F9}" srcOrd="1" destOrd="0" parTransId="{0B5786FC-6F01-4387-BA93-C2ED8F2F5F9F}" sibTransId="{B5EFECF8-F5E2-41D1-B747-7DC03FDA2049}"/>
    <dgm:cxn modelId="{2D1A99C9-CBC1-4B6D-93C0-0DAC807928C6}" srcId="{6E5FBB55-74B2-44BC-AC78-9C8120541354}" destId="{75AE001A-7AA3-4D0D-8AEC-957FF2B7D3BE}" srcOrd="2" destOrd="0" parTransId="{AA8EA639-CBEC-4D14-84DF-6FD6A7CA2AAC}" sibTransId="{E405E0E1-B30E-4F09-96E1-A6304DA3EA52}"/>
    <dgm:cxn modelId="{4BA91E8B-3214-471E-BF0F-9F6DFA2073CE}" type="presOf" srcId="{6E5FBB55-74B2-44BC-AC78-9C8120541354}" destId="{CCF7C031-5F3B-494B-9CA8-C75E89BC6D59}" srcOrd="0" destOrd="0" presId="urn:microsoft.com/office/officeart/2005/8/layout/cycle7"/>
    <dgm:cxn modelId="{E73E6018-4DA1-474B-A844-F5708A3029EA}" type="presParOf" srcId="{CCF7C031-5F3B-494B-9CA8-C75E89BC6D59}" destId="{08AB63ED-303C-4535-83BE-CFA56B755A49}" srcOrd="0" destOrd="0" presId="urn:microsoft.com/office/officeart/2005/8/layout/cycle7"/>
    <dgm:cxn modelId="{966600EC-DC08-4319-99DF-74D9E91C64F1}" type="presOf" srcId="{FD81B4A0-A345-47B8-9034-54FAD7F16EEA}" destId="{08AB63ED-303C-4535-83BE-CFA56B755A49}" srcOrd="0" destOrd="0" presId="urn:microsoft.com/office/officeart/2005/8/layout/cycle7"/>
    <dgm:cxn modelId="{EB0FB166-4C7B-4A42-A26A-D7FF555503F0}" type="presParOf" srcId="{CCF7C031-5F3B-494B-9CA8-C75E89BC6D59}" destId="{97F39950-454C-43F9-9796-3DBC01350EA2}" srcOrd="1" destOrd="0" presId="urn:microsoft.com/office/officeart/2005/8/layout/cycle7"/>
    <dgm:cxn modelId="{F0554189-70CC-4E2F-A4B3-1F64E852DED6}" type="presOf" srcId="{1EF361B0-10D3-4975-BCEB-0A2159A1CAE4}" destId="{97F39950-454C-43F9-9796-3DBC01350EA2}" srcOrd="0" destOrd="0" presId="urn:microsoft.com/office/officeart/2005/8/layout/cycle7"/>
    <dgm:cxn modelId="{F22BD100-37E1-4527-B530-162DDA9C189A}" type="presParOf" srcId="{97F39950-454C-43F9-9796-3DBC01350EA2}" destId="{0C18B507-9B20-414B-AB3C-235076D54769}" srcOrd="0" destOrd="1" presId="urn:microsoft.com/office/officeart/2005/8/layout/cycle7"/>
    <dgm:cxn modelId="{00509F41-47D5-486E-B644-F8351286B40B}" type="presOf" srcId="{1EF361B0-10D3-4975-BCEB-0A2159A1CAE4}" destId="{0C18B507-9B20-414B-AB3C-235076D54769}" srcOrd="1" destOrd="0" presId="urn:microsoft.com/office/officeart/2005/8/layout/cycle7"/>
    <dgm:cxn modelId="{9C4B82D5-C0E6-4042-8B96-AC41D6FA5A3B}" type="presParOf" srcId="{CCF7C031-5F3B-494B-9CA8-C75E89BC6D59}" destId="{54F1E4FC-40C7-436A-952E-A33C90D6EA21}" srcOrd="2" destOrd="0" presId="urn:microsoft.com/office/officeart/2005/8/layout/cycle7"/>
    <dgm:cxn modelId="{0D3F5544-577B-4250-94A5-115A4FEB0EDE}" type="presOf" srcId="{B3995DE3-A920-49BD-B90D-49DF4D6B94F9}" destId="{54F1E4FC-40C7-436A-952E-A33C90D6EA21}" srcOrd="0" destOrd="0" presId="urn:microsoft.com/office/officeart/2005/8/layout/cycle7"/>
    <dgm:cxn modelId="{AC5212CD-50B9-49DF-8CC2-02ED1B0954DB}" type="presParOf" srcId="{CCF7C031-5F3B-494B-9CA8-C75E89BC6D59}" destId="{E068CDE7-4F94-46CD-9906-0B60DF0B6ACB}" srcOrd="3" destOrd="0" presId="urn:microsoft.com/office/officeart/2005/8/layout/cycle7"/>
    <dgm:cxn modelId="{3066C8C2-14A3-465F-94AD-9A827C2A7022}" type="presOf" srcId="{B5EFECF8-F5E2-41D1-B747-7DC03FDA2049}" destId="{E068CDE7-4F94-46CD-9906-0B60DF0B6ACB}" srcOrd="0" destOrd="0" presId="urn:microsoft.com/office/officeart/2005/8/layout/cycle7"/>
    <dgm:cxn modelId="{41D03ACD-464C-4A2E-B3F2-F5035D69FDB3}" type="presParOf" srcId="{E068CDE7-4F94-46CD-9906-0B60DF0B6ACB}" destId="{CE17F78B-B90E-44D4-8C83-46147AFCCD4F}" srcOrd="0" destOrd="3" presId="urn:microsoft.com/office/officeart/2005/8/layout/cycle7"/>
    <dgm:cxn modelId="{AA441BE7-20B1-4128-B5E1-968B3B4803E3}" type="presOf" srcId="{B5EFECF8-F5E2-41D1-B747-7DC03FDA2049}" destId="{CE17F78B-B90E-44D4-8C83-46147AFCCD4F}" srcOrd="1" destOrd="0" presId="urn:microsoft.com/office/officeart/2005/8/layout/cycle7"/>
    <dgm:cxn modelId="{5031568A-D77D-4249-951B-34D1DA9E567E}" type="presParOf" srcId="{CCF7C031-5F3B-494B-9CA8-C75E89BC6D59}" destId="{16E6D73D-0C2D-4F2E-8F54-ED0B6238B1DF}" srcOrd="4" destOrd="0" presId="urn:microsoft.com/office/officeart/2005/8/layout/cycle7"/>
    <dgm:cxn modelId="{CE6EADF6-3670-4751-B29F-BE35D6D6C75E}" type="presOf" srcId="{75AE001A-7AA3-4D0D-8AEC-957FF2B7D3BE}" destId="{16E6D73D-0C2D-4F2E-8F54-ED0B6238B1DF}" srcOrd="0" destOrd="0" presId="urn:microsoft.com/office/officeart/2005/8/layout/cycle7"/>
    <dgm:cxn modelId="{762B4D58-7B37-4707-85F8-BAC41704FF2D}" type="presParOf" srcId="{CCF7C031-5F3B-494B-9CA8-C75E89BC6D59}" destId="{0E1DC624-06E4-4837-AFAE-09183CBBBDF0}" srcOrd="5" destOrd="0" presId="urn:microsoft.com/office/officeart/2005/8/layout/cycle7"/>
    <dgm:cxn modelId="{949921E9-5591-4F20-B74E-F4703D4193C1}" type="presOf" srcId="{E405E0E1-B30E-4F09-96E1-A6304DA3EA52}" destId="{0E1DC624-06E4-4837-AFAE-09183CBBBDF0}" srcOrd="0" destOrd="0" presId="urn:microsoft.com/office/officeart/2005/8/layout/cycle7"/>
    <dgm:cxn modelId="{1A9BD606-7635-40E3-87A0-47BB587F1FFE}" type="presParOf" srcId="{0E1DC624-06E4-4837-AFAE-09183CBBBDF0}" destId="{FECB3C4C-2D55-4804-A958-985CE091DD6A}" srcOrd="0" destOrd="5" presId="urn:microsoft.com/office/officeart/2005/8/layout/cycle7"/>
    <dgm:cxn modelId="{D1E51B13-22FD-47DE-A016-28B7711AE804}" type="presOf" srcId="{E405E0E1-B30E-4F09-96E1-A6304DA3EA52}" destId="{FECB3C4C-2D55-4804-A958-985CE091DD6A}" srcOrd="1" destOrd="0" presId="urn:microsoft.com/office/officeart/2005/8/layout/cycle7"/>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128000" cy="956945"/>
        <a:chOff x="0" y="0"/>
        <a:chExt cx="8128000" cy="956945"/>
      </a:xfrm>
    </dsp:grpSpPr>
    <dsp:sp modelId="{A9558FAE-AE26-43A7-A5EC-E1594E2B2F93}">
      <dsp:nvSpPr>
        <dsp:cNvPr id="3" name="圆角矩形 2"/>
        <dsp:cNvSpPr/>
      </dsp:nvSpPr>
      <dsp:spPr bwMode="white">
        <a:xfrm>
          <a:off x="0" y="0"/>
          <a:ext cx="2138947" cy="956945"/>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64769" tIns="64769" rIns="64769" bIns="64769"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r>
            <a:rPr lang="zh-CN" altLang="en-US"/>
            <a:t>企微私聊拿到用户手机号</a:t>
          </a:r>
          <a:endParaRPr lang="zh-CN" altLang="en-US"/>
        </a:p>
      </dsp:txBody>
      <dsp:txXfrm>
        <a:off x="0" y="0"/>
        <a:ext cx="2138947" cy="956945"/>
      </dsp:txXfrm>
    </dsp:sp>
    <dsp:sp modelId="{56077158-A490-49C0-92A3-E1F3F4A134D1}">
      <dsp:nvSpPr>
        <dsp:cNvPr id="4" name="右箭头 3"/>
        <dsp:cNvSpPr/>
      </dsp:nvSpPr>
      <dsp:spPr bwMode="white">
        <a:xfrm>
          <a:off x="2340008" y="213243"/>
          <a:ext cx="453457" cy="530459"/>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20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endParaRPr lang="zh-CN" altLang="en-US"/>
        </a:p>
      </dsp:txBody>
      <dsp:txXfrm>
        <a:off x="2340008" y="213243"/>
        <a:ext cx="453457" cy="530459"/>
      </dsp:txXfrm>
    </dsp:sp>
    <dsp:sp modelId="{0C6A0E2D-4913-46C1-A93F-3832E34B4A9D}">
      <dsp:nvSpPr>
        <dsp:cNvPr id="5" name="圆角矩形 4"/>
        <dsp:cNvSpPr/>
      </dsp:nvSpPr>
      <dsp:spPr bwMode="white">
        <a:xfrm>
          <a:off x="2994526" y="0"/>
          <a:ext cx="2138947" cy="956945"/>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64769" tIns="64769" rIns="64769" bIns="64769"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r>
            <a:rPr lang="zh-CN" altLang="en-US"/>
            <a:t>在</a:t>
          </a:r>
          <a:r>
            <a:rPr lang="en-US" altLang="zh-CN"/>
            <a:t>SCRM</a:t>
          </a:r>
          <a:r>
            <a:rPr lang="zh-CN" altLang="en-US"/>
            <a:t>导入有赞订单根据手机号匹配</a:t>
          </a:r>
          <a:endParaRPr lang="zh-CN" altLang="en-US"/>
        </a:p>
      </dsp:txBody>
      <dsp:txXfrm>
        <a:off x="2994526" y="0"/>
        <a:ext cx="2138947" cy="956945"/>
      </dsp:txXfrm>
    </dsp:sp>
    <dsp:sp modelId="{18462591-2085-43A2-8617-BA9721C35F9F}">
      <dsp:nvSpPr>
        <dsp:cNvPr id="6" name="右箭头 5"/>
        <dsp:cNvSpPr/>
      </dsp:nvSpPr>
      <dsp:spPr bwMode="white">
        <a:xfrm>
          <a:off x="5334535" y="213243"/>
          <a:ext cx="453457" cy="530459"/>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20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endParaRPr lang="zh-CN" altLang="en-US"/>
        </a:p>
      </dsp:txBody>
      <dsp:txXfrm>
        <a:off x="5334535" y="213243"/>
        <a:ext cx="453457" cy="530459"/>
      </dsp:txXfrm>
    </dsp:sp>
    <dsp:sp modelId="{507274D1-9FFA-4CA1-8C30-ADC25E352D22}">
      <dsp:nvSpPr>
        <dsp:cNvPr id="7" name="圆角矩形 6"/>
        <dsp:cNvSpPr/>
      </dsp:nvSpPr>
      <dsp:spPr bwMode="white">
        <a:xfrm>
          <a:off x="5989053" y="0"/>
          <a:ext cx="2138947" cy="956945"/>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64769" tIns="64769" rIns="64769" bIns="64769"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r>
            <a:rPr lang="zh-CN" altLang="en-US"/>
            <a:t>根据有赞的手机号</a:t>
          </a:r>
          <a:r>
            <a:rPr lang="zh-CN" altLang="en-US"/>
            <a:t>逐个查找</a:t>
          </a:r>
          <a:r>
            <a:rPr lang="zh-CN" altLang="en-US"/>
            <a:t>用户并打标</a:t>
          </a:r>
          <a:endParaRPr lang="zh-CN" altLang="en-US"/>
        </a:p>
      </dsp:txBody>
      <dsp:txXfrm>
        <a:off x="5989053" y="0"/>
        <a:ext cx="2138947" cy="956945"/>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028305" cy="2408555"/>
        <a:chOff x="0" y="0"/>
        <a:chExt cx="8028305" cy="2408555"/>
      </a:xfrm>
    </dsp:grpSpPr>
    <dsp:sp modelId="{08AB63ED-303C-4535-83BE-CFA56B755A49}">
      <dsp:nvSpPr>
        <dsp:cNvPr id="3" name="圆角矩形 2"/>
        <dsp:cNvSpPr/>
      </dsp:nvSpPr>
      <dsp:spPr bwMode="white">
        <a:xfrm>
          <a:off x="3389832" y="0"/>
          <a:ext cx="1248641" cy="624320"/>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76200" tIns="76200" rIns="76200" bIns="762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zh-CN" altLang="en-US"/>
            <a:t>企业微信</a:t>
          </a:r>
          <a:endParaRPr lang="zh-CN" altLang="en-US"/>
        </a:p>
      </dsp:txBody>
      <dsp:txXfrm>
        <a:off x="3389832" y="0"/>
        <a:ext cx="1248641" cy="624320"/>
      </dsp:txXfrm>
    </dsp:sp>
    <dsp:sp modelId="{97F39950-454C-43F9-9796-3DBC01350EA2}">
      <dsp:nvSpPr>
        <dsp:cNvPr id="4" name="左右箭头 3"/>
        <dsp:cNvSpPr/>
      </dsp:nvSpPr>
      <dsp:spPr bwMode="white">
        <a:xfrm rot="3599999">
          <a:off x="4204570" y="1095021"/>
          <a:ext cx="649293" cy="218512"/>
        </a:xfrm>
        <a:prstGeom prst="lef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800"/>
          </a:lvl1pPr>
          <a:lvl2pPr marL="57150" indent="-57150" algn="ctr">
            <a:defRPr sz="600"/>
          </a:lvl2pPr>
          <a:lvl3pPr marL="114300" indent="-57150" algn="ctr">
            <a:defRPr sz="600"/>
          </a:lvl3pPr>
          <a:lvl4pPr marL="171450" indent="-57150" algn="ctr">
            <a:defRPr sz="600"/>
          </a:lvl4pPr>
          <a:lvl5pPr marL="228600" indent="-57150" algn="ctr">
            <a:defRPr sz="600"/>
          </a:lvl5pPr>
          <a:lvl6pPr marL="285750" indent="-57150" algn="ctr">
            <a:defRPr sz="600"/>
          </a:lvl6pPr>
          <a:lvl7pPr marL="342900" indent="-57150" algn="ctr">
            <a:defRPr sz="600"/>
          </a:lvl7pPr>
          <a:lvl8pPr marL="400050" indent="-57150" algn="ctr">
            <a:defRPr sz="600"/>
          </a:lvl8pPr>
          <a:lvl9pPr marL="457200" indent="-57150" algn="ctr">
            <a:defRPr sz="600"/>
          </a:lvl9pPr>
        </a:lstStyle>
        <a:p>
          <a:pPr lvl="0">
            <a:lnSpc>
              <a:spcPct val="100000"/>
            </a:lnSpc>
            <a:spcBef>
              <a:spcPct val="0"/>
            </a:spcBef>
            <a:spcAft>
              <a:spcPct val="35000"/>
            </a:spcAft>
          </a:pPr>
          <a:endParaRPr lang="zh-CN" altLang="en-US"/>
        </a:p>
      </dsp:txBody>
      <dsp:txXfrm rot="3599999">
        <a:off x="4204570" y="1095021"/>
        <a:ext cx="649293" cy="218512"/>
      </dsp:txXfrm>
    </dsp:sp>
    <dsp:sp modelId="{54F1E4FC-40C7-436A-952E-A33C90D6EA21}">
      <dsp:nvSpPr>
        <dsp:cNvPr id="5" name="圆角矩形 4"/>
        <dsp:cNvSpPr/>
      </dsp:nvSpPr>
      <dsp:spPr bwMode="white">
        <a:xfrm>
          <a:off x="4419961" y="1784235"/>
          <a:ext cx="1248641" cy="624320"/>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76200" tIns="76200" rIns="76200" bIns="762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zh-CN" altLang="en-US"/>
            <a:t>有赞</a:t>
          </a:r>
          <a:endParaRPr lang="zh-CN" altLang="en-US"/>
        </a:p>
      </dsp:txBody>
      <dsp:txXfrm>
        <a:off x="4419961" y="1784235"/>
        <a:ext cx="1248641" cy="624320"/>
      </dsp:txXfrm>
    </dsp:sp>
    <dsp:sp modelId="{E068CDE7-4F94-46CD-9906-0B60DF0B6ACB}">
      <dsp:nvSpPr>
        <dsp:cNvPr id="6" name="左右箭头 5"/>
        <dsp:cNvSpPr/>
      </dsp:nvSpPr>
      <dsp:spPr bwMode="white">
        <a:xfrm rot="10800000">
          <a:off x="3689506" y="1987139"/>
          <a:ext cx="649293" cy="218512"/>
        </a:xfrm>
        <a:prstGeom prst="lef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10800000" lIns="0" tIns="0" rIns="0" bIns="0" anchor="ctr"/>
        <a:lstStyle>
          <a:lvl1pPr algn="ctr">
            <a:defRPr sz="800"/>
          </a:lvl1pPr>
          <a:lvl2pPr marL="57150" indent="-57150" algn="ctr">
            <a:defRPr sz="600"/>
          </a:lvl2pPr>
          <a:lvl3pPr marL="114300" indent="-57150" algn="ctr">
            <a:defRPr sz="600"/>
          </a:lvl3pPr>
          <a:lvl4pPr marL="171450" indent="-57150" algn="ctr">
            <a:defRPr sz="600"/>
          </a:lvl4pPr>
          <a:lvl5pPr marL="228600" indent="-57150" algn="ctr">
            <a:defRPr sz="600"/>
          </a:lvl5pPr>
          <a:lvl6pPr marL="285750" indent="-57150" algn="ctr">
            <a:defRPr sz="600"/>
          </a:lvl6pPr>
          <a:lvl7pPr marL="342900" indent="-57150" algn="ctr">
            <a:defRPr sz="600"/>
          </a:lvl7pPr>
          <a:lvl8pPr marL="400050" indent="-57150" algn="ctr">
            <a:defRPr sz="600"/>
          </a:lvl8pPr>
          <a:lvl9pPr marL="457200" indent="-57150" algn="ctr">
            <a:defRPr sz="600"/>
          </a:lvl9pPr>
        </a:lstStyle>
        <a:p>
          <a:pPr lvl="0">
            <a:lnSpc>
              <a:spcPct val="100000"/>
            </a:lnSpc>
            <a:spcBef>
              <a:spcPct val="0"/>
            </a:spcBef>
            <a:spcAft>
              <a:spcPct val="35000"/>
            </a:spcAft>
          </a:pPr>
          <a:endParaRPr lang="zh-CN" altLang="en-US"/>
        </a:p>
      </dsp:txBody>
      <dsp:txXfrm rot="10800000">
        <a:off x="3689506" y="1987139"/>
        <a:ext cx="649293" cy="218512"/>
      </dsp:txXfrm>
    </dsp:sp>
    <dsp:sp modelId="{16E6D73D-0C2D-4F2E-8F54-ED0B6238B1DF}">
      <dsp:nvSpPr>
        <dsp:cNvPr id="7" name="圆角矩形 6"/>
        <dsp:cNvSpPr/>
      </dsp:nvSpPr>
      <dsp:spPr bwMode="white">
        <a:xfrm>
          <a:off x="2359704" y="1784235"/>
          <a:ext cx="1248641" cy="624320"/>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76200" tIns="76200" rIns="76200" bIns="762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zh-CN" altLang="en-US"/>
            <a:t>公众号</a:t>
          </a:r>
          <a:endParaRPr lang="zh-CN" altLang="en-US"/>
        </a:p>
      </dsp:txBody>
      <dsp:txXfrm>
        <a:off x="2359704" y="1784235"/>
        <a:ext cx="1248641" cy="624320"/>
      </dsp:txXfrm>
    </dsp:sp>
    <dsp:sp modelId="{0E1DC624-06E4-4837-AFAE-09183CBBBDF0}">
      <dsp:nvSpPr>
        <dsp:cNvPr id="8" name="左右箭头 7"/>
        <dsp:cNvSpPr/>
      </dsp:nvSpPr>
      <dsp:spPr bwMode="white">
        <a:xfrm rot="-3599999">
          <a:off x="3174442" y="1095021"/>
          <a:ext cx="649293" cy="218512"/>
        </a:xfrm>
        <a:prstGeom prst="lef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800"/>
          </a:lvl1pPr>
          <a:lvl2pPr marL="57150" indent="-57150" algn="ctr">
            <a:defRPr sz="600"/>
          </a:lvl2pPr>
          <a:lvl3pPr marL="114300" indent="-57150" algn="ctr">
            <a:defRPr sz="600"/>
          </a:lvl3pPr>
          <a:lvl4pPr marL="171450" indent="-57150" algn="ctr">
            <a:defRPr sz="600"/>
          </a:lvl4pPr>
          <a:lvl5pPr marL="228600" indent="-57150" algn="ctr">
            <a:defRPr sz="600"/>
          </a:lvl5pPr>
          <a:lvl6pPr marL="285750" indent="-57150" algn="ctr">
            <a:defRPr sz="600"/>
          </a:lvl6pPr>
          <a:lvl7pPr marL="342900" indent="-57150" algn="ctr">
            <a:defRPr sz="600"/>
          </a:lvl7pPr>
          <a:lvl8pPr marL="400050" indent="-57150" algn="ctr">
            <a:defRPr sz="600"/>
          </a:lvl8pPr>
          <a:lvl9pPr marL="457200" indent="-57150" algn="ctr">
            <a:defRPr sz="600"/>
          </a:lvl9pPr>
        </a:lstStyle>
        <a:p>
          <a:pPr lvl="0">
            <a:lnSpc>
              <a:spcPct val="100000"/>
            </a:lnSpc>
            <a:spcBef>
              <a:spcPct val="0"/>
            </a:spcBef>
            <a:spcAft>
              <a:spcPct val="35000"/>
            </a:spcAft>
          </a:pPr>
          <a:endParaRPr lang="zh-CN" altLang="en-US"/>
        </a:p>
      </dsp:txBody>
      <dsp:txXfrm rot="-3599999">
        <a:off x="3174442" y="1095021"/>
        <a:ext cx="649293" cy="21851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rSet qsTypeId="urn:microsoft.com/office/officeart/2005/8/quickstyle/simple5"/>
        </dgm:pt>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Sty" val="arr"/>
                    <dgm:param type="endSty" val="arr"/>
                    <dgm:param type="begPts" val="radial"/>
                    <dgm:param type="endPts" val="radial"/>
                  </dgm:alg>
                </dgm:if>
                <dgm:else name="Name8">
                  <dgm:alg type="conn">
                    <dgm:param type="begSty" val="arr"/>
                    <dgm:param type="endSty" val="arr"/>
                    <dgm:param type="begPts" val="auto"/>
                    <dgm:param type="endPts" val="auto"/>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0261" y="1143000"/>
            <a:ext cx="5497477"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82591" y="942757"/>
            <a:ext cx="7695544" cy="2005523"/>
          </a:xfrm>
        </p:spPr>
        <p:txBody>
          <a:bodyPr anchor="b"/>
          <a:lstStyle>
            <a:lvl1pPr algn="ctr">
              <a:defRPr sz="5030"/>
            </a:lvl1pPr>
          </a:lstStyle>
          <a:p>
            <a:r>
              <a:rPr lang="zh-CN" altLang="en-US"/>
              <a:t>单击此处编辑母版标题样式</a:t>
            </a:r>
            <a:endParaRPr lang="zh-CN" altLang="en-US"/>
          </a:p>
        </p:txBody>
      </p:sp>
      <p:sp>
        <p:nvSpPr>
          <p:cNvPr id="3" name="副标题 2"/>
          <p:cNvSpPr>
            <a:spLocks noGrp="1"/>
          </p:cNvSpPr>
          <p:nvPr>
            <p:ph type="subTitle" idx="1"/>
          </p:nvPr>
        </p:nvSpPr>
        <p:spPr>
          <a:xfrm>
            <a:off x="1282591" y="3025619"/>
            <a:ext cx="7695544" cy="1390797"/>
          </a:xfrm>
        </p:spPr>
        <p:txBody>
          <a:bodyPr/>
          <a:lstStyle>
            <a:lvl1pPr marL="0" indent="0" algn="ctr">
              <a:buNone/>
              <a:defRPr sz="2010"/>
            </a:lvl1pPr>
            <a:lvl2pPr marL="382905" indent="0" algn="ctr">
              <a:buNone/>
              <a:defRPr sz="1670"/>
            </a:lvl2pPr>
            <a:lvl3pPr marL="766445" indent="0" algn="ctr">
              <a:buNone/>
              <a:defRPr sz="1510"/>
            </a:lvl3pPr>
            <a:lvl4pPr marL="1148715" indent="0" algn="ctr">
              <a:buNone/>
              <a:defRPr sz="1340"/>
            </a:lvl4pPr>
            <a:lvl5pPr marL="1533525" indent="0" algn="ctr">
              <a:buNone/>
              <a:defRPr sz="1340"/>
            </a:lvl5pPr>
            <a:lvl6pPr marL="1915795" indent="0" algn="ctr">
              <a:buNone/>
              <a:defRPr sz="1340"/>
            </a:lvl6pPr>
            <a:lvl7pPr marL="2299970" indent="0" algn="ctr">
              <a:buNone/>
              <a:defRPr sz="1340"/>
            </a:lvl7pPr>
            <a:lvl8pPr marL="2682240" indent="0" algn="ctr">
              <a:buNone/>
              <a:defRPr sz="1340"/>
            </a:lvl8pPr>
            <a:lvl9pPr marL="3065780" indent="0" algn="ctr">
              <a:buNone/>
              <a:defRPr sz="134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342833" y="306697"/>
            <a:ext cx="2212469" cy="488179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705426" y="306697"/>
            <a:ext cx="6509148" cy="4881794"/>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00082" y="1436137"/>
            <a:ext cx="8849876" cy="2396226"/>
          </a:xfrm>
        </p:spPr>
        <p:txBody>
          <a:bodyPr anchor="b"/>
          <a:lstStyle>
            <a:lvl1pPr>
              <a:defRPr sz="503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00082" y="3855032"/>
            <a:ext cx="8849876" cy="1260118"/>
          </a:xfrm>
        </p:spPr>
        <p:txBody>
          <a:bodyPr/>
          <a:lstStyle>
            <a:lvl1pPr marL="0" indent="0">
              <a:buNone/>
              <a:defRPr sz="2010">
                <a:solidFill>
                  <a:schemeClr val="tx1">
                    <a:tint val="75000"/>
                  </a:schemeClr>
                </a:solidFill>
              </a:defRPr>
            </a:lvl1pPr>
            <a:lvl2pPr marL="382905" indent="0">
              <a:buNone/>
              <a:defRPr sz="1670">
                <a:solidFill>
                  <a:schemeClr val="tx1">
                    <a:tint val="75000"/>
                  </a:schemeClr>
                </a:solidFill>
              </a:defRPr>
            </a:lvl2pPr>
            <a:lvl3pPr marL="766445" indent="0">
              <a:buNone/>
              <a:defRPr sz="1510">
                <a:solidFill>
                  <a:schemeClr val="tx1">
                    <a:tint val="75000"/>
                  </a:schemeClr>
                </a:solidFill>
              </a:defRPr>
            </a:lvl3pPr>
            <a:lvl4pPr marL="1148715" indent="0">
              <a:buNone/>
              <a:defRPr sz="1340">
                <a:solidFill>
                  <a:schemeClr val="tx1">
                    <a:tint val="75000"/>
                  </a:schemeClr>
                </a:solidFill>
              </a:defRPr>
            </a:lvl4pPr>
            <a:lvl5pPr marL="1533525" indent="0">
              <a:buNone/>
              <a:defRPr sz="1340">
                <a:solidFill>
                  <a:schemeClr val="tx1">
                    <a:tint val="75000"/>
                  </a:schemeClr>
                </a:solidFill>
              </a:defRPr>
            </a:lvl5pPr>
            <a:lvl6pPr marL="1915795" indent="0">
              <a:buNone/>
              <a:defRPr sz="1340">
                <a:solidFill>
                  <a:schemeClr val="tx1">
                    <a:tint val="75000"/>
                  </a:schemeClr>
                </a:solidFill>
              </a:defRPr>
            </a:lvl6pPr>
            <a:lvl7pPr marL="2299970" indent="0">
              <a:buNone/>
              <a:defRPr sz="1340">
                <a:solidFill>
                  <a:schemeClr val="tx1">
                    <a:tint val="75000"/>
                  </a:schemeClr>
                </a:solidFill>
              </a:defRPr>
            </a:lvl7pPr>
            <a:lvl8pPr marL="2682240" indent="0">
              <a:buNone/>
              <a:defRPr sz="1340">
                <a:solidFill>
                  <a:schemeClr val="tx1">
                    <a:tint val="75000"/>
                  </a:schemeClr>
                </a:solidFill>
              </a:defRPr>
            </a:lvl8pPr>
            <a:lvl9pPr marL="3065780" indent="0">
              <a:buNone/>
              <a:defRPr sz="134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705426" y="1533478"/>
            <a:ext cx="4360808" cy="365501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194493" y="1533478"/>
            <a:ext cx="4360808" cy="365501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06762" y="306697"/>
            <a:ext cx="8849876" cy="1113439"/>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706762" y="1412135"/>
            <a:ext cx="4340767" cy="692065"/>
          </a:xfrm>
        </p:spPr>
        <p:txBody>
          <a:bodyPr anchor="b"/>
          <a:lstStyle>
            <a:lvl1pPr marL="0" indent="0">
              <a:buNone/>
              <a:defRPr sz="2010" b="1"/>
            </a:lvl1pPr>
            <a:lvl2pPr marL="382905" indent="0">
              <a:buNone/>
              <a:defRPr sz="1670" b="1"/>
            </a:lvl2pPr>
            <a:lvl3pPr marL="766445" indent="0">
              <a:buNone/>
              <a:defRPr sz="1510" b="1"/>
            </a:lvl3pPr>
            <a:lvl4pPr marL="1148715" indent="0">
              <a:buNone/>
              <a:defRPr sz="1340" b="1"/>
            </a:lvl4pPr>
            <a:lvl5pPr marL="1533525" indent="0">
              <a:buNone/>
              <a:defRPr sz="1340" b="1"/>
            </a:lvl5pPr>
            <a:lvl6pPr marL="1915795" indent="0">
              <a:buNone/>
              <a:defRPr sz="1340" b="1"/>
            </a:lvl6pPr>
            <a:lvl7pPr marL="2299970" indent="0">
              <a:buNone/>
              <a:defRPr sz="1340" b="1"/>
            </a:lvl7pPr>
            <a:lvl8pPr marL="2682240" indent="0">
              <a:buNone/>
              <a:defRPr sz="1340" b="1"/>
            </a:lvl8pPr>
            <a:lvl9pPr marL="3065780" indent="0">
              <a:buNone/>
              <a:defRPr sz="134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706762" y="2104200"/>
            <a:ext cx="4340767" cy="3094959"/>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5194493" y="1412135"/>
            <a:ext cx="4362145" cy="692065"/>
          </a:xfrm>
        </p:spPr>
        <p:txBody>
          <a:bodyPr anchor="b"/>
          <a:lstStyle>
            <a:lvl1pPr marL="0" indent="0">
              <a:buNone/>
              <a:defRPr sz="2010" b="1"/>
            </a:lvl1pPr>
            <a:lvl2pPr marL="382905" indent="0">
              <a:buNone/>
              <a:defRPr sz="1670" b="1"/>
            </a:lvl2pPr>
            <a:lvl3pPr marL="766445" indent="0">
              <a:buNone/>
              <a:defRPr sz="1510" b="1"/>
            </a:lvl3pPr>
            <a:lvl4pPr marL="1148715" indent="0">
              <a:buNone/>
              <a:defRPr sz="1340" b="1"/>
            </a:lvl4pPr>
            <a:lvl5pPr marL="1533525" indent="0">
              <a:buNone/>
              <a:defRPr sz="1340" b="1"/>
            </a:lvl5pPr>
            <a:lvl6pPr marL="1915795" indent="0">
              <a:buNone/>
              <a:defRPr sz="1340" b="1"/>
            </a:lvl6pPr>
            <a:lvl7pPr marL="2299970" indent="0">
              <a:buNone/>
              <a:defRPr sz="1340" b="1"/>
            </a:lvl7pPr>
            <a:lvl8pPr marL="2682240" indent="0">
              <a:buNone/>
              <a:defRPr sz="1340" b="1"/>
            </a:lvl8pPr>
            <a:lvl9pPr marL="3065780" indent="0">
              <a:buNone/>
              <a:defRPr sz="134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5194493" y="2104200"/>
            <a:ext cx="4362145" cy="3094959"/>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06762" y="384036"/>
            <a:ext cx="3309351" cy="1344127"/>
          </a:xfrm>
        </p:spPr>
        <p:txBody>
          <a:bodyPr anchor="b"/>
          <a:lstStyle>
            <a:lvl1pPr>
              <a:defRPr sz="2675"/>
            </a:lvl1pPr>
          </a:lstStyle>
          <a:p>
            <a:r>
              <a:rPr lang="zh-CN" altLang="en-US"/>
              <a:t>单击此处编辑母版标题样式</a:t>
            </a:r>
            <a:endParaRPr lang="zh-CN" altLang="en-US"/>
          </a:p>
        </p:txBody>
      </p:sp>
      <p:sp>
        <p:nvSpPr>
          <p:cNvPr id="3" name="内容占位符 2"/>
          <p:cNvSpPr>
            <a:spLocks noGrp="1"/>
          </p:cNvSpPr>
          <p:nvPr>
            <p:ph idx="1"/>
          </p:nvPr>
        </p:nvSpPr>
        <p:spPr>
          <a:xfrm>
            <a:off x="4362145" y="829413"/>
            <a:ext cx="5194492" cy="4093720"/>
          </a:xfrm>
        </p:spPr>
        <p:txBody>
          <a:bodyPr/>
          <a:lstStyle>
            <a:lvl1pPr>
              <a:defRPr sz="2675"/>
            </a:lvl1pPr>
            <a:lvl2pPr>
              <a:defRPr sz="2345"/>
            </a:lvl2pPr>
            <a:lvl3pPr>
              <a:defRPr sz="2010"/>
            </a:lvl3pPr>
            <a:lvl4pPr>
              <a:defRPr sz="1670"/>
            </a:lvl4pPr>
            <a:lvl5pPr>
              <a:defRPr sz="1670"/>
            </a:lvl5pPr>
            <a:lvl6pPr>
              <a:defRPr sz="1670"/>
            </a:lvl6pPr>
            <a:lvl7pPr>
              <a:defRPr sz="1670"/>
            </a:lvl7pPr>
            <a:lvl8pPr>
              <a:defRPr sz="1670"/>
            </a:lvl8pPr>
            <a:lvl9pPr>
              <a:defRPr sz="167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706762" y="1728163"/>
            <a:ext cx="3309351" cy="3201636"/>
          </a:xfrm>
        </p:spPr>
        <p:txBody>
          <a:bodyPr/>
          <a:lstStyle>
            <a:lvl1pPr marL="0" indent="0">
              <a:buNone/>
              <a:defRPr sz="1340"/>
            </a:lvl1pPr>
            <a:lvl2pPr marL="382905" indent="0">
              <a:buNone/>
              <a:defRPr sz="1175"/>
            </a:lvl2pPr>
            <a:lvl3pPr marL="766445" indent="0">
              <a:buNone/>
              <a:defRPr sz="1005"/>
            </a:lvl3pPr>
            <a:lvl4pPr marL="1148715" indent="0">
              <a:buNone/>
              <a:defRPr sz="840"/>
            </a:lvl4pPr>
            <a:lvl5pPr marL="1533525" indent="0">
              <a:buNone/>
              <a:defRPr sz="840"/>
            </a:lvl5pPr>
            <a:lvl6pPr marL="1915795" indent="0">
              <a:buNone/>
              <a:defRPr sz="840"/>
            </a:lvl6pPr>
            <a:lvl7pPr marL="2299970" indent="0">
              <a:buNone/>
              <a:defRPr sz="840"/>
            </a:lvl7pPr>
            <a:lvl8pPr marL="2682240" indent="0">
              <a:buNone/>
              <a:defRPr sz="840"/>
            </a:lvl8pPr>
            <a:lvl9pPr marL="3065780" indent="0">
              <a:buNone/>
              <a:defRPr sz="84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06762" y="384036"/>
            <a:ext cx="3309351" cy="1344127"/>
          </a:xfrm>
        </p:spPr>
        <p:txBody>
          <a:bodyPr anchor="b"/>
          <a:lstStyle>
            <a:lvl1pPr>
              <a:defRPr sz="2675"/>
            </a:lvl1pPr>
          </a:lstStyle>
          <a:p>
            <a:r>
              <a:rPr lang="zh-CN" altLang="en-US"/>
              <a:t>单击此处编辑母版标题样式</a:t>
            </a:r>
            <a:endParaRPr lang="zh-CN" altLang="en-US"/>
          </a:p>
        </p:txBody>
      </p:sp>
      <p:sp>
        <p:nvSpPr>
          <p:cNvPr id="3" name="图片占位符 2"/>
          <p:cNvSpPr>
            <a:spLocks noGrp="1"/>
          </p:cNvSpPr>
          <p:nvPr>
            <p:ph type="pic" idx="1"/>
          </p:nvPr>
        </p:nvSpPr>
        <p:spPr>
          <a:xfrm>
            <a:off x="4362145" y="829413"/>
            <a:ext cx="5194492" cy="4093720"/>
          </a:xfrm>
        </p:spPr>
        <p:txBody>
          <a:bodyPr/>
          <a:lstStyle>
            <a:lvl1pPr marL="0" indent="0">
              <a:buNone/>
              <a:defRPr sz="2675"/>
            </a:lvl1pPr>
            <a:lvl2pPr marL="382905" indent="0">
              <a:buNone/>
              <a:defRPr sz="2345"/>
            </a:lvl2pPr>
            <a:lvl3pPr marL="766445" indent="0">
              <a:buNone/>
              <a:defRPr sz="2010"/>
            </a:lvl3pPr>
            <a:lvl4pPr marL="1148715" indent="0">
              <a:buNone/>
              <a:defRPr sz="1670"/>
            </a:lvl4pPr>
            <a:lvl5pPr marL="1533525" indent="0">
              <a:buNone/>
              <a:defRPr sz="1670"/>
            </a:lvl5pPr>
            <a:lvl6pPr marL="1915795" indent="0">
              <a:buNone/>
              <a:defRPr sz="1670"/>
            </a:lvl6pPr>
            <a:lvl7pPr marL="2299970" indent="0">
              <a:buNone/>
              <a:defRPr sz="1670"/>
            </a:lvl7pPr>
            <a:lvl8pPr marL="2682240" indent="0">
              <a:buNone/>
              <a:defRPr sz="1670"/>
            </a:lvl8pPr>
            <a:lvl9pPr marL="3065780" indent="0">
              <a:buNone/>
              <a:defRPr sz="1670"/>
            </a:lvl9pPr>
          </a:lstStyle>
          <a:p>
            <a:endParaRPr lang="zh-CN" altLang="en-US"/>
          </a:p>
        </p:txBody>
      </p:sp>
      <p:sp>
        <p:nvSpPr>
          <p:cNvPr id="4" name="文本占位符 3"/>
          <p:cNvSpPr>
            <a:spLocks noGrp="1"/>
          </p:cNvSpPr>
          <p:nvPr>
            <p:ph type="body" sz="half" idx="2"/>
          </p:nvPr>
        </p:nvSpPr>
        <p:spPr>
          <a:xfrm>
            <a:off x="706762" y="1728163"/>
            <a:ext cx="3309351" cy="3201636"/>
          </a:xfrm>
        </p:spPr>
        <p:txBody>
          <a:bodyPr/>
          <a:lstStyle>
            <a:lvl1pPr marL="0" indent="0">
              <a:buNone/>
              <a:defRPr sz="1340"/>
            </a:lvl1pPr>
            <a:lvl2pPr marL="382905" indent="0">
              <a:buNone/>
              <a:defRPr sz="1175"/>
            </a:lvl2pPr>
            <a:lvl3pPr marL="766445" indent="0">
              <a:buNone/>
              <a:defRPr sz="1005"/>
            </a:lvl3pPr>
            <a:lvl4pPr marL="1148715" indent="0">
              <a:buNone/>
              <a:defRPr sz="840"/>
            </a:lvl4pPr>
            <a:lvl5pPr marL="1533525" indent="0">
              <a:buNone/>
              <a:defRPr sz="840"/>
            </a:lvl5pPr>
            <a:lvl6pPr marL="1915795" indent="0">
              <a:buNone/>
              <a:defRPr sz="840"/>
            </a:lvl6pPr>
            <a:lvl7pPr marL="2299970" indent="0">
              <a:buNone/>
              <a:defRPr sz="840"/>
            </a:lvl7pPr>
            <a:lvl8pPr marL="2682240" indent="0">
              <a:buNone/>
              <a:defRPr sz="840"/>
            </a:lvl8pPr>
            <a:lvl9pPr marL="3065780" indent="0">
              <a:buNone/>
              <a:defRPr sz="84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705425" y="306697"/>
            <a:ext cx="8849876" cy="1113439"/>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705425" y="1533478"/>
            <a:ext cx="8849876" cy="365501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705425" y="5339170"/>
            <a:ext cx="2308663" cy="306696"/>
          </a:xfrm>
          <a:prstGeom prst="rect">
            <a:avLst/>
          </a:prstGeom>
        </p:spPr>
        <p:txBody>
          <a:bodyPr vert="horz" lIns="91440" tIns="45720" rIns="91440" bIns="45720" rtlCol="0" anchor="ctr"/>
          <a:lstStyle>
            <a:lvl1pPr algn="l">
              <a:defRPr sz="1005">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3398866" y="5339170"/>
            <a:ext cx="3462995" cy="306696"/>
          </a:xfrm>
          <a:prstGeom prst="rect">
            <a:avLst/>
          </a:prstGeom>
        </p:spPr>
        <p:txBody>
          <a:bodyPr vert="horz" lIns="91440" tIns="45720" rIns="91440" bIns="45720" rtlCol="0" anchor="ctr"/>
          <a:lstStyle>
            <a:lvl1pPr algn="ctr">
              <a:defRPr sz="100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7246637" y="5339170"/>
            <a:ext cx="2308663" cy="306696"/>
          </a:xfrm>
          <a:prstGeom prst="rect">
            <a:avLst/>
          </a:prstGeom>
        </p:spPr>
        <p:txBody>
          <a:bodyPr vert="horz" lIns="91440" tIns="45720" rIns="91440" bIns="45720" rtlCol="0" anchor="ctr"/>
          <a:lstStyle>
            <a:lvl1pPr algn="r">
              <a:defRPr sz="1005">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766445" rtl="0" eaLnBrk="1" latinLnBrk="0" hangingPunct="1">
        <a:lnSpc>
          <a:spcPct val="90000"/>
        </a:lnSpc>
        <a:spcBef>
          <a:spcPct val="0"/>
        </a:spcBef>
        <a:buNone/>
        <a:defRPr sz="3690" kern="1200">
          <a:solidFill>
            <a:schemeClr val="tx1"/>
          </a:solidFill>
          <a:latin typeface="+mj-lt"/>
          <a:ea typeface="+mj-ea"/>
          <a:cs typeface="+mj-cs"/>
        </a:defRPr>
      </a:lvl1pPr>
    </p:titleStyle>
    <p:bodyStyle>
      <a:lvl1pPr marL="191770" indent="-191770" algn="l" defTabSz="766445" rtl="0" eaLnBrk="1" latinLnBrk="0" hangingPunct="1">
        <a:lnSpc>
          <a:spcPct val="90000"/>
        </a:lnSpc>
        <a:spcBef>
          <a:spcPts val="840"/>
        </a:spcBef>
        <a:buFont typeface="Arial" panose="020B0604020202020204" pitchFamily="34" charset="0"/>
        <a:buChar char="•"/>
        <a:defRPr sz="2345" kern="1200">
          <a:solidFill>
            <a:schemeClr val="tx1"/>
          </a:solidFill>
          <a:latin typeface="+mn-lt"/>
          <a:ea typeface="+mn-ea"/>
          <a:cs typeface="+mn-cs"/>
        </a:defRPr>
      </a:lvl1pPr>
      <a:lvl2pPr marL="574675" indent="-191770" algn="l" defTabSz="766445" rtl="0" eaLnBrk="1" latinLnBrk="0" hangingPunct="1">
        <a:lnSpc>
          <a:spcPct val="90000"/>
        </a:lnSpc>
        <a:spcBef>
          <a:spcPct val="84000"/>
        </a:spcBef>
        <a:buFont typeface="Arial" panose="020B0604020202020204" pitchFamily="34" charset="0"/>
        <a:buChar char="•"/>
        <a:defRPr sz="2010" kern="1200">
          <a:solidFill>
            <a:schemeClr val="tx1"/>
          </a:solidFill>
          <a:latin typeface="+mn-lt"/>
          <a:ea typeface="+mn-ea"/>
          <a:cs typeface="+mn-cs"/>
        </a:defRPr>
      </a:lvl2pPr>
      <a:lvl3pPr marL="958850" indent="-191770" algn="l" defTabSz="766445" rtl="0" eaLnBrk="1" latinLnBrk="0" hangingPunct="1">
        <a:lnSpc>
          <a:spcPct val="90000"/>
        </a:lnSpc>
        <a:spcBef>
          <a:spcPct val="84000"/>
        </a:spcBef>
        <a:buFont typeface="Arial" panose="020B0604020202020204" pitchFamily="34" charset="0"/>
        <a:buChar char="•"/>
        <a:defRPr sz="1670" kern="1200">
          <a:solidFill>
            <a:schemeClr val="tx1"/>
          </a:solidFill>
          <a:latin typeface="+mn-lt"/>
          <a:ea typeface="+mn-ea"/>
          <a:cs typeface="+mn-cs"/>
        </a:defRPr>
      </a:lvl3pPr>
      <a:lvl4pPr marL="1341120"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4pPr>
      <a:lvl5pPr marL="1724660"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5pPr>
      <a:lvl6pPr marL="2107565"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6pPr>
      <a:lvl7pPr marL="2491105"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7pPr>
      <a:lvl8pPr marL="2874010"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8pPr>
      <a:lvl9pPr marL="3258185"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9pPr>
    </p:bodyStyle>
    <p:otherStyle>
      <a:defPPr>
        <a:defRPr lang="zh-CN"/>
      </a:defPPr>
      <a:lvl1pPr marL="0" algn="l" defTabSz="766445" rtl="0" eaLnBrk="1" latinLnBrk="0" hangingPunct="1">
        <a:defRPr sz="1510" kern="1200">
          <a:solidFill>
            <a:schemeClr val="tx1"/>
          </a:solidFill>
          <a:latin typeface="+mn-lt"/>
          <a:ea typeface="+mn-ea"/>
          <a:cs typeface="+mn-cs"/>
        </a:defRPr>
      </a:lvl1pPr>
      <a:lvl2pPr marL="382905" algn="l" defTabSz="766445" rtl="0" eaLnBrk="1" latinLnBrk="0" hangingPunct="1">
        <a:defRPr sz="1510" kern="1200">
          <a:solidFill>
            <a:schemeClr val="tx1"/>
          </a:solidFill>
          <a:latin typeface="+mn-lt"/>
          <a:ea typeface="+mn-ea"/>
          <a:cs typeface="+mn-cs"/>
        </a:defRPr>
      </a:lvl2pPr>
      <a:lvl3pPr marL="766445" algn="l" defTabSz="766445" rtl="0" eaLnBrk="1" latinLnBrk="0" hangingPunct="1">
        <a:defRPr sz="1510" kern="1200">
          <a:solidFill>
            <a:schemeClr val="tx1"/>
          </a:solidFill>
          <a:latin typeface="+mn-lt"/>
          <a:ea typeface="+mn-ea"/>
          <a:cs typeface="+mn-cs"/>
        </a:defRPr>
      </a:lvl3pPr>
      <a:lvl4pPr marL="1148715" algn="l" defTabSz="766445" rtl="0" eaLnBrk="1" latinLnBrk="0" hangingPunct="1">
        <a:defRPr sz="1510" kern="1200">
          <a:solidFill>
            <a:schemeClr val="tx1"/>
          </a:solidFill>
          <a:latin typeface="+mn-lt"/>
          <a:ea typeface="+mn-ea"/>
          <a:cs typeface="+mn-cs"/>
        </a:defRPr>
      </a:lvl4pPr>
      <a:lvl5pPr marL="1533525" algn="l" defTabSz="766445" rtl="0" eaLnBrk="1" latinLnBrk="0" hangingPunct="1">
        <a:defRPr sz="1510" kern="1200">
          <a:solidFill>
            <a:schemeClr val="tx1"/>
          </a:solidFill>
          <a:latin typeface="+mn-lt"/>
          <a:ea typeface="+mn-ea"/>
          <a:cs typeface="+mn-cs"/>
        </a:defRPr>
      </a:lvl5pPr>
      <a:lvl6pPr marL="1915795" algn="l" defTabSz="766445" rtl="0" eaLnBrk="1" latinLnBrk="0" hangingPunct="1">
        <a:defRPr sz="1510" kern="1200">
          <a:solidFill>
            <a:schemeClr val="tx1"/>
          </a:solidFill>
          <a:latin typeface="+mn-lt"/>
          <a:ea typeface="+mn-ea"/>
          <a:cs typeface="+mn-cs"/>
        </a:defRPr>
      </a:lvl6pPr>
      <a:lvl7pPr marL="2299970" algn="l" defTabSz="766445" rtl="0" eaLnBrk="1" latinLnBrk="0" hangingPunct="1">
        <a:defRPr sz="1510" kern="1200">
          <a:solidFill>
            <a:schemeClr val="tx1"/>
          </a:solidFill>
          <a:latin typeface="+mn-lt"/>
          <a:ea typeface="+mn-ea"/>
          <a:cs typeface="+mn-cs"/>
        </a:defRPr>
      </a:lvl7pPr>
      <a:lvl8pPr marL="2682240" algn="l" defTabSz="766445" rtl="0" eaLnBrk="1" latinLnBrk="0" hangingPunct="1">
        <a:defRPr sz="1510" kern="1200">
          <a:solidFill>
            <a:schemeClr val="tx1"/>
          </a:solidFill>
          <a:latin typeface="+mn-lt"/>
          <a:ea typeface="+mn-ea"/>
          <a:cs typeface="+mn-cs"/>
        </a:defRPr>
      </a:lvl8pPr>
      <a:lvl9pPr marL="3065780" algn="l" defTabSz="766445" rtl="0" eaLnBrk="1" latinLnBrk="0" hangingPunct="1">
        <a:defRPr sz="151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1.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2.png"/><Relationship Id="rId2" Type="http://schemas.openxmlformats.org/officeDocument/2006/relationships/image" Target="../media/image2.svg"/><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png"/><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svg"/><Relationship Id="rId3"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svg"/><Relationship Id="rId3"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9" Type="http://schemas.openxmlformats.org/officeDocument/2006/relationships/diagramColors" Target="../diagrams/colors1.xml"/><Relationship Id="rId8" Type="http://schemas.openxmlformats.org/officeDocument/2006/relationships/diagramQuickStyle" Target="../diagrams/quickStyle1.xml"/><Relationship Id="rId7" Type="http://schemas.openxmlformats.org/officeDocument/2006/relationships/diagramLayout" Target="../diagrams/layout1.xml"/><Relationship Id="rId6" Type="http://schemas.openxmlformats.org/officeDocument/2006/relationships/diagramData" Target="../diagrams/data1.xml"/><Relationship Id="rId5" Type="http://schemas.openxmlformats.org/officeDocument/2006/relationships/image" Target="../media/image14.png"/><Relationship Id="rId4" Type="http://schemas.openxmlformats.org/officeDocument/2006/relationships/image" Target="../media/image4.svg"/><Relationship Id="rId3" Type="http://schemas.openxmlformats.org/officeDocument/2006/relationships/image" Target="../media/image8.png"/><Relationship Id="rId2" Type="http://schemas.openxmlformats.org/officeDocument/2006/relationships/image" Target="../media/image3.svg"/><Relationship Id="rId16" Type="http://schemas.openxmlformats.org/officeDocument/2006/relationships/slideLayout" Target="../slideLayouts/slideLayout1.xml"/><Relationship Id="rId15" Type="http://schemas.microsoft.com/office/2007/relationships/diagramDrawing" Target="../diagrams/drawing2.xml"/><Relationship Id="rId14" Type="http://schemas.openxmlformats.org/officeDocument/2006/relationships/diagramColors" Target="../diagrams/colors2.xml"/><Relationship Id="rId13" Type="http://schemas.openxmlformats.org/officeDocument/2006/relationships/diagramQuickStyle" Target="../diagrams/quickStyle2.xml"/><Relationship Id="rId12" Type="http://schemas.openxmlformats.org/officeDocument/2006/relationships/diagramLayout" Target="../diagrams/layout2.xml"/><Relationship Id="rId11" Type="http://schemas.openxmlformats.org/officeDocument/2006/relationships/diagramData" Target="../diagrams/data2.xml"/><Relationship Id="rId10" Type="http://schemas.microsoft.com/office/2007/relationships/diagramDrawing" Target="../diagrams/drawing1.xml"/><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svg"/><Relationship Id="rId3"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9" Type="http://schemas.openxmlformats.org/officeDocument/2006/relationships/tags" Target="../tags/tag4.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image" Target="../media/image6.png"/><Relationship Id="rId4" Type="http://schemas.openxmlformats.org/officeDocument/2006/relationships/image" Target="../media/image5.jpeg"/><Relationship Id="rId3" Type="http://schemas.openxmlformats.org/officeDocument/2006/relationships/image" Target="../media/image4.png"/><Relationship Id="rId22" Type="http://schemas.openxmlformats.org/officeDocument/2006/relationships/slideLayout" Target="../slideLayouts/slideLayout2.xml"/><Relationship Id="rId21" Type="http://schemas.openxmlformats.org/officeDocument/2006/relationships/tags" Target="../tags/tag16.xml"/><Relationship Id="rId20" Type="http://schemas.openxmlformats.org/officeDocument/2006/relationships/tags" Target="../tags/tag15.xml"/><Relationship Id="rId2" Type="http://schemas.openxmlformats.org/officeDocument/2006/relationships/image" Target="../media/image3.png"/><Relationship Id="rId19" Type="http://schemas.openxmlformats.org/officeDocument/2006/relationships/tags" Target="../tags/tag14.xml"/><Relationship Id="rId18" Type="http://schemas.openxmlformats.org/officeDocument/2006/relationships/tags" Target="../tags/tag13.xml"/><Relationship Id="rId17" Type="http://schemas.openxmlformats.org/officeDocument/2006/relationships/tags" Target="../tags/tag12.xml"/><Relationship Id="rId16" Type="http://schemas.openxmlformats.org/officeDocument/2006/relationships/tags" Target="../tags/tag11.xml"/><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tags" Target="../tags/tag8.xml"/><Relationship Id="rId12" Type="http://schemas.openxmlformats.org/officeDocument/2006/relationships/tags" Target="../tags/tag7.xml"/><Relationship Id="rId11" Type="http://schemas.openxmlformats.org/officeDocument/2006/relationships/tags" Target="../tags/tag6.xml"/><Relationship Id="rId10" Type="http://schemas.openxmlformats.org/officeDocument/2006/relationships/tags" Target="../tags/tag5.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image" Target="../media/image4.svg"/><Relationship Id="rId3"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14.png"/><Relationship Id="rId4" Type="http://schemas.openxmlformats.org/officeDocument/2006/relationships/image" Target="../media/image4.svg"/><Relationship Id="rId3"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14.png"/><Relationship Id="rId4" Type="http://schemas.openxmlformats.org/officeDocument/2006/relationships/image" Target="../media/image4.svg"/><Relationship Id="rId3"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4.png"/><Relationship Id="rId4" Type="http://schemas.openxmlformats.org/officeDocument/2006/relationships/image" Target="../media/image4.svg"/><Relationship Id="rId3"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4.png"/><Relationship Id="rId4" Type="http://schemas.openxmlformats.org/officeDocument/2006/relationships/image" Target="../media/image4.svg"/><Relationship Id="rId3"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image" Target="../media/image7.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7.xml"/><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image" Target="../media/image7.png"/></Relationships>
</file>

<file path=ppt/slides/_rels/slide27.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image" Target="../media/image37.png"/><Relationship Id="rId7" Type="http://schemas.openxmlformats.org/officeDocument/2006/relationships/tags" Target="../tags/tag20.xml"/><Relationship Id="rId6" Type="http://schemas.openxmlformats.org/officeDocument/2006/relationships/image" Target="../media/image36.png"/><Relationship Id="rId5" Type="http://schemas.openxmlformats.org/officeDocument/2006/relationships/tags" Target="../tags/tag19.xml"/><Relationship Id="rId4" Type="http://schemas.openxmlformats.org/officeDocument/2006/relationships/image" Target="../media/image35.png"/><Relationship Id="rId3" Type="http://schemas.openxmlformats.org/officeDocument/2006/relationships/tags" Target="../tags/tag18.xml"/><Relationship Id="rId2" Type="http://schemas.openxmlformats.org/officeDocument/2006/relationships/image" Target="../media/image8.png"/><Relationship Id="rId13" Type="http://schemas.openxmlformats.org/officeDocument/2006/relationships/slideLayout" Target="../slideLayouts/slideLayout2.xml"/><Relationship Id="rId12" Type="http://schemas.openxmlformats.org/officeDocument/2006/relationships/image" Target="../media/image2.png"/><Relationship Id="rId11" Type="http://schemas.openxmlformats.org/officeDocument/2006/relationships/image" Target="../media/image39.png"/><Relationship Id="rId10" Type="http://schemas.openxmlformats.org/officeDocument/2006/relationships/image" Target="../media/image38.png"/><Relationship Id="rId1" Type="http://schemas.openxmlformats.org/officeDocument/2006/relationships/image" Target="../media/image7.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image" Target="../media/image7.png"/></Relationships>
</file>

<file path=ppt/slides/_rels/slide29.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image" Target="../media/image37.png"/><Relationship Id="rId7" Type="http://schemas.openxmlformats.org/officeDocument/2006/relationships/tags" Target="../tags/tag24.xml"/><Relationship Id="rId6" Type="http://schemas.openxmlformats.org/officeDocument/2006/relationships/image" Target="../media/image36.png"/><Relationship Id="rId5" Type="http://schemas.openxmlformats.org/officeDocument/2006/relationships/tags" Target="../tags/tag23.xml"/><Relationship Id="rId4" Type="http://schemas.openxmlformats.org/officeDocument/2006/relationships/image" Target="../media/image35.png"/><Relationship Id="rId3" Type="http://schemas.openxmlformats.org/officeDocument/2006/relationships/tags" Target="../tags/tag22.xml"/><Relationship Id="rId2" Type="http://schemas.openxmlformats.org/officeDocument/2006/relationships/image" Target="../media/image8.png"/><Relationship Id="rId13" Type="http://schemas.openxmlformats.org/officeDocument/2006/relationships/slideLayout" Target="../slideLayouts/slideLayout2.xml"/><Relationship Id="rId12" Type="http://schemas.openxmlformats.org/officeDocument/2006/relationships/image" Target="../media/image2.png"/><Relationship Id="rId11" Type="http://schemas.openxmlformats.org/officeDocument/2006/relationships/image" Target="../media/image39.png"/><Relationship Id="rId10" Type="http://schemas.openxmlformats.org/officeDocument/2006/relationships/image" Target="../media/image38.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7.png"/><Relationship Id="rId3" Type="http://schemas.openxmlformats.org/officeDocument/2006/relationships/tags" Target="../tags/tag26.xml"/><Relationship Id="rId2" Type="http://schemas.openxmlformats.org/officeDocument/2006/relationships/image" Target="../media/image8.png"/><Relationship Id="rId1" Type="http://schemas.openxmlformats.org/officeDocument/2006/relationships/image" Target="../media/image7.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image" Target="../media/image7.png"/></Relationships>
</file>

<file path=ppt/slides/_rels/slide32.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4" Type="http://schemas.openxmlformats.org/officeDocument/2006/relationships/slideLayout" Target="../slideLayouts/slideLayout2.xml"/><Relationship Id="rId73" Type="http://schemas.openxmlformats.org/officeDocument/2006/relationships/image" Target="../media/image2.png"/><Relationship Id="rId72" Type="http://schemas.openxmlformats.org/officeDocument/2006/relationships/image" Target="../media/image43.jpeg"/><Relationship Id="rId71" Type="http://schemas.openxmlformats.org/officeDocument/2006/relationships/tags" Target="../tags/tag95.xml"/><Relationship Id="rId70" Type="http://schemas.openxmlformats.org/officeDocument/2006/relationships/tags" Target="../tags/tag94.xml"/><Relationship Id="rId7" Type="http://schemas.openxmlformats.org/officeDocument/2006/relationships/tags" Target="../tags/tag31.xml"/><Relationship Id="rId69" Type="http://schemas.openxmlformats.org/officeDocument/2006/relationships/tags" Target="../tags/tag93.xml"/><Relationship Id="rId68" Type="http://schemas.openxmlformats.org/officeDocument/2006/relationships/tags" Target="../tags/tag92.xml"/><Relationship Id="rId67" Type="http://schemas.openxmlformats.org/officeDocument/2006/relationships/tags" Target="../tags/tag91.xml"/><Relationship Id="rId66" Type="http://schemas.openxmlformats.org/officeDocument/2006/relationships/tags" Target="../tags/tag90.xml"/><Relationship Id="rId65" Type="http://schemas.openxmlformats.org/officeDocument/2006/relationships/tags" Target="../tags/tag89.xml"/><Relationship Id="rId64" Type="http://schemas.openxmlformats.org/officeDocument/2006/relationships/tags" Target="../tags/tag88.xml"/><Relationship Id="rId63" Type="http://schemas.openxmlformats.org/officeDocument/2006/relationships/tags" Target="../tags/tag87.xml"/><Relationship Id="rId62" Type="http://schemas.openxmlformats.org/officeDocument/2006/relationships/tags" Target="../tags/tag86.xml"/><Relationship Id="rId61" Type="http://schemas.openxmlformats.org/officeDocument/2006/relationships/tags" Target="../tags/tag85.xml"/><Relationship Id="rId60" Type="http://schemas.openxmlformats.org/officeDocument/2006/relationships/tags" Target="../tags/tag84.xml"/><Relationship Id="rId6" Type="http://schemas.openxmlformats.org/officeDocument/2006/relationships/tags" Target="../tags/tag30.xml"/><Relationship Id="rId59" Type="http://schemas.openxmlformats.org/officeDocument/2006/relationships/tags" Target="../tags/tag83.xml"/><Relationship Id="rId58" Type="http://schemas.openxmlformats.org/officeDocument/2006/relationships/tags" Target="../tags/tag82.xml"/><Relationship Id="rId57" Type="http://schemas.openxmlformats.org/officeDocument/2006/relationships/tags" Target="../tags/tag81.xml"/><Relationship Id="rId56" Type="http://schemas.openxmlformats.org/officeDocument/2006/relationships/tags" Target="../tags/tag80.xml"/><Relationship Id="rId55" Type="http://schemas.openxmlformats.org/officeDocument/2006/relationships/tags" Target="../tags/tag79.xml"/><Relationship Id="rId54" Type="http://schemas.openxmlformats.org/officeDocument/2006/relationships/tags" Target="../tags/tag78.xml"/><Relationship Id="rId53" Type="http://schemas.openxmlformats.org/officeDocument/2006/relationships/tags" Target="../tags/tag77.xml"/><Relationship Id="rId52" Type="http://schemas.openxmlformats.org/officeDocument/2006/relationships/tags" Target="../tags/tag76.xml"/><Relationship Id="rId51" Type="http://schemas.openxmlformats.org/officeDocument/2006/relationships/tags" Target="../tags/tag75.xml"/><Relationship Id="rId50" Type="http://schemas.openxmlformats.org/officeDocument/2006/relationships/tags" Target="../tags/tag74.xml"/><Relationship Id="rId5" Type="http://schemas.openxmlformats.org/officeDocument/2006/relationships/tags" Target="../tags/tag29.xml"/><Relationship Id="rId49" Type="http://schemas.openxmlformats.org/officeDocument/2006/relationships/tags" Target="../tags/tag73.xml"/><Relationship Id="rId48" Type="http://schemas.openxmlformats.org/officeDocument/2006/relationships/tags" Target="../tags/tag72.xml"/><Relationship Id="rId47" Type="http://schemas.openxmlformats.org/officeDocument/2006/relationships/tags" Target="../tags/tag71.xml"/><Relationship Id="rId46" Type="http://schemas.openxmlformats.org/officeDocument/2006/relationships/tags" Target="../tags/tag70.xml"/><Relationship Id="rId45" Type="http://schemas.openxmlformats.org/officeDocument/2006/relationships/tags" Target="../tags/tag69.xml"/><Relationship Id="rId44" Type="http://schemas.openxmlformats.org/officeDocument/2006/relationships/tags" Target="../tags/tag68.xml"/><Relationship Id="rId43" Type="http://schemas.openxmlformats.org/officeDocument/2006/relationships/tags" Target="../tags/tag67.xml"/><Relationship Id="rId42" Type="http://schemas.openxmlformats.org/officeDocument/2006/relationships/tags" Target="../tags/tag66.xml"/><Relationship Id="rId41" Type="http://schemas.openxmlformats.org/officeDocument/2006/relationships/tags" Target="../tags/tag65.xml"/><Relationship Id="rId40" Type="http://schemas.openxmlformats.org/officeDocument/2006/relationships/tags" Target="../tags/tag64.xml"/><Relationship Id="rId4" Type="http://schemas.openxmlformats.org/officeDocument/2006/relationships/tags" Target="../tags/tag28.xml"/><Relationship Id="rId39" Type="http://schemas.openxmlformats.org/officeDocument/2006/relationships/tags" Target="../tags/tag63.xml"/><Relationship Id="rId38" Type="http://schemas.openxmlformats.org/officeDocument/2006/relationships/tags" Target="../tags/tag62.xml"/><Relationship Id="rId37" Type="http://schemas.openxmlformats.org/officeDocument/2006/relationships/tags" Target="../tags/tag61.xml"/><Relationship Id="rId36" Type="http://schemas.openxmlformats.org/officeDocument/2006/relationships/tags" Target="../tags/tag60.xml"/><Relationship Id="rId35" Type="http://schemas.openxmlformats.org/officeDocument/2006/relationships/tags" Target="../tags/tag59.xml"/><Relationship Id="rId34" Type="http://schemas.openxmlformats.org/officeDocument/2006/relationships/tags" Target="../tags/tag58.xml"/><Relationship Id="rId33" Type="http://schemas.openxmlformats.org/officeDocument/2006/relationships/tags" Target="../tags/tag57.xml"/><Relationship Id="rId32" Type="http://schemas.openxmlformats.org/officeDocument/2006/relationships/tags" Target="../tags/tag56.xml"/><Relationship Id="rId31" Type="http://schemas.openxmlformats.org/officeDocument/2006/relationships/tags" Target="../tags/tag55.xml"/><Relationship Id="rId30" Type="http://schemas.openxmlformats.org/officeDocument/2006/relationships/tags" Target="../tags/tag54.xml"/><Relationship Id="rId3" Type="http://schemas.openxmlformats.org/officeDocument/2006/relationships/tags" Target="../tags/tag27.xml"/><Relationship Id="rId29" Type="http://schemas.openxmlformats.org/officeDocument/2006/relationships/tags" Target="../tags/tag53.xml"/><Relationship Id="rId28" Type="http://schemas.openxmlformats.org/officeDocument/2006/relationships/tags" Target="../tags/tag52.xml"/><Relationship Id="rId27" Type="http://schemas.openxmlformats.org/officeDocument/2006/relationships/tags" Target="../tags/tag51.xml"/><Relationship Id="rId26" Type="http://schemas.openxmlformats.org/officeDocument/2006/relationships/tags" Target="../tags/tag50.xml"/><Relationship Id="rId25" Type="http://schemas.openxmlformats.org/officeDocument/2006/relationships/tags" Target="../tags/tag49.xml"/><Relationship Id="rId24" Type="http://schemas.openxmlformats.org/officeDocument/2006/relationships/tags" Target="../tags/tag48.xml"/><Relationship Id="rId23" Type="http://schemas.openxmlformats.org/officeDocument/2006/relationships/tags" Target="../tags/tag47.xml"/><Relationship Id="rId22" Type="http://schemas.openxmlformats.org/officeDocument/2006/relationships/tags" Target="../tags/tag46.xml"/><Relationship Id="rId21" Type="http://schemas.openxmlformats.org/officeDocument/2006/relationships/tags" Target="../tags/tag45.xml"/><Relationship Id="rId20" Type="http://schemas.openxmlformats.org/officeDocument/2006/relationships/tags" Target="../tags/tag44.xml"/><Relationship Id="rId2" Type="http://schemas.openxmlformats.org/officeDocument/2006/relationships/image" Target="../media/image8.png"/><Relationship Id="rId19" Type="http://schemas.openxmlformats.org/officeDocument/2006/relationships/tags" Target="../tags/tag43.xml"/><Relationship Id="rId18" Type="http://schemas.openxmlformats.org/officeDocument/2006/relationships/tags" Target="../tags/tag42.xml"/><Relationship Id="rId17" Type="http://schemas.openxmlformats.org/officeDocument/2006/relationships/tags" Target="../tags/tag41.xml"/><Relationship Id="rId16" Type="http://schemas.openxmlformats.org/officeDocument/2006/relationships/tags" Target="../tags/tag40.xml"/><Relationship Id="rId15" Type="http://schemas.openxmlformats.org/officeDocument/2006/relationships/tags" Target="../tags/tag39.xml"/><Relationship Id="rId14" Type="http://schemas.openxmlformats.org/officeDocument/2006/relationships/tags" Target="../tags/tag38.xml"/><Relationship Id="rId13" Type="http://schemas.openxmlformats.org/officeDocument/2006/relationships/tags" Target="../tags/tag37.xml"/><Relationship Id="rId12" Type="http://schemas.openxmlformats.org/officeDocument/2006/relationships/tags" Target="../tags/tag36.xml"/><Relationship Id="rId11" Type="http://schemas.openxmlformats.org/officeDocument/2006/relationships/tags" Target="../tags/tag35.xml"/><Relationship Id="rId10" Type="http://schemas.openxmlformats.org/officeDocument/2006/relationships/tags" Target="../tags/tag34.xml"/><Relationship Id="rId1" Type="http://schemas.openxmlformats.org/officeDocument/2006/relationships/image" Target="../media/image7.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4.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41.png"/></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image" Target="../media/image7.png"/></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image" Target="../media/image7.png"/></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8.png"/><Relationship Id="rId1" Type="http://schemas.openxmlformats.org/officeDocument/2006/relationships/image" Target="../media/image7.png"/></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8.png"/><Relationship Id="rId1" Type="http://schemas.openxmlformats.org/officeDocument/2006/relationships/image" Target="../media/image7.png"/></Relationships>
</file>

<file path=ppt/slides/_rels/slide3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8.png"/><Relationship Id="rId1" Type="http://schemas.openxmlformats.org/officeDocument/2006/relationships/image" Target="../media/image7.png"/></Relationships>
</file>

<file path=ppt/slides/_rels/slide3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8.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8.png"/><Relationship Id="rId1" Type="http://schemas.openxmlformats.org/officeDocument/2006/relationships/image" Target="../media/image7.pn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image" Target="../media/image7.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7.png"/><Relationship Id="rId3" Type="http://schemas.openxmlformats.org/officeDocument/2006/relationships/tags" Target="../tags/tag96.xml"/><Relationship Id="rId2" Type="http://schemas.openxmlformats.org/officeDocument/2006/relationships/image" Target="../media/image8.png"/><Relationship Id="rId1" Type="http://schemas.openxmlformats.org/officeDocument/2006/relationships/image" Target="../media/image7.png"/></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image" Target="../media/image63.png"/><Relationship Id="rId2" Type="http://schemas.openxmlformats.org/officeDocument/2006/relationships/image" Target="../media/image8.png"/><Relationship Id="rId1" Type="http://schemas.openxmlformats.org/officeDocument/2006/relationships/image" Target="../media/image7.pn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image" Target="../media/image64.png"/><Relationship Id="rId2" Type="http://schemas.openxmlformats.org/officeDocument/2006/relationships/image" Target="../media/image8.png"/><Relationship Id="rId1" Type="http://schemas.openxmlformats.org/officeDocument/2006/relationships/image" Target="../media/image7.png"/></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image" Target="../media/image65.png"/><Relationship Id="rId2" Type="http://schemas.openxmlformats.org/officeDocument/2006/relationships/image" Target="../media/image8.png"/><Relationship Id="rId1" Type="http://schemas.openxmlformats.org/officeDocument/2006/relationships/image" Target="../media/image7.png"/></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image" Target="../media/image7.pn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image" Target="../media/image7.png"/></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image" Target="../media/image7.png"/></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image" Target="../media/image66.png"/><Relationship Id="rId2" Type="http://schemas.openxmlformats.org/officeDocument/2006/relationships/image" Target="../media/image8.png"/><Relationship Id="rId1" Type="http://schemas.openxmlformats.org/officeDocument/2006/relationships/image" Target="../media/image7.png"/></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image" Target="../media/image67.png"/><Relationship Id="rId2" Type="http://schemas.openxmlformats.org/officeDocument/2006/relationships/image" Target="../media/image8.png"/><Relationship Id="rId1" Type="http://schemas.openxmlformats.org/officeDocument/2006/relationships/image" Target="../media/image7.png"/></Relationships>
</file>

<file path=ppt/slides/_rels/slide5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image" Target="../media/image68.png"/><Relationship Id="rId2" Type="http://schemas.openxmlformats.org/officeDocument/2006/relationships/image" Target="../media/image8.png"/><Relationship Id="rId1" Type="http://schemas.openxmlformats.org/officeDocument/2006/relationships/image" Target="../media/image7.png"/></Relationships>
</file>

<file path=ppt/slides/_rels/slide5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image" Target="../media/image69.png"/><Relationship Id="rId2" Type="http://schemas.openxmlformats.org/officeDocument/2006/relationships/image" Target="../media/image8.png"/><Relationship Id="rId1" Type="http://schemas.openxmlformats.org/officeDocument/2006/relationships/image" Target="../media/image7.png"/></Relationships>
</file>

<file path=ppt/slides/_rels/slide5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image" Target="../media/image70.png"/><Relationship Id="rId2" Type="http://schemas.openxmlformats.org/officeDocument/2006/relationships/image" Target="../media/image8.png"/><Relationship Id="rId1" Type="http://schemas.openxmlformats.org/officeDocument/2006/relationships/image" Target="../media/image7.pn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image" Target="../media/image7.png"/></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image" Target="../media/image7.png"/></Relationships>
</file>

<file path=ppt/slides/_rels/slide58.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xml"/><Relationship Id="rId7" Type="http://schemas.openxmlformats.org/officeDocument/2006/relationships/image" Target="../media/image6.svg"/><Relationship Id="rId6" Type="http://schemas.openxmlformats.org/officeDocument/2006/relationships/image" Target="../media/image74.png"/><Relationship Id="rId5" Type="http://schemas.openxmlformats.org/officeDocument/2006/relationships/image" Target="../media/image5.svg"/><Relationship Id="rId4" Type="http://schemas.openxmlformats.org/officeDocument/2006/relationships/image" Target="../media/image73.png"/><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A900"/>
        </a:solidFill>
        <a:effectLst/>
      </p:bgPr>
    </p:bg>
    <p:spTree>
      <p:nvGrpSpPr>
        <p:cNvPr id="1" name=""/>
        <p:cNvGrpSpPr/>
        <p:nvPr/>
      </p:nvGrpSpPr>
      <p:grpSpPr>
        <a:xfrm>
          <a:off x="0" y="0"/>
          <a:ext cx="0" cy="0"/>
          <a:chOff x="0" y="0"/>
          <a:chExt cx="0" cy="0"/>
        </a:xfrm>
      </p:grpSpPr>
      <p:sp>
        <p:nvSpPr>
          <p:cNvPr id="5" name="文本框 4"/>
          <p:cNvSpPr txBox="1"/>
          <p:nvPr/>
        </p:nvSpPr>
        <p:spPr>
          <a:xfrm>
            <a:off x="2009458" y="2219325"/>
            <a:ext cx="6126480" cy="645160"/>
          </a:xfrm>
          <a:prstGeom prst="rect">
            <a:avLst/>
          </a:prstGeom>
          <a:noFill/>
        </p:spPr>
        <p:txBody>
          <a:bodyPr wrap="none" rtlCol="0">
            <a:spAutoFit/>
          </a:bodyPr>
          <a:lstStyle/>
          <a:p>
            <a:pPr algn="ctr"/>
            <a:r>
              <a:rPr lang="zh-CN" sz="3600" b="1">
                <a:solidFill>
                  <a:schemeClr val="tx1"/>
                </a:solidFill>
              </a:rPr>
              <a:t>点燃私域训练营落地实操宝典</a:t>
            </a:r>
            <a:endParaRPr lang="zh-CN" sz="3600" b="1">
              <a:solidFill>
                <a:schemeClr val="tx1"/>
              </a:solidFill>
            </a:endParaRPr>
          </a:p>
        </p:txBody>
      </p:sp>
      <p:sp>
        <p:nvSpPr>
          <p:cNvPr id="3" name="文本框 2"/>
          <p:cNvSpPr txBox="1"/>
          <p:nvPr/>
        </p:nvSpPr>
        <p:spPr>
          <a:xfrm>
            <a:off x="1637665" y="4204335"/>
            <a:ext cx="6870065" cy="330835"/>
          </a:xfrm>
          <a:prstGeom prst="rect">
            <a:avLst/>
          </a:prstGeom>
          <a:noFill/>
        </p:spPr>
        <p:txBody>
          <a:bodyPr wrap="square" rtlCol="0" anchor="t">
            <a:spAutoFit/>
          </a:bodyPr>
          <a:lstStyle/>
          <a:p>
            <a:pPr algn="dist">
              <a:lnSpc>
                <a:spcPct val="130000"/>
              </a:lnSpc>
            </a:pPr>
            <a:r>
              <a:rPr lang="zh-CN" altLang="en-US" sz="1200" b="1">
                <a:solidFill>
                  <a:schemeClr val="tx1"/>
                </a:solidFill>
                <a:sym typeface="+mn-ea"/>
              </a:rPr>
              <a:t>所有传统领域出现过的机会，都值得用企微私域再做一遍！</a:t>
            </a:r>
            <a:endParaRPr lang="zh-CN" altLang="en-US" sz="1200" b="1">
              <a:solidFill>
                <a:schemeClr val="tx1"/>
              </a:solidFill>
              <a:sym typeface="+mn-ea"/>
            </a:endParaRPr>
          </a:p>
        </p:txBody>
      </p:sp>
      <p:cxnSp>
        <p:nvCxnSpPr>
          <p:cNvPr id="4" name="直接连接符 3"/>
          <p:cNvCxnSpPr/>
          <p:nvPr/>
        </p:nvCxnSpPr>
        <p:spPr>
          <a:xfrm flipH="1" flipV="1">
            <a:off x="7620" y="4621530"/>
            <a:ext cx="10130155" cy="762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3886835" y="1460500"/>
            <a:ext cx="2516505" cy="621030"/>
            <a:chOff x="5993" y="4227"/>
            <a:chExt cx="3963" cy="978"/>
          </a:xfrm>
        </p:grpSpPr>
        <p:sp>
          <p:nvSpPr>
            <p:cNvPr id="31" name="矩形 30"/>
            <p:cNvSpPr/>
            <p:nvPr/>
          </p:nvSpPr>
          <p:spPr>
            <a:xfrm>
              <a:off x="6984" y="4672"/>
              <a:ext cx="2973" cy="53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5993" y="4673"/>
              <a:ext cx="991" cy="5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022" y="4227"/>
              <a:ext cx="587" cy="587"/>
            </a:xfrm>
            <a:prstGeom prst="rect">
              <a:avLst/>
            </a:prstGeom>
            <a:effectLst>
              <a:outerShdw blurRad="50800" dist="38100" dir="2700000" algn="tl" rotWithShape="0">
                <a:prstClr val="black">
                  <a:alpha val="40000"/>
                </a:prstClr>
              </a:outerShdw>
            </a:effectLst>
          </p:spPr>
        </p:pic>
        <p:sp>
          <p:nvSpPr>
            <p:cNvPr id="19" name="文本框 18"/>
            <p:cNvSpPr txBox="1"/>
            <p:nvPr/>
          </p:nvSpPr>
          <p:spPr>
            <a:xfrm>
              <a:off x="6985" y="4673"/>
              <a:ext cx="2971" cy="531"/>
            </a:xfrm>
            <a:prstGeom prst="rect">
              <a:avLst/>
            </a:prstGeom>
            <a:noFill/>
          </p:spPr>
          <p:txBody>
            <a:bodyPr wrap="square" rtlCol="0">
              <a:spAutoFit/>
            </a:bodyPr>
            <a:lstStyle/>
            <a:p>
              <a:pPr algn="l"/>
              <a:r>
                <a:rPr lang="zh-CN" altLang="en-US" sz="1600" b="1">
                  <a:solidFill>
                    <a:srgbClr val="FEA900"/>
                  </a:solidFill>
                  <a:sym typeface="+mn-ea"/>
                </a:rPr>
                <a:t>品牌私域运营中心</a:t>
              </a:r>
              <a:endParaRPr lang="zh-CN" altLang="en-US" sz="1600" b="1">
                <a:solidFill>
                  <a:srgbClr val="FEA900"/>
                </a:solidFill>
                <a:sym typeface="+mn-ea"/>
              </a:endParaRPr>
            </a:p>
          </p:txBody>
        </p:sp>
        <p:sp>
          <p:nvSpPr>
            <p:cNvPr id="27" name="文本框 26"/>
            <p:cNvSpPr txBox="1"/>
            <p:nvPr/>
          </p:nvSpPr>
          <p:spPr>
            <a:xfrm>
              <a:off x="5994" y="4673"/>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stretch>
              <a:fillRect/>
            </a:stretch>
          </p:blipFill>
          <p:spPr>
            <a:xfrm>
              <a:off x="5235" y="1585"/>
              <a:ext cx="337" cy="709"/>
            </a:xfrm>
            <a:prstGeom prst="rect">
              <a:avLst/>
            </a:prstGeom>
          </p:spPr>
        </p:pic>
        <p:pic>
          <p:nvPicPr>
            <p:cNvPr id="34" name="图片 33"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grpSp>
        <p:nvGrpSpPr>
          <p:cNvPr id="4" name="组合 3"/>
          <p:cNvGrpSpPr/>
          <p:nvPr/>
        </p:nvGrpSpPr>
        <p:grpSpPr>
          <a:xfrm>
            <a:off x="8995410" y="375920"/>
            <a:ext cx="628650" cy="266700"/>
            <a:chOff x="12515" y="1472"/>
            <a:chExt cx="990" cy="420"/>
          </a:xfrm>
        </p:grpSpPr>
        <p:sp>
          <p:nvSpPr>
            <p:cNvPr id="5" name="对角圆角矩形 4"/>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黑色ROI"/>
            <p:cNvPicPr>
              <a:picLocks noChangeAspect="1"/>
            </p:cNvPicPr>
            <p:nvPr/>
          </p:nvPicPr>
          <p:blipFill>
            <a:blip r:embed="rId3"/>
            <a:stretch>
              <a:fillRect/>
            </a:stretch>
          </p:blipFill>
          <p:spPr>
            <a:xfrm>
              <a:off x="12670" y="1476"/>
              <a:ext cx="680" cy="411"/>
            </a:xfrm>
            <a:prstGeom prst="rect">
              <a:avLst/>
            </a:prstGeom>
          </p:spPr>
        </p:pic>
      </p:grpSp>
      <p:sp>
        <p:nvSpPr>
          <p:cNvPr id="7" name="矩形 6"/>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Oval 12" descr="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
          <p:cNvSpPr>
            <a:spLocks noChangeArrowheads="1"/>
          </p:cNvSpPr>
          <p:nvPr/>
        </p:nvSpPr>
        <p:spPr bwMode="auto">
          <a:xfrm>
            <a:off x="2005255" y="2415540"/>
            <a:ext cx="970811" cy="972633"/>
          </a:xfrm>
          <a:prstGeom prst="ellipse">
            <a:avLst/>
          </a:prstGeom>
          <a:solidFill>
            <a:srgbClr val="5F7B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0" name="Freeform 14" descr="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
          <p:cNvSpPr/>
          <p:nvPr/>
        </p:nvSpPr>
        <p:spPr bwMode="auto">
          <a:xfrm>
            <a:off x="1616346" y="2901095"/>
            <a:ext cx="1748374" cy="878263"/>
          </a:xfrm>
          <a:custGeom>
            <a:avLst/>
            <a:gdLst>
              <a:gd name="T0" fmla="*/ 342 w 683"/>
              <a:gd name="T1" fmla="*/ 305 h 342"/>
              <a:gd name="T2" fmla="*/ 37 w 683"/>
              <a:gd name="T3" fmla="*/ 0 h 342"/>
              <a:gd name="T4" fmla="*/ 0 w 683"/>
              <a:gd name="T5" fmla="*/ 0 h 342"/>
              <a:gd name="T6" fmla="*/ 342 w 683"/>
              <a:gd name="T7" fmla="*/ 342 h 342"/>
              <a:gd name="T8" fmla="*/ 683 w 683"/>
              <a:gd name="T9" fmla="*/ 0 h 342"/>
              <a:gd name="T10" fmla="*/ 646 w 683"/>
              <a:gd name="T11" fmla="*/ 0 h 342"/>
              <a:gd name="T12" fmla="*/ 342 w 683"/>
              <a:gd name="T13" fmla="*/ 305 h 342"/>
            </a:gdLst>
            <a:ahLst/>
            <a:cxnLst>
              <a:cxn ang="0">
                <a:pos x="T0" y="T1"/>
              </a:cxn>
              <a:cxn ang="0">
                <a:pos x="T2" y="T3"/>
              </a:cxn>
              <a:cxn ang="0">
                <a:pos x="T4" y="T5"/>
              </a:cxn>
              <a:cxn ang="0">
                <a:pos x="T6" y="T7"/>
              </a:cxn>
              <a:cxn ang="0">
                <a:pos x="T8" y="T9"/>
              </a:cxn>
              <a:cxn ang="0">
                <a:pos x="T10" y="T11"/>
              </a:cxn>
              <a:cxn ang="0">
                <a:pos x="T12" y="T13"/>
              </a:cxn>
            </a:cxnLst>
            <a:rect l="0" t="0" r="r" b="b"/>
            <a:pathLst>
              <a:path w="683" h="342">
                <a:moveTo>
                  <a:pt x="342" y="305"/>
                </a:moveTo>
                <a:cubicBezTo>
                  <a:pt x="173" y="305"/>
                  <a:pt x="37" y="169"/>
                  <a:pt x="37" y="0"/>
                </a:cubicBezTo>
                <a:cubicBezTo>
                  <a:pt x="0" y="0"/>
                  <a:pt x="0" y="0"/>
                  <a:pt x="0" y="0"/>
                </a:cubicBezTo>
                <a:cubicBezTo>
                  <a:pt x="0" y="189"/>
                  <a:pt x="153" y="342"/>
                  <a:pt x="342" y="342"/>
                </a:cubicBezTo>
                <a:cubicBezTo>
                  <a:pt x="530" y="342"/>
                  <a:pt x="683" y="189"/>
                  <a:pt x="683" y="0"/>
                </a:cubicBezTo>
                <a:cubicBezTo>
                  <a:pt x="646" y="0"/>
                  <a:pt x="646" y="0"/>
                  <a:pt x="646" y="0"/>
                </a:cubicBezTo>
                <a:cubicBezTo>
                  <a:pt x="646" y="169"/>
                  <a:pt x="510" y="305"/>
                  <a:pt x="342" y="305"/>
                </a:cubicBezTo>
                <a:close/>
              </a:path>
            </a:pathLst>
          </a:custGeom>
          <a:solidFill>
            <a:schemeClr val="bg1">
              <a:lumMod val="95000"/>
            </a:schemeClr>
          </a:solidFill>
          <a:ln w="76200" cap="rnd">
            <a:noFill/>
            <a:miter lim="800000"/>
          </a:ln>
        </p:spPr>
        <p:txBody>
          <a:bodyPr/>
          <a:p>
            <a:endParaRPr lang="zh-CN" altLang="en-US" sz="2400">
              <a:solidFill>
                <a:schemeClr val="bg1"/>
              </a:solidFill>
            </a:endParaRPr>
          </a:p>
        </p:txBody>
      </p:sp>
      <p:sp>
        <p:nvSpPr>
          <p:cNvPr id="41" name="Line 15" descr="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
          <p:cNvSpPr>
            <a:spLocks noChangeShapeType="1"/>
          </p:cNvSpPr>
          <p:nvPr/>
        </p:nvSpPr>
        <p:spPr bwMode="auto">
          <a:xfrm flipV="1">
            <a:off x="2492815" y="2117205"/>
            <a:ext cx="0" cy="223751"/>
          </a:xfrm>
          <a:prstGeom prst="line">
            <a:avLst/>
          </a:prstGeom>
          <a:noFill/>
          <a:ln w="6350">
            <a:solidFill>
              <a:schemeClr val="tx1">
                <a:lumMod val="65000"/>
                <a:lumOff val="35000"/>
              </a:schemeClr>
            </a:solidFill>
            <a:prstDash val="solid"/>
            <a:round/>
            <a:tailEnd type="oval" w="sm" len="sm"/>
          </a:ln>
          <a:extLst>
            <a:ext uri="{909E8E84-426E-40DD-AFC4-6F175D3DCCD1}">
              <a14:hiddenFill xmlns:a14="http://schemas.microsoft.com/office/drawing/2010/main">
                <a:noFill/>
              </a14:hiddenFill>
            </a:ext>
          </a:extLst>
        </p:spPr>
        <p:txBody>
          <a:bodyPr/>
          <a:p>
            <a:endParaRPr lang="zh-CN" altLang="en-US" sz="2400">
              <a:solidFill>
                <a:schemeClr val="bg1"/>
              </a:solidFill>
            </a:endParaRPr>
          </a:p>
        </p:txBody>
      </p:sp>
      <p:sp>
        <p:nvSpPr>
          <p:cNvPr id="42" name="Oval 16" descr="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
          <p:cNvSpPr>
            <a:spLocks noChangeArrowheads="1"/>
          </p:cNvSpPr>
          <p:nvPr/>
        </p:nvSpPr>
        <p:spPr bwMode="auto">
          <a:xfrm>
            <a:off x="3661443" y="2415540"/>
            <a:ext cx="970811" cy="972633"/>
          </a:xfrm>
          <a:prstGeom prst="ellipse">
            <a:avLst/>
          </a:prstGeom>
          <a:solidFill>
            <a:srgbClr val="D9807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43" name="Freeform 18" descr="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
          <p:cNvSpPr/>
          <p:nvPr/>
        </p:nvSpPr>
        <p:spPr bwMode="auto">
          <a:xfrm>
            <a:off x="3269871" y="2024355"/>
            <a:ext cx="1751417" cy="876740"/>
          </a:xfrm>
          <a:custGeom>
            <a:avLst/>
            <a:gdLst>
              <a:gd name="T0" fmla="*/ 342 w 684"/>
              <a:gd name="T1" fmla="*/ 37 h 341"/>
              <a:gd name="T2" fmla="*/ 647 w 684"/>
              <a:gd name="T3" fmla="*/ 341 h 341"/>
              <a:gd name="T4" fmla="*/ 684 w 684"/>
              <a:gd name="T5" fmla="*/ 341 h 341"/>
              <a:gd name="T6" fmla="*/ 342 w 684"/>
              <a:gd name="T7" fmla="*/ 0 h 341"/>
              <a:gd name="T8" fmla="*/ 0 w 684"/>
              <a:gd name="T9" fmla="*/ 341 h 341"/>
              <a:gd name="T10" fmla="*/ 37 w 684"/>
              <a:gd name="T11" fmla="*/ 341 h 341"/>
              <a:gd name="T12" fmla="*/ 342 w 684"/>
              <a:gd name="T13" fmla="*/ 37 h 341"/>
            </a:gdLst>
            <a:ahLst/>
            <a:cxnLst>
              <a:cxn ang="0">
                <a:pos x="T0" y="T1"/>
              </a:cxn>
              <a:cxn ang="0">
                <a:pos x="T2" y="T3"/>
              </a:cxn>
              <a:cxn ang="0">
                <a:pos x="T4" y="T5"/>
              </a:cxn>
              <a:cxn ang="0">
                <a:pos x="T6" y="T7"/>
              </a:cxn>
              <a:cxn ang="0">
                <a:pos x="T8" y="T9"/>
              </a:cxn>
              <a:cxn ang="0">
                <a:pos x="T10" y="T11"/>
              </a:cxn>
              <a:cxn ang="0">
                <a:pos x="T12" y="T13"/>
              </a:cxn>
            </a:cxnLst>
            <a:rect l="0" t="0" r="r" b="b"/>
            <a:pathLst>
              <a:path w="684" h="341">
                <a:moveTo>
                  <a:pt x="342" y="37"/>
                </a:moveTo>
                <a:cubicBezTo>
                  <a:pt x="511" y="37"/>
                  <a:pt x="647" y="173"/>
                  <a:pt x="647" y="341"/>
                </a:cubicBezTo>
                <a:cubicBezTo>
                  <a:pt x="684" y="341"/>
                  <a:pt x="684" y="341"/>
                  <a:pt x="684" y="341"/>
                </a:cubicBezTo>
                <a:cubicBezTo>
                  <a:pt x="684" y="153"/>
                  <a:pt x="531" y="0"/>
                  <a:pt x="342" y="0"/>
                </a:cubicBezTo>
                <a:cubicBezTo>
                  <a:pt x="153" y="0"/>
                  <a:pt x="0" y="153"/>
                  <a:pt x="0" y="341"/>
                </a:cubicBezTo>
                <a:cubicBezTo>
                  <a:pt x="37" y="341"/>
                  <a:pt x="37" y="341"/>
                  <a:pt x="37" y="341"/>
                </a:cubicBezTo>
                <a:cubicBezTo>
                  <a:pt x="37" y="173"/>
                  <a:pt x="174" y="37"/>
                  <a:pt x="342" y="37"/>
                </a:cubicBezTo>
                <a:close/>
              </a:path>
            </a:pathLst>
          </a:custGeom>
          <a:solidFill>
            <a:schemeClr val="bg1">
              <a:lumMod val="95000"/>
            </a:schemeClr>
          </a:solidFill>
          <a:ln w="76200" cap="rnd">
            <a:noFill/>
            <a:miter lim="800000"/>
          </a:ln>
        </p:spPr>
        <p:txBody>
          <a:bodyPr/>
          <a:p>
            <a:endParaRPr lang="zh-CN" altLang="en-US" sz="2400">
              <a:solidFill>
                <a:schemeClr val="bg1"/>
              </a:solidFill>
            </a:endParaRPr>
          </a:p>
        </p:txBody>
      </p:sp>
      <p:sp>
        <p:nvSpPr>
          <p:cNvPr id="44" name="Oval 20" descr="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
          <p:cNvSpPr>
            <a:spLocks noChangeArrowheads="1"/>
          </p:cNvSpPr>
          <p:nvPr/>
        </p:nvSpPr>
        <p:spPr bwMode="auto">
          <a:xfrm>
            <a:off x="5315474" y="2415540"/>
            <a:ext cx="972332" cy="972633"/>
          </a:xfrm>
          <a:prstGeom prst="ellipse">
            <a:avLst/>
          </a:prstGeom>
          <a:solidFill>
            <a:srgbClr val="85A9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45" name="Freeform 22" descr="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
          <p:cNvSpPr/>
          <p:nvPr/>
        </p:nvSpPr>
        <p:spPr bwMode="auto">
          <a:xfrm>
            <a:off x="4926439" y="2901095"/>
            <a:ext cx="1751417" cy="878263"/>
          </a:xfrm>
          <a:custGeom>
            <a:avLst/>
            <a:gdLst>
              <a:gd name="T0" fmla="*/ 342 w 684"/>
              <a:gd name="T1" fmla="*/ 305 h 342"/>
              <a:gd name="T2" fmla="*/ 37 w 684"/>
              <a:gd name="T3" fmla="*/ 0 h 342"/>
              <a:gd name="T4" fmla="*/ 0 w 684"/>
              <a:gd name="T5" fmla="*/ 0 h 342"/>
              <a:gd name="T6" fmla="*/ 342 w 684"/>
              <a:gd name="T7" fmla="*/ 342 h 342"/>
              <a:gd name="T8" fmla="*/ 684 w 684"/>
              <a:gd name="T9" fmla="*/ 0 h 342"/>
              <a:gd name="T10" fmla="*/ 647 w 684"/>
              <a:gd name="T11" fmla="*/ 0 h 342"/>
              <a:gd name="T12" fmla="*/ 342 w 684"/>
              <a:gd name="T13" fmla="*/ 305 h 342"/>
            </a:gdLst>
            <a:ahLst/>
            <a:cxnLst>
              <a:cxn ang="0">
                <a:pos x="T0" y="T1"/>
              </a:cxn>
              <a:cxn ang="0">
                <a:pos x="T2" y="T3"/>
              </a:cxn>
              <a:cxn ang="0">
                <a:pos x="T4" y="T5"/>
              </a:cxn>
              <a:cxn ang="0">
                <a:pos x="T6" y="T7"/>
              </a:cxn>
              <a:cxn ang="0">
                <a:pos x="T8" y="T9"/>
              </a:cxn>
              <a:cxn ang="0">
                <a:pos x="T10" y="T11"/>
              </a:cxn>
              <a:cxn ang="0">
                <a:pos x="T12" y="T13"/>
              </a:cxn>
            </a:cxnLst>
            <a:rect l="0" t="0" r="r" b="b"/>
            <a:pathLst>
              <a:path w="684" h="342">
                <a:moveTo>
                  <a:pt x="342" y="305"/>
                </a:moveTo>
                <a:cubicBezTo>
                  <a:pt x="174" y="305"/>
                  <a:pt x="37" y="169"/>
                  <a:pt x="37" y="0"/>
                </a:cubicBezTo>
                <a:cubicBezTo>
                  <a:pt x="0" y="0"/>
                  <a:pt x="0" y="0"/>
                  <a:pt x="0" y="0"/>
                </a:cubicBezTo>
                <a:cubicBezTo>
                  <a:pt x="0" y="189"/>
                  <a:pt x="153" y="342"/>
                  <a:pt x="342" y="342"/>
                </a:cubicBezTo>
                <a:cubicBezTo>
                  <a:pt x="531" y="342"/>
                  <a:pt x="684" y="189"/>
                  <a:pt x="684" y="0"/>
                </a:cubicBezTo>
                <a:cubicBezTo>
                  <a:pt x="647" y="0"/>
                  <a:pt x="647" y="0"/>
                  <a:pt x="647" y="0"/>
                </a:cubicBezTo>
                <a:cubicBezTo>
                  <a:pt x="647" y="169"/>
                  <a:pt x="510" y="305"/>
                  <a:pt x="342" y="305"/>
                </a:cubicBezTo>
                <a:close/>
              </a:path>
            </a:pathLst>
          </a:custGeom>
          <a:solidFill>
            <a:schemeClr val="bg1">
              <a:lumMod val="95000"/>
            </a:schemeClr>
          </a:solidFill>
          <a:ln w="76200" cap="rnd">
            <a:noFill/>
            <a:miter lim="800000"/>
          </a:ln>
        </p:spPr>
        <p:txBody>
          <a:bodyPr/>
          <a:p>
            <a:endParaRPr lang="zh-CN" altLang="en-US" sz="2400">
              <a:solidFill>
                <a:schemeClr val="bg1"/>
              </a:solidFill>
            </a:endParaRPr>
          </a:p>
        </p:txBody>
      </p:sp>
      <p:sp>
        <p:nvSpPr>
          <p:cNvPr id="46" name="Line 23" descr="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
          <p:cNvSpPr>
            <a:spLocks noChangeShapeType="1"/>
          </p:cNvSpPr>
          <p:nvPr/>
        </p:nvSpPr>
        <p:spPr bwMode="auto">
          <a:xfrm flipV="1">
            <a:off x="5802401" y="2117205"/>
            <a:ext cx="0" cy="223751"/>
          </a:xfrm>
          <a:prstGeom prst="line">
            <a:avLst/>
          </a:prstGeom>
          <a:noFill/>
          <a:ln w="6350">
            <a:solidFill>
              <a:schemeClr val="tx1">
                <a:lumMod val="65000"/>
                <a:lumOff val="35000"/>
              </a:schemeClr>
            </a:solidFill>
            <a:prstDash val="solid"/>
            <a:round/>
            <a:tailEnd type="oval" w="sm" len="sm"/>
          </a:ln>
          <a:extLst>
            <a:ext uri="{909E8E84-426E-40DD-AFC4-6F175D3DCCD1}">
              <a14:hiddenFill xmlns:a14="http://schemas.microsoft.com/office/drawing/2010/main">
                <a:noFill/>
              </a14:hiddenFill>
            </a:ext>
          </a:extLst>
        </p:spPr>
        <p:txBody>
          <a:bodyPr/>
          <a:p>
            <a:endParaRPr lang="zh-CN" altLang="en-US" sz="2400">
              <a:solidFill>
                <a:schemeClr val="bg1"/>
              </a:solidFill>
            </a:endParaRPr>
          </a:p>
        </p:txBody>
      </p:sp>
      <p:sp>
        <p:nvSpPr>
          <p:cNvPr id="47" name="Oval 24" descr="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
          <p:cNvSpPr>
            <a:spLocks noChangeArrowheads="1"/>
          </p:cNvSpPr>
          <p:nvPr/>
        </p:nvSpPr>
        <p:spPr bwMode="auto">
          <a:xfrm>
            <a:off x="6972548" y="2415540"/>
            <a:ext cx="969290" cy="972633"/>
          </a:xfrm>
          <a:prstGeom prst="ellipse">
            <a:avLst/>
          </a:prstGeom>
          <a:solidFill>
            <a:srgbClr val="F0BF9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48" name="Freeform 26" descr="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
          <p:cNvSpPr/>
          <p:nvPr/>
        </p:nvSpPr>
        <p:spPr bwMode="auto">
          <a:xfrm>
            <a:off x="6581358" y="2024405"/>
            <a:ext cx="1748374" cy="876740"/>
          </a:xfrm>
          <a:custGeom>
            <a:avLst/>
            <a:gdLst>
              <a:gd name="T0" fmla="*/ 341 w 683"/>
              <a:gd name="T1" fmla="*/ 37 h 341"/>
              <a:gd name="T2" fmla="*/ 646 w 683"/>
              <a:gd name="T3" fmla="*/ 341 h 341"/>
              <a:gd name="T4" fmla="*/ 683 w 683"/>
              <a:gd name="T5" fmla="*/ 341 h 341"/>
              <a:gd name="T6" fmla="*/ 341 w 683"/>
              <a:gd name="T7" fmla="*/ 0 h 341"/>
              <a:gd name="T8" fmla="*/ 0 w 683"/>
              <a:gd name="T9" fmla="*/ 341 h 341"/>
              <a:gd name="T10" fmla="*/ 37 w 683"/>
              <a:gd name="T11" fmla="*/ 341 h 341"/>
              <a:gd name="T12" fmla="*/ 341 w 683"/>
              <a:gd name="T13" fmla="*/ 37 h 341"/>
            </a:gdLst>
            <a:ahLst/>
            <a:cxnLst>
              <a:cxn ang="0">
                <a:pos x="T0" y="T1"/>
              </a:cxn>
              <a:cxn ang="0">
                <a:pos x="T2" y="T3"/>
              </a:cxn>
              <a:cxn ang="0">
                <a:pos x="T4" y="T5"/>
              </a:cxn>
              <a:cxn ang="0">
                <a:pos x="T6" y="T7"/>
              </a:cxn>
              <a:cxn ang="0">
                <a:pos x="T8" y="T9"/>
              </a:cxn>
              <a:cxn ang="0">
                <a:pos x="T10" y="T11"/>
              </a:cxn>
              <a:cxn ang="0">
                <a:pos x="T12" y="T13"/>
              </a:cxn>
            </a:cxnLst>
            <a:rect l="0" t="0" r="r" b="b"/>
            <a:pathLst>
              <a:path w="683" h="341">
                <a:moveTo>
                  <a:pt x="341" y="37"/>
                </a:moveTo>
                <a:cubicBezTo>
                  <a:pt x="510" y="37"/>
                  <a:pt x="646" y="173"/>
                  <a:pt x="646" y="341"/>
                </a:cubicBezTo>
                <a:cubicBezTo>
                  <a:pt x="683" y="341"/>
                  <a:pt x="683" y="341"/>
                  <a:pt x="683" y="341"/>
                </a:cubicBezTo>
                <a:cubicBezTo>
                  <a:pt x="683" y="153"/>
                  <a:pt x="530" y="0"/>
                  <a:pt x="341" y="0"/>
                </a:cubicBezTo>
                <a:cubicBezTo>
                  <a:pt x="153" y="0"/>
                  <a:pt x="0" y="153"/>
                  <a:pt x="0" y="341"/>
                </a:cubicBezTo>
                <a:cubicBezTo>
                  <a:pt x="37" y="341"/>
                  <a:pt x="37" y="341"/>
                  <a:pt x="37" y="341"/>
                </a:cubicBezTo>
                <a:cubicBezTo>
                  <a:pt x="37" y="173"/>
                  <a:pt x="173" y="37"/>
                  <a:pt x="341" y="37"/>
                </a:cubicBezTo>
                <a:close/>
              </a:path>
            </a:pathLst>
          </a:custGeom>
          <a:solidFill>
            <a:schemeClr val="bg1">
              <a:lumMod val="95000"/>
            </a:schemeClr>
          </a:solidFill>
          <a:ln w="76200" cap="rnd">
            <a:noFill/>
            <a:miter lim="800000"/>
          </a:ln>
        </p:spPr>
        <p:txBody>
          <a:bodyPr/>
          <a:p>
            <a:endParaRPr lang="zh-CN" altLang="en-US" sz="2400">
              <a:solidFill>
                <a:schemeClr val="bg1"/>
              </a:solidFill>
            </a:endParaRPr>
          </a:p>
        </p:txBody>
      </p:sp>
      <p:grpSp>
        <p:nvGrpSpPr>
          <p:cNvPr id="49" name="组合 48"/>
          <p:cNvGrpSpPr/>
          <p:nvPr/>
        </p:nvGrpSpPr>
        <p:grpSpPr>
          <a:xfrm>
            <a:off x="3966754" y="2750305"/>
            <a:ext cx="360188" cy="303102"/>
            <a:chOff x="3516722" y="2466541"/>
            <a:chExt cx="360188" cy="303102"/>
          </a:xfrm>
          <a:solidFill>
            <a:schemeClr val="bg1"/>
          </a:solidFill>
        </p:grpSpPr>
        <p:sp>
          <p:nvSpPr>
            <p:cNvPr id="50" name="Freeform 32"/>
            <p:cNvSpPr>
              <a:spLocks noEditPoints="1"/>
            </p:cNvSpPr>
            <p:nvPr/>
          </p:nvSpPr>
          <p:spPr bwMode="auto">
            <a:xfrm>
              <a:off x="3516722" y="2466541"/>
              <a:ext cx="360188" cy="303102"/>
            </a:xfrm>
            <a:custGeom>
              <a:avLst/>
              <a:gdLst>
                <a:gd name="T0" fmla="*/ 507 w 548"/>
                <a:gd name="T1" fmla="*/ 0 h 462"/>
                <a:gd name="T2" fmla="*/ 41 w 548"/>
                <a:gd name="T3" fmla="*/ 0 h 462"/>
                <a:gd name="T4" fmla="*/ 0 w 548"/>
                <a:gd name="T5" fmla="*/ 41 h 462"/>
                <a:gd name="T6" fmla="*/ 0 w 548"/>
                <a:gd name="T7" fmla="*/ 369 h 462"/>
                <a:gd name="T8" fmla="*/ 41 w 548"/>
                <a:gd name="T9" fmla="*/ 409 h 462"/>
                <a:gd name="T10" fmla="*/ 226 w 548"/>
                <a:gd name="T11" fmla="*/ 409 h 462"/>
                <a:gd name="T12" fmla="*/ 226 w 548"/>
                <a:gd name="T13" fmla="*/ 416 h 462"/>
                <a:gd name="T14" fmla="*/ 223 w 548"/>
                <a:gd name="T15" fmla="*/ 428 h 462"/>
                <a:gd name="T16" fmla="*/ 177 w 548"/>
                <a:gd name="T17" fmla="*/ 445 h 462"/>
                <a:gd name="T18" fmla="*/ 160 w 548"/>
                <a:gd name="T19" fmla="*/ 449 h 462"/>
                <a:gd name="T20" fmla="*/ 151 w 548"/>
                <a:gd name="T21" fmla="*/ 449 h 462"/>
                <a:gd name="T22" fmla="*/ 142 w 548"/>
                <a:gd name="T23" fmla="*/ 455 h 462"/>
                <a:gd name="T24" fmla="*/ 142 w 548"/>
                <a:gd name="T25" fmla="*/ 455 h 462"/>
                <a:gd name="T26" fmla="*/ 151 w 548"/>
                <a:gd name="T27" fmla="*/ 462 h 462"/>
                <a:gd name="T28" fmla="*/ 397 w 548"/>
                <a:gd name="T29" fmla="*/ 462 h 462"/>
                <a:gd name="T30" fmla="*/ 406 w 548"/>
                <a:gd name="T31" fmla="*/ 455 h 462"/>
                <a:gd name="T32" fmla="*/ 406 w 548"/>
                <a:gd name="T33" fmla="*/ 455 h 462"/>
                <a:gd name="T34" fmla="*/ 402 w 548"/>
                <a:gd name="T35" fmla="*/ 449 h 462"/>
                <a:gd name="T36" fmla="*/ 389 w 548"/>
                <a:gd name="T37" fmla="*/ 448 h 462"/>
                <a:gd name="T38" fmla="*/ 329 w 548"/>
                <a:gd name="T39" fmla="*/ 426 h 462"/>
                <a:gd name="T40" fmla="*/ 322 w 548"/>
                <a:gd name="T41" fmla="*/ 416 h 462"/>
                <a:gd name="T42" fmla="*/ 322 w 548"/>
                <a:gd name="T43" fmla="*/ 409 h 462"/>
                <a:gd name="T44" fmla="*/ 507 w 548"/>
                <a:gd name="T45" fmla="*/ 409 h 462"/>
                <a:gd name="T46" fmla="*/ 548 w 548"/>
                <a:gd name="T47" fmla="*/ 369 h 462"/>
                <a:gd name="T48" fmla="*/ 548 w 548"/>
                <a:gd name="T49" fmla="*/ 41 h 462"/>
                <a:gd name="T50" fmla="*/ 507 w 548"/>
                <a:gd name="T51" fmla="*/ 0 h 462"/>
                <a:gd name="T52" fmla="*/ 510 w 548"/>
                <a:gd name="T53" fmla="*/ 330 h 462"/>
                <a:gd name="T54" fmla="*/ 497 w 548"/>
                <a:gd name="T55" fmla="*/ 344 h 462"/>
                <a:gd name="T56" fmla="*/ 51 w 548"/>
                <a:gd name="T57" fmla="*/ 344 h 462"/>
                <a:gd name="T58" fmla="*/ 38 w 548"/>
                <a:gd name="T59" fmla="*/ 330 h 462"/>
                <a:gd name="T60" fmla="*/ 38 w 548"/>
                <a:gd name="T61" fmla="*/ 50 h 462"/>
                <a:gd name="T62" fmla="*/ 51 w 548"/>
                <a:gd name="T63" fmla="*/ 36 h 462"/>
                <a:gd name="T64" fmla="*/ 497 w 548"/>
                <a:gd name="T65" fmla="*/ 36 h 462"/>
                <a:gd name="T66" fmla="*/ 510 w 548"/>
                <a:gd name="T67" fmla="*/ 50 h 462"/>
                <a:gd name="T68" fmla="*/ 510 w 548"/>
                <a:gd name="T69" fmla="*/ 33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8" h="462">
                  <a:moveTo>
                    <a:pt x="507" y="0"/>
                  </a:moveTo>
                  <a:cubicBezTo>
                    <a:pt x="41" y="0"/>
                    <a:pt x="41" y="0"/>
                    <a:pt x="41" y="0"/>
                  </a:cubicBezTo>
                  <a:cubicBezTo>
                    <a:pt x="18" y="0"/>
                    <a:pt x="0" y="18"/>
                    <a:pt x="0" y="41"/>
                  </a:cubicBezTo>
                  <a:cubicBezTo>
                    <a:pt x="0" y="369"/>
                    <a:pt x="0" y="369"/>
                    <a:pt x="0" y="369"/>
                  </a:cubicBezTo>
                  <a:cubicBezTo>
                    <a:pt x="0" y="391"/>
                    <a:pt x="18" y="409"/>
                    <a:pt x="41" y="409"/>
                  </a:cubicBezTo>
                  <a:cubicBezTo>
                    <a:pt x="226" y="409"/>
                    <a:pt x="226" y="409"/>
                    <a:pt x="226" y="409"/>
                  </a:cubicBezTo>
                  <a:cubicBezTo>
                    <a:pt x="226" y="416"/>
                    <a:pt x="226" y="416"/>
                    <a:pt x="226" y="416"/>
                  </a:cubicBezTo>
                  <a:cubicBezTo>
                    <a:pt x="226" y="419"/>
                    <a:pt x="225" y="425"/>
                    <a:pt x="223" y="428"/>
                  </a:cubicBezTo>
                  <a:cubicBezTo>
                    <a:pt x="177" y="445"/>
                    <a:pt x="177" y="445"/>
                    <a:pt x="177" y="445"/>
                  </a:cubicBezTo>
                  <a:cubicBezTo>
                    <a:pt x="173" y="447"/>
                    <a:pt x="165" y="449"/>
                    <a:pt x="160" y="449"/>
                  </a:cubicBezTo>
                  <a:cubicBezTo>
                    <a:pt x="151" y="449"/>
                    <a:pt x="151" y="449"/>
                    <a:pt x="151" y="449"/>
                  </a:cubicBezTo>
                  <a:cubicBezTo>
                    <a:pt x="146" y="449"/>
                    <a:pt x="142" y="452"/>
                    <a:pt x="142" y="455"/>
                  </a:cubicBezTo>
                  <a:cubicBezTo>
                    <a:pt x="142" y="455"/>
                    <a:pt x="142" y="455"/>
                    <a:pt x="142" y="455"/>
                  </a:cubicBezTo>
                  <a:cubicBezTo>
                    <a:pt x="142" y="459"/>
                    <a:pt x="146" y="462"/>
                    <a:pt x="151" y="462"/>
                  </a:cubicBezTo>
                  <a:cubicBezTo>
                    <a:pt x="397" y="462"/>
                    <a:pt x="397" y="462"/>
                    <a:pt x="397" y="462"/>
                  </a:cubicBezTo>
                  <a:cubicBezTo>
                    <a:pt x="402" y="462"/>
                    <a:pt x="406" y="459"/>
                    <a:pt x="406" y="455"/>
                  </a:cubicBezTo>
                  <a:cubicBezTo>
                    <a:pt x="406" y="455"/>
                    <a:pt x="406" y="455"/>
                    <a:pt x="406" y="455"/>
                  </a:cubicBezTo>
                  <a:cubicBezTo>
                    <a:pt x="406" y="452"/>
                    <a:pt x="404" y="449"/>
                    <a:pt x="402" y="449"/>
                  </a:cubicBezTo>
                  <a:cubicBezTo>
                    <a:pt x="399" y="449"/>
                    <a:pt x="393" y="448"/>
                    <a:pt x="389" y="448"/>
                  </a:cubicBezTo>
                  <a:cubicBezTo>
                    <a:pt x="329" y="426"/>
                    <a:pt x="329" y="426"/>
                    <a:pt x="329" y="426"/>
                  </a:cubicBezTo>
                  <a:cubicBezTo>
                    <a:pt x="325" y="424"/>
                    <a:pt x="322" y="419"/>
                    <a:pt x="322" y="416"/>
                  </a:cubicBezTo>
                  <a:cubicBezTo>
                    <a:pt x="322" y="409"/>
                    <a:pt x="322" y="409"/>
                    <a:pt x="322" y="409"/>
                  </a:cubicBezTo>
                  <a:cubicBezTo>
                    <a:pt x="507" y="409"/>
                    <a:pt x="507" y="409"/>
                    <a:pt x="507" y="409"/>
                  </a:cubicBezTo>
                  <a:cubicBezTo>
                    <a:pt x="530" y="409"/>
                    <a:pt x="548" y="391"/>
                    <a:pt x="548" y="369"/>
                  </a:cubicBezTo>
                  <a:cubicBezTo>
                    <a:pt x="548" y="41"/>
                    <a:pt x="548" y="41"/>
                    <a:pt x="548" y="41"/>
                  </a:cubicBezTo>
                  <a:cubicBezTo>
                    <a:pt x="548" y="18"/>
                    <a:pt x="530" y="0"/>
                    <a:pt x="507" y="0"/>
                  </a:cubicBezTo>
                  <a:close/>
                  <a:moveTo>
                    <a:pt x="510" y="330"/>
                  </a:moveTo>
                  <a:cubicBezTo>
                    <a:pt x="510" y="337"/>
                    <a:pt x="504" y="343"/>
                    <a:pt x="497" y="344"/>
                  </a:cubicBezTo>
                  <a:cubicBezTo>
                    <a:pt x="51" y="344"/>
                    <a:pt x="51" y="344"/>
                    <a:pt x="51" y="344"/>
                  </a:cubicBezTo>
                  <a:cubicBezTo>
                    <a:pt x="44" y="343"/>
                    <a:pt x="38" y="337"/>
                    <a:pt x="38" y="330"/>
                  </a:cubicBezTo>
                  <a:cubicBezTo>
                    <a:pt x="38" y="50"/>
                    <a:pt x="38" y="50"/>
                    <a:pt x="38" y="50"/>
                  </a:cubicBezTo>
                  <a:cubicBezTo>
                    <a:pt x="38" y="42"/>
                    <a:pt x="44" y="36"/>
                    <a:pt x="51" y="36"/>
                  </a:cubicBezTo>
                  <a:cubicBezTo>
                    <a:pt x="497" y="36"/>
                    <a:pt x="497" y="36"/>
                    <a:pt x="497" y="36"/>
                  </a:cubicBezTo>
                  <a:cubicBezTo>
                    <a:pt x="504" y="36"/>
                    <a:pt x="510" y="42"/>
                    <a:pt x="510" y="50"/>
                  </a:cubicBezTo>
                  <a:lnTo>
                    <a:pt x="510" y="33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en-AU">
                <a:solidFill>
                  <a:schemeClr val="lt1"/>
                </a:solidFill>
                <a:effectLst>
                  <a:outerShdw blurRad="38100" dist="38100" dir="2700000" algn="tl">
                    <a:srgbClr val="000000">
                      <a:alpha val="43137"/>
                    </a:srgbClr>
                  </a:outerShdw>
                </a:effectLst>
              </a:endParaRPr>
            </a:p>
          </p:txBody>
        </p:sp>
        <p:sp>
          <p:nvSpPr>
            <p:cNvPr id="51" name="Oval 33"/>
            <p:cNvSpPr>
              <a:spLocks noChangeArrowheads="1"/>
            </p:cNvSpPr>
            <p:nvPr/>
          </p:nvSpPr>
          <p:spPr bwMode="auto">
            <a:xfrm>
              <a:off x="3796717" y="2713915"/>
              <a:ext cx="5437" cy="4078"/>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en-AU">
                <a:solidFill>
                  <a:schemeClr val="lt1"/>
                </a:solidFill>
                <a:effectLst>
                  <a:outerShdw blurRad="38100" dist="38100" dir="2700000" algn="tl">
                    <a:srgbClr val="000000">
                      <a:alpha val="43137"/>
                    </a:srgbClr>
                  </a:outerShdw>
                </a:effectLst>
              </a:endParaRPr>
            </a:p>
          </p:txBody>
        </p:sp>
        <p:sp>
          <p:nvSpPr>
            <p:cNvPr id="52" name="Freeform 34"/>
            <p:cNvSpPr/>
            <p:nvPr/>
          </p:nvSpPr>
          <p:spPr bwMode="auto">
            <a:xfrm>
              <a:off x="3806231" y="2711197"/>
              <a:ext cx="40776" cy="8155"/>
            </a:xfrm>
            <a:custGeom>
              <a:avLst/>
              <a:gdLst>
                <a:gd name="T0" fmla="*/ 63 w 63"/>
                <a:gd name="T1" fmla="*/ 6 h 13"/>
                <a:gd name="T2" fmla="*/ 57 w 63"/>
                <a:gd name="T3" fmla="*/ 13 h 13"/>
                <a:gd name="T4" fmla="*/ 6 w 63"/>
                <a:gd name="T5" fmla="*/ 13 h 13"/>
                <a:gd name="T6" fmla="*/ 0 w 63"/>
                <a:gd name="T7" fmla="*/ 6 h 13"/>
                <a:gd name="T8" fmla="*/ 0 w 63"/>
                <a:gd name="T9" fmla="*/ 6 h 13"/>
                <a:gd name="T10" fmla="*/ 6 w 63"/>
                <a:gd name="T11" fmla="*/ 0 h 13"/>
                <a:gd name="T12" fmla="*/ 57 w 63"/>
                <a:gd name="T13" fmla="*/ 0 h 13"/>
                <a:gd name="T14" fmla="*/ 63 w 63"/>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3">
                  <a:moveTo>
                    <a:pt x="63" y="6"/>
                  </a:moveTo>
                  <a:cubicBezTo>
                    <a:pt x="63" y="10"/>
                    <a:pt x="60" y="13"/>
                    <a:pt x="57" y="13"/>
                  </a:cubicBezTo>
                  <a:cubicBezTo>
                    <a:pt x="6" y="13"/>
                    <a:pt x="6" y="13"/>
                    <a:pt x="6" y="13"/>
                  </a:cubicBezTo>
                  <a:cubicBezTo>
                    <a:pt x="3" y="13"/>
                    <a:pt x="0" y="10"/>
                    <a:pt x="0" y="6"/>
                  </a:cubicBezTo>
                  <a:cubicBezTo>
                    <a:pt x="0" y="6"/>
                    <a:pt x="0" y="6"/>
                    <a:pt x="0" y="6"/>
                  </a:cubicBezTo>
                  <a:cubicBezTo>
                    <a:pt x="0" y="3"/>
                    <a:pt x="3" y="0"/>
                    <a:pt x="6" y="0"/>
                  </a:cubicBezTo>
                  <a:cubicBezTo>
                    <a:pt x="57" y="0"/>
                    <a:pt x="57" y="0"/>
                    <a:pt x="57" y="0"/>
                  </a:cubicBezTo>
                  <a:cubicBezTo>
                    <a:pt x="60" y="0"/>
                    <a:pt x="63" y="3"/>
                    <a:pt x="63" y="6"/>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en-AU">
                <a:solidFill>
                  <a:schemeClr val="lt1"/>
                </a:solidFill>
                <a:effectLst>
                  <a:outerShdw blurRad="38100" dist="38100" dir="2700000" algn="tl">
                    <a:srgbClr val="000000">
                      <a:alpha val="43137"/>
                    </a:srgbClr>
                  </a:outerShdw>
                </a:effectLst>
              </a:endParaRPr>
            </a:p>
          </p:txBody>
        </p:sp>
        <p:sp>
          <p:nvSpPr>
            <p:cNvPr id="53" name="Freeform 35"/>
            <p:cNvSpPr/>
            <p:nvPr/>
          </p:nvSpPr>
          <p:spPr bwMode="auto">
            <a:xfrm>
              <a:off x="3788562" y="2518191"/>
              <a:ext cx="29902" cy="142716"/>
            </a:xfrm>
            <a:custGeom>
              <a:avLst/>
              <a:gdLst>
                <a:gd name="T0" fmla="*/ 45 w 45"/>
                <a:gd name="T1" fmla="*/ 193 h 216"/>
                <a:gd name="T2" fmla="*/ 22 w 45"/>
                <a:gd name="T3" fmla="*/ 216 h 216"/>
                <a:gd name="T4" fmla="*/ 22 w 45"/>
                <a:gd name="T5" fmla="*/ 216 h 216"/>
                <a:gd name="T6" fmla="*/ 0 w 45"/>
                <a:gd name="T7" fmla="*/ 193 h 216"/>
                <a:gd name="T8" fmla="*/ 0 w 45"/>
                <a:gd name="T9" fmla="*/ 23 h 216"/>
                <a:gd name="T10" fmla="*/ 22 w 45"/>
                <a:gd name="T11" fmla="*/ 0 h 216"/>
                <a:gd name="T12" fmla="*/ 22 w 45"/>
                <a:gd name="T13" fmla="*/ 0 h 216"/>
                <a:gd name="T14" fmla="*/ 45 w 45"/>
                <a:gd name="T15" fmla="*/ 23 h 216"/>
                <a:gd name="T16" fmla="*/ 45 w 45"/>
                <a:gd name="T17" fmla="*/ 19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16">
                  <a:moveTo>
                    <a:pt x="45" y="193"/>
                  </a:moveTo>
                  <a:cubicBezTo>
                    <a:pt x="45" y="206"/>
                    <a:pt x="35" y="216"/>
                    <a:pt x="22" y="216"/>
                  </a:cubicBezTo>
                  <a:cubicBezTo>
                    <a:pt x="22" y="216"/>
                    <a:pt x="22" y="216"/>
                    <a:pt x="22" y="216"/>
                  </a:cubicBezTo>
                  <a:cubicBezTo>
                    <a:pt x="10" y="216"/>
                    <a:pt x="0" y="206"/>
                    <a:pt x="0" y="193"/>
                  </a:cubicBezTo>
                  <a:cubicBezTo>
                    <a:pt x="0" y="23"/>
                    <a:pt x="0" y="23"/>
                    <a:pt x="0" y="23"/>
                  </a:cubicBezTo>
                  <a:cubicBezTo>
                    <a:pt x="0" y="10"/>
                    <a:pt x="10" y="0"/>
                    <a:pt x="22" y="0"/>
                  </a:cubicBezTo>
                  <a:cubicBezTo>
                    <a:pt x="22" y="0"/>
                    <a:pt x="22" y="0"/>
                    <a:pt x="22" y="0"/>
                  </a:cubicBezTo>
                  <a:cubicBezTo>
                    <a:pt x="35" y="0"/>
                    <a:pt x="45" y="10"/>
                    <a:pt x="45" y="23"/>
                  </a:cubicBezTo>
                  <a:lnTo>
                    <a:pt x="45" y="193"/>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en-AU">
                <a:solidFill>
                  <a:schemeClr val="lt1"/>
                </a:solidFill>
                <a:effectLst>
                  <a:outerShdw blurRad="38100" dist="38100" dir="2700000" algn="tl">
                    <a:srgbClr val="000000">
                      <a:alpha val="43137"/>
                    </a:srgbClr>
                  </a:outerShdw>
                </a:effectLst>
              </a:endParaRPr>
            </a:p>
          </p:txBody>
        </p:sp>
        <p:sp>
          <p:nvSpPr>
            <p:cNvPr id="54" name="Freeform 36"/>
            <p:cNvSpPr/>
            <p:nvPr/>
          </p:nvSpPr>
          <p:spPr bwMode="auto">
            <a:xfrm>
              <a:off x="3735553" y="2542656"/>
              <a:ext cx="29902" cy="118251"/>
            </a:xfrm>
            <a:custGeom>
              <a:avLst/>
              <a:gdLst>
                <a:gd name="T0" fmla="*/ 45 w 45"/>
                <a:gd name="T1" fmla="*/ 157 h 180"/>
                <a:gd name="T2" fmla="*/ 23 w 45"/>
                <a:gd name="T3" fmla="*/ 180 h 180"/>
                <a:gd name="T4" fmla="*/ 23 w 45"/>
                <a:gd name="T5" fmla="*/ 180 h 180"/>
                <a:gd name="T6" fmla="*/ 0 w 45"/>
                <a:gd name="T7" fmla="*/ 157 h 180"/>
                <a:gd name="T8" fmla="*/ 0 w 45"/>
                <a:gd name="T9" fmla="*/ 23 h 180"/>
                <a:gd name="T10" fmla="*/ 23 w 45"/>
                <a:gd name="T11" fmla="*/ 0 h 180"/>
                <a:gd name="T12" fmla="*/ 23 w 45"/>
                <a:gd name="T13" fmla="*/ 0 h 180"/>
                <a:gd name="T14" fmla="*/ 45 w 45"/>
                <a:gd name="T15" fmla="*/ 23 h 180"/>
                <a:gd name="T16" fmla="*/ 45 w 45"/>
                <a:gd name="T17" fmla="*/ 15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80">
                  <a:moveTo>
                    <a:pt x="45" y="157"/>
                  </a:moveTo>
                  <a:cubicBezTo>
                    <a:pt x="45" y="170"/>
                    <a:pt x="35" y="180"/>
                    <a:pt x="23" y="180"/>
                  </a:cubicBezTo>
                  <a:cubicBezTo>
                    <a:pt x="23" y="180"/>
                    <a:pt x="23" y="180"/>
                    <a:pt x="23" y="180"/>
                  </a:cubicBezTo>
                  <a:cubicBezTo>
                    <a:pt x="10" y="180"/>
                    <a:pt x="0" y="170"/>
                    <a:pt x="0" y="157"/>
                  </a:cubicBezTo>
                  <a:cubicBezTo>
                    <a:pt x="0" y="23"/>
                    <a:pt x="0" y="23"/>
                    <a:pt x="0" y="23"/>
                  </a:cubicBezTo>
                  <a:cubicBezTo>
                    <a:pt x="0" y="10"/>
                    <a:pt x="10" y="0"/>
                    <a:pt x="23" y="0"/>
                  </a:cubicBezTo>
                  <a:cubicBezTo>
                    <a:pt x="23" y="0"/>
                    <a:pt x="23" y="0"/>
                    <a:pt x="23" y="0"/>
                  </a:cubicBezTo>
                  <a:cubicBezTo>
                    <a:pt x="35" y="0"/>
                    <a:pt x="45" y="10"/>
                    <a:pt x="45" y="23"/>
                  </a:cubicBezTo>
                  <a:lnTo>
                    <a:pt x="45" y="157"/>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en-AU">
                <a:solidFill>
                  <a:schemeClr val="lt1"/>
                </a:solidFill>
                <a:effectLst>
                  <a:outerShdw blurRad="38100" dist="38100" dir="2700000" algn="tl">
                    <a:srgbClr val="000000">
                      <a:alpha val="43137"/>
                    </a:srgbClr>
                  </a:outerShdw>
                </a:effectLst>
              </a:endParaRPr>
            </a:p>
          </p:txBody>
        </p:sp>
        <p:sp>
          <p:nvSpPr>
            <p:cNvPr id="55" name="Freeform 37"/>
            <p:cNvSpPr/>
            <p:nvPr/>
          </p:nvSpPr>
          <p:spPr bwMode="auto">
            <a:xfrm>
              <a:off x="3682544" y="2565762"/>
              <a:ext cx="28544" cy="95144"/>
            </a:xfrm>
            <a:custGeom>
              <a:avLst/>
              <a:gdLst>
                <a:gd name="T0" fmla="*/ 44 w 44"/>
                <a:gd name="T1" fmla="*/ 121 h 144"/>
                <a:gd name="T2" fmla="*/ 22 w 44"/>
                <a:gd name="T3" fmla="*/ 144 h 144"/>
                <a:gd name="T4" fmla="*/ 22 w 44"/>
                <a:gd name="T5" fmla="*/ 144 h 144"/>
                <a:gd name="T6" fmla="*/ 0 w 44"/>
                <a:gd name="T7" fmla="*/ 121 h 144"/>
                <a:gd name="T8" fmla="*/ 0 w 44"/>
                <a:gd name="T9" fmla="*/ 23 h 144"/>
                <a:gd name="T10" fmla="*/ 22 w 44"/>
                <a:gd name="T11" fmla="*/ 0 h 144"/>
                <a:gd name="T12" fmla="*/ 22 w 44"/>
                <a:gd name="T13" fmla="*/ 0 h 144"/>
                <a:gd name="T14" fmla="*/ 44 w 44"/>
                <a:gd name="T15" fmla="*/ 23 h 144"/>
                <a:gd name="T16" fmla="*/ 44 w 44"/>
                <a:gd name="T17" fmla="*/ 12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44">
                  <a:moveTo>
                    <a:pt x="44" y="121"/>
                  </a:moveTo>
                  <a:cubicBezTo>
                    <a:pt x="44" y="134"/>
                    <a:pt x="34" y="144"/>
                    <a:pt x="22" y="144"/>
                  </a:cubicBezTo>
                  <a:cubicBezTo>
                    <a:pt x="22" y="144"/>
                    <a:pt x="22" y="144"/>
                    <a:pt x="22" y="144"/>
                  </a:cubicBezTo>
                  <a:cubicBezTo>
                    <a:pt x="10" y="144"/>
                    <a:pt x="0" y="134"/>
                    <a:pt x="0" y="121"/>
                  </a:cubicBezTo>
                  <a:cubicBezTo>
                    <a:pt x="0" y="23"/>
                    <a:pt x="0" y="23"/>
                    <a:pt x="0" y="23"/>
                  </a:cubicBezTo>
                  <a:cubicBezTo>
                    <a:pt x="0" y="10"/>
                    <a:pt x="10" y="0"/>
                    <a:pt x="22" y="0"/>
                  </a:cubicBezTo>
                  <a:cubicBezTo>
                    <a:pt x="22" y="0"/>
                    <a:pt x="22" y="0"/>
                    <a:pt x="22" y="0"/>
                  </a:cubicBezTo>
                  <a:cubicBezTo>
                    <a:pt x="34" y="0"/>
                    <a:pt x="44" y="10"/>
                    <a:pt x="44" y="23"/>
                  </a:cubicBezTo>
                  <a:lnTo>
                    <a:pt x="44" y="121"/>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en-AU">
                <a:solidFill>
                  <a:schemeClr val="lt1"/>
                </a:solidFill>
                <a:effectLst>
                  <a:outerShdw blurRad="38100" dist="38100" dir="2700000" algn="tl">
                    <a:srgbClr val="000000">
                      <a:alpha val="43137"/>
                    </a:srgbClr>
                  </a:outerShdw>
                </a:effectLst>
              </a:endParaRPr>
            </a:p>
          </p:txBody>
        </p:sp>
        <p:sp>
          <p:nvSpPr>
            <p:cNvPr id="56" name="Freeform 38"/>
            <p:cNvSpPr/>
            <p:nvPr/>
          </p:nvSpPr>
          <p:spPr bwMode="auto">
            <a:xfrm>
              <a:off x="3629535" y="2590228"/>
              <a:ext cx="29902" cy="70678"/>
            </a:xfrm>
            <a:custGeom>
              <a:avLst/>
              <a:gdLst>
                <a:gd name="T0" fmla="*/ 45 w 45"/>
                <a:gd name="T1" fmla="*/ 85 h 108"/>
                <a:gd name="T2" fmla="*/ 22 w 45"/>
                <a:gd name="T3" fmla="*/ 108 h 108"/>
                <a:gd name="T4" fmla="*/ 22 w 45"/>
                <a:gd name="T5" fmla="*/ 108 h 108"/>
                <a:gd name="T6" fmla="*/ 0 w 45"/>
                <a:gd name="T7" fmla="*/ 85 h 108"/>
                <a:gd name="T8" fmla="*/ 0 w 45"/>
                <a:gd name="T9" fmla="*/ 23 h 108"/>
                <a:gd name="T10" fmla="*/ 22 w 45"/>
                <a:gd name="T11" fmla="*/ 0 h 108"/>
                <a:gd name="T12" fmla="*/ 22 w 45"/>
                <a:gd name="T13" fmla="*/ 0 h 108"/>
                <a:gd name="T14" fmla="*/ 45 w 45"/>
                <a:gd name="T15" fmla="*/ 23 h 108"/>
                <a:gd name="T16" fmla="*/ 45 w 45"/>
                <a:gd name="T17" fmla="*/ 8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08">
                  <a:moveTo>
                    <a:pt x="45" y="85"/>
                  </a:moveTo>
                  <a:cubicBezTo>
                    <a:pt x="45" y="98"/>
                    <a:pt x="35" y="108"/>
                    <a:pt x="22" y="108"/>
                  </a:cubicBezTo>
                  <a:cubicBezTo>
                    <a:pt x="22" y="108"/>
                    <a:pt x="22" y="108"/>
                    <a:pt x="22" y="108"/>
                  </a:cubicBezTo>
                  <a:cubicBezTo>
                    <a:pt x="10" y="108"/>
                    <a:pt x="0" y="98"/>
                    <a:pt x="0" y="85"/>
                  </a:cubicBezTo>
                  <a:cubicBezTo>
                    <a:pt x="0" y="23"/>
                    <a:pt x="0" y="23"/>
                    <a:pt x="0" y="23"/>
                  </a:cubicBezTo>
                  <a:cubicBezTo>
                    <a:pt x="0" y="10"/>
                    <a:pt x="10" y="0"/>
                    <a:pt x="22" y="0"/>
                  </a:cubicBezTo>
                  <a:cubicBezTo>
                    <a:pt x="22" y="0"/>
                    <a:pt x="22" y="0"/>
                    <a:pt x="22" y="0"/>
                  </a:cubicBezTo>
                  <a:cubicBezTo>
                    <a:pt x="35" y="0"/>
                    <a:pt x="45" y="10"/>
                    <a:pt x="45" y="23"/>
                  </a:cubicBezTo>
                  <a:lnTo>
                    <a:pt x="45" y="85"/>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en-AU">
                <a:solidFill>
                  <a:schemeClr val="lt1"/>
                </a:solidFill>
                <a:effectLst>
                  <a:outerShdw blurRad="38100" dist="38100" dir="2700000" algn="tl">
                    <a:srgbClr val="000000">
                      <a:alpha val="43137"/>
                    </a:srgbClr>
                  </a:outerShdw>
                </a:effectLst>
              </a:endParaRPr>
            </a:p>
          </p:txBody>
        </p:sp>
        <p:sp>
          <p:nvSpPr>
            <p:cNvPr id="65" name="Freeform 39"/>
            <p:cNvSpPr/>
            <p:nvPr/>
          </p:nvSpPr>
          <p:spPr bwMode="auto">
            <a:xfrm>
              <a:off x="3576527" y="2613335"/>
              <a:ext cx="28544" cy="47572"/>
            </a:xfrm>
            <a:custGeom>
              <a:avLst/>
              <a:gdLst>
                <a:gd name="T0" fmla="*/ 45 w 45"/>
                <a:gd name="T1" fmla="*/ 49 h 72"/>
                <a:gd name="T2" fmla="*/ 23 w 45"/>
                <a:gd name="T3" fmla="*/ 72 h 72"/>
                <a:gd name="T4" fmla="*/ 23 w 45"/>
                <a:gd name="T5" fmla="*/ 72 h 72"/>
                <a:gd name="T6" fmla="*/ 0 w 45"/>
                <a:gd name="T7" fmla="*/ 49 h 72"/>
                <a:gd name="T8" fmla="*/ 0 w 45"/>
                <a:gd name="T9" fmla="*/ 23 h 72"/>
                <a:gd name="T10" fmla="*/ 23 w 45"/>
                <a:gd name="T11" fmla="*/ 0 h 72"/>
                <a:gd name="T12" fmla="*/ 23 w 45"/>
                <a:gd name="T13" fmla="*/ 0 h 72"/>
                <a:gd name="T14" fmla="*/ 45 w 45"/>
                <a:gd name="T15" fmla="*/ 23 h 72"/>
                <a:gd name="T16" fmla="*/ 45 w 45"/>
                <a:gd name="T17"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72">
                  <a:moveTo>
                    <a:pt x="45" y="49"/>
                  </a:moveTo>
                  <a:cubicBezTo>
                    <a:pt x="45" y="62"/>
                    <a:pt x="35" y="72"/>
                    <a:pt x="23" y="72"/>
                  </a:cubicBezTo>
                  <a:cubicBezTo>
                    <a:pt x="23" y="72"/>
                    <a:pt x="23" y="72"/>
                    <a:pt x="23" y="72"/>
                  </a:cubicBezTo>
                  <a:cubicBezTo>
                    <a:pt x="10" y="72"/>
                    <a:pt x="0" y="62"/>
                    <a:pt x="0" y="49"/>
                  </a:cubicBezTo>
                  <a:cubicBezTo>
                    <a:pt x="0" y="23"/>
                    <a:pt x="0" y="23"/>
                    <a:pt x="0" y="23"/>
                  </a:cubicBezTo>
                  <a:cubicBezTo>
                    <a:pt x="0" y="10"/>
                    <a:pt x="10" y="0"/>
                    <a:pt x="23" y="0"/>
                  </a:cubicBezTo>
                  <a:cubicBezTo>
                    <a:pt x="23" y="0"/>
                    <a:pt x="23" y="0"/>
                    <a:pt x="23" y="0"/>
                  </a:cubicBezTo>
                  <a:cubicBezTo>
                    <a:pt x="35" y="0"/>
                    <a:pt x="45" y="10"/>
                    <a:pt x="45" y="23"/>
                  </a:cubicBezTo>
                  <a:lnTo>
                    <a:pt x="45" y="49"/>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en-AU">
                <a:solidFill>
                  <a:schemeClr val="lt1"/>
                </a:solidFill>
                <a:effectLst>
                  <a:outerShdw blurRad="38100" dist="38100" dir="2700000" algn="tl">
                    <a:srgbClr val="000000">
                      <a:alpha val="43137"/>
                    </a:srgbClr>
                  </a:outerShdw>
                </a:effectLst>
              </a:endParaRPr>
            </a:p>
          </p:txBody>
        </p:sp>
      </p:grpSp>
      <p:grpSp>
        <p:nvGrpSpPr>
          <p:cNvPr id="66" name="组合 65"/>
          <p:cNvGrpSpPr/>
          <p:nvPr/>
        </p:nvGrpSpPr>
        <p:grpSpPr>
          <a:xfrm>
            <a:off x="7266226" y="2710889"/>
            <a:ext cx="381935" cy="381935"/>
            <a:chOff x="6815668" y="2385385"/>
            <a:chExt cx="381935" cy="381935"/>
          </a:xfrm>
          <a:solidFill>
            <a:schemeClr val="bg1"/>
          </a:solidFill>
        </p:grpSpPr>
        <p:sp>
          <p:nvSpPr>
            <p:cNvPr id="67" name="Freeform 78"/>
            <p:cNvSpPr/>
            <p:nvPr/>
          </p:nvSpPr>
          <p:spPr bwMode="auto">
            <a:xfrm>
              <a:off x="6815668" y="2385385"/>
              <a:ext cx="381935" cy="381935"/>
            </a:xfrm>
            <a:custGeom>
              <a:avLst/>
              <a:gdLst>
                <a:gd name="T0" fmla="*/ 539 w 580"/>
                <a:gd name="T1" fmla="*/ 141 h 580"/>
                <a:gd name="T2" fmla="*/ 509 w 580"/>
                <a:gd name="T3" fmla="*/ 171 h 580"/>
                <a:gd name="T4" fmla="*/ 489 w 580"/>
                <a:gd name="T5" fmla="*/ 181 h 580"/>
                <a:gd name="T6" fmla="*/ 517 w 580"/>
                <a:gd name="T7" fmla="*/ 290 h 580"/>
                <a:gd name="T8" fmla="*/ 290 w 580"/>
                <a:gd name="T9" fmla="*/ 517 h 580"/>
                <a:gd name="T10" fmla="*/ 63 w 580"/>
                <a:gd name="T11" fmla="*/ 290 h 580"/>
                <a:gd name="T12" fmla="*/ 290 w 580"/>
                <a:gd name="T13" fmla="*/ 63 h 580"/>
                <a:gd name="T14" fmla="*/ 401 w 580"/>
                <a:gd name="T15" fmla="*/ 92 h 580"/>
                <a:gd name="T16" fmla="*/ 411 w 580"/>
                <a:gd name="T17" fmla="*/ 72 h 580"/>
                <a:gd name="T18" fmla="*/ 441 w 580"/>
                <a:gd name="T19" fmla="*/ 42 h 580"/>
                <a:gd name="T20" fmla="*/ 290 w 580"/>
                <a:gd name="T21" fmla="*/ 0 h 580"/>
                <a:gd name="T22" fmla="*/ 0 w 580"/>
                <a:gd name="T23" fmla="*/ 290 h 580"/>
                <a:gd name="T24" fmla="*/ 290 w 580"/>
                <a:gd name="T25" fmla="*/ 580 h 580"/>
                <a:gd name="T26" fmla="*/ 580 w 580"/>
                <a:gd name="T27" fmla="*/ 290 h 580"/>
                <a:gd name="T28" fmla="*/ 539 w 580"/>
                <a:gd name="T29" fmla="*/ 141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0" h="580">
                  <a:moveTo>
                    <a:pt x="539" y="141"/>
                  </a:moveTo>
                  <a:cubicBezTo>
                    <a:pt x="509" y="171"/>
                    <a:pt x="509" y="171"/>
                    <a:pt x="509" y="171"/>
                  </a:cubicBezTo>
                  <a:cubicBezTo>
                    <a:pt x="504" y="176"/>
                    <a:pt x="496" y="179"/>
                    <a:pt x="489" y="181"/>
                  </a:cubicBezTo>
                  <a:cubicBezTo>
                    <a:pt x="506" y="213"/>
                    <a:pt x="517" y="250"/>
                    <a:pt x="517" y="290"/>
                  </a:cubicBezTo>
                  <a:cubicBezTo>
                    <a:pt x="517" y="415"/>
                    <a:pt x="415" y="517"/>
                    <a:pt x="290" y="517"/>
                  </a:cubicBezTo>
                  <a:cubicBezTo>
                    <a:pt x="165" y="517"/>
                    <a:pt x="63" y="415"/>
                    <a:pt x="63" y="290"/>
                  </a:cubicBezTo>
                  <a:cubicBezTo>
                    <a:pt x="63" y="165"/>
                    <a:pt x="165" y="63"/>
                    <a:pt x="290" y="63"/>
                  </a:cubicBezTo>
                  <a:cubicBezTo>
                    <a:pt x="330" y="63"/>
                    <a:pt x="368" y="74"/>
                    <a:pt x="401" y="92"/>
                  </a:cubicBezTo>
                  <a:cubicBezTo>
                    <a:pt x="402" y="85"/>
                    <a:pt x="406" y="78"/>
                    <a:pt x="411" y="72"/>
                  </a:cubicBezTo>
                  <a:cubicBezTo>
                    <a:pt x="441" y="42"/>
                    <a:pt x="441" y="42"/>
                    <a:pt x="441" y="42"/>
                  </a:cubicBezTo>
                  <a:cubicBezTo>
                    <a:pt x="397" y="15"/>
                    <a:pt x="345" y="0"/>
                    <a:pt x="290" y="0"/>
                  </a:cubicBezTo>
                  <a:cubicBezTo>
                    <a:pt x="130" y="0"/>
                    <a:pt x="0" y="130"/>
                    <a:pt x="0" y="290"/>
                  </a:cubicBezTo>
                  <a:cubicBezTo>
                    <a:pt x="0" y="450"/>
                    <a:pt x="130" y="580"/>
                    <a:pt x="290" y="580"/>
                  </a:cubicBezTo>
                  <a:cubicBezTo>
                    <a:pt x="450" y="580"/>
                    <a:pt x="580" y="450"/>
                    <a:pt x="580" y="290"/>
                  </a:cubicBezTo>
                  <a:cubicBezTo>
                    <a:pt x="580" y="235"/>
                    <a:pt x="565" y="184"/>
                    <a:pt x="539" y="141"/>
                  </a:cubicBezTo>
                  <a:close/>
                </a:path>
              </a:pathLst>
            </a:custGeom>
            <a:grpFill/>
            <a:ln>
              <a:noFill/>
            </a:ln>
          </p:spPr>
          <p:txBody>
            <a:bodyPr/>
            <a:p>
              <a:pPr defTabSz="914400">
                <a:defRPr/>
              </a:pPr>
              <a:endParaRPr lang="en-AU" sz="1800" kern="0">
                <a:solidFill>
                  <a:schemeClr val="bg1"/>
                </a:solidFill>
                <a:effectLst>
                  <a:outerShdw blurRad="38100" dist="38100" dir="2700000" algn="tl">
                    <a:srgbClr val="000000">
                      <a:alpha val="43137"/>
                    </a:srgbClr>
                  </a:outerShdw>
                </a:effectLst>
                <a:latin typeface="微软雅黑" panose="020B0503020204020204" charset="-122"/>
                <a:ea typeface="Microsoft YaHei UI" panose="020B0503020204020204" charset="-122"/>
              </a:endParaRPr>
            </a:p>
          </p:txBody>
        </p:sp>
        <p:sp>
          <p:nvSpPr>
            <p:cNvPr id="68" name="Freeform 79"/>
            <p:cNvSpPr/>
            <p:nvPr/>
          </p:nvSpPr>
          <p:spPr bwMode="auto">
            <a:xfrm>
              <a:off x="6970617" y="2396259"/>
              <a:ext cx="216113" cy="216113"/>
            </a:xfrm>
            <a:custGeom>
              <a:avLst/>
              <a:gdLst>
                <a:gd name="T0" fmla="*/ 186 w 329"/>
                <a:gd name="T1" fmla="*/ 67 h 328"/>
                <a:gd name="T2" fmla="*/ 249 w 329"/>
                <a:gd name="T3" fmla="*/ 4 h 328"/>
                <a:gd name="T4" fmla="*/ 257 w 329"/>
                <a:gd name="T5" fmla="*/ 7 h 328"/>
                <a:gd name="T6" fmla="*/ 263 w 329"/>
                <a:gd name="T7" fmla="*/ 66 h 328"/>
                <a:gd name="T8" fmla="*/ 322 w 329"/>
                <a:gd name="T9" fmla="*/ 71 h 328"/>
                <a:gd name="T10" fmla="*/ 325 w 329"/>
                <a:gd name="T11" fmla="*/ 80 h 328"/>
                <a:gd name="T12" fmla="*/ 262 w 329"/>
                <a:gd name="T13" fmla="*/ 142 h 328"/>
                <a:gd name="T14" fmla="*/ 245 w 329"/>
                <a:gd name="T15" fmla="*/ 149 h 328"/>
                <a:gd name="T16" fmla="*/ 207 w 329"/>
                <a:gd name="T17" fmla="*/ 145 h 328"/>
                <a:gd name="T18" fmla="*/ 99 w 329"/>
                <a:gd name="T19" fmla="*/ 253 h 328"/>
                <a:gd name="T20" fmla="*/ 89 w 329"/>
                <a:gd name="T21" fmla="*/ 309 h 328"/>
                <a:gd name="T22" fmla="*/ 19 w 329"/>
                <a:gd name="T23" fmla="*/ 309 h 328"/>
                <a:gd name="T24" fmla="*/ 19 w 329"/>
                <a:gd name="T25" fmla="*/ 239 h 328"/>
                <a:gd name="T26" fmla="*/ 75 w 329"/>
                <a:gd name="T27" fmla="*/ 230 h 328"/>
                <a:gd name="T28" fmla="*/ 184 w 329"/>
                <a:gd name="T29" fmla="*/ 121 h 328"/>
                <a:gd name="T30" fmla="*/ 180 w 329"/>
                <a:gd name="T31" fmla="*/ 84 h 328"/>
                <a:gd name="T32" fmla="*/ 186 w 329"/>
                <a:gd name="T33" fmla="*/ 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9" h="328">
                  <a:moveTo>
                    <a:pt x="186" y="67"/>
                  </a:moveTo>
                  <a:cubicBezTo>
                    <a:pt x="249" y="4"/>
                    <a:pt x="249" y="4"/>
                    <a:pt x="249" y="4"/>
                  </a:cubicBezTo>
                  <a:cubicBezTo>
                    <a:pt x="253" y="0"/>
                    <a:pt x="256" y="1"/>
                    <a:pt x="257" y="7"/>
                  </a:cubicBezTo>
                  <a:cubicBezTo>
                    <a:pt x="263" y="66"/>
                    <a:pt x="263" y="66"/>
                    <a:pt x="263" y="66"/>
                  </a:cubicBezTo>
                  <a:cubicBezTo>
                    <a:pt x="322" y="71"/>
                    <a:pt x="322" y="71"/>
                    <a:pt x="322" y="71"/>
                  </a:cubicBezTo>
                  <a:cubicBezTo>
                    <a:pt x="327" y="72"/>
                    <a:pt x="329" y="76"/>
                    <a:pt x="325" y="80"/>
                  </a:cubicBezTo>
                  <a:cubicBezTo>
                    <a:pt x="262" y="142"/>
                    <a:pt x="262" y="142"/>
                    <a:pt x="262" y="142"/>
                  </a:cubicBezTo>
                  <a:cubicBezTo>
                    <a:pt x="258" y="146"/>
                    <a:pt x="250" y="149"/>
                    <a:pt x="245" y="149"/>
                  </a:cubicBezTo>
                  <a:cubicBezTo>
                    <a:pt x="207" y="145"/>
                    <a:pt x="207" y="145"/>
                    <a:pt x="207" y="145"/>
                  </a:cubicBezTo>
                  <a:cubicBezTo>
                    <a:pt x="99" y="253"/>
                    <a:pt x="99" y="253"/>
                    <a:pt x="99" y="253"/>
                  </a:cubicBezTo>
                  <a:cubicBezTo>
                    <a:pt x="107" y="272"/>
                    <a:pt x="104" y="294"/>
                    <a:pt x="89" y="309"/>
                  </a:cubicBezTo>
                  <a:cubicBezTo>
                    <a:pt x="70" y="328"/>
                    <a:pt x="39" y="328"/>
                    <a:pt x="19" y="309"/>
                  </a:cubicBezTo>
                  <a:cubicBezTo>
                    <a:pt x="0" y="290"/>
                    <a:pt x="0" y="259"/>
                    <a:pt x="19" y="239"/>
                  </a:cubicBezTo>
                  <a:cubicBezTo>
                    <a:pt x="34" y="224"/>
                    <a:pt x="57" y="221"/>
                    <a:pt x="75" y="230"/>
                  </a:cubicBezTo>
                  <a:cubicBezTo>
                    <a:pt x="184" y="121"/>
                    <a:pt x="184" y="121"/>
                    <a:pt x="184" y="121"/>
                  </a:cubicBezTo>
                  <a:cubicBezTo>
                    <a:pt x="180" y="84"/>
                    <a:pt x="180" y="84"/>
                    <a:pt x="180" y="84"/>
                  </a:cubicBezTo>
                  <a:cubicBezTo>
                    <a:pt x="179" y="78"/>
                    <a:pt x="182" y="71"/>
                    <a:pt x="186" y="67"/>
                  </a:cubicBezTo>
                  <a:close/>
                </a:path>
              </a:pathLst>
            </a:custGeom>
            <a:grpFill/>
            <a:ln>
              <a:noFill/>
            </a:ln>
          </p:spPr>
          <p:txBody>
            <a:bodyPr/>
            <a:p>
              <a:pPr defTabSz="914400">
                <a:defRPr/>
              </a:pPr>
              <a:endParaRPr lang="en-AU" sz="1800" kern="0">
                <a:solidFill>
                  <a:schemeClr val="bg1"/>
                </a:solidFill>
                <a:effectLst>
                  <a:outerShdw blurRad="38100" dist="38100" dir="2700000" algn="tl">
                    <a:srgbClr val="000000">
                      <a:alpha val="43137"/>
                    </a:srgbClr>
                  </a:outerShdw>
                </a:effectLst>
                <a:latin typeface="微软雅黑" panose="020B0503020204020204" charset="-122"/>
                <a:ea typeface="Microsoft YaHei UI" panose="020B0503020204020204" charset="-122"/>
              </a:endParaRPr>
            </a:p>
          </p:txBody>
        </p:sp>
        <p:sp>
          <p:nvSpPr>
            <p:cNvPr id="69" name="Freeform 80"/>
            <p:cNvSpPr/>
            <p:nvPr/>
          </p:nvSpPr>
          <p:spPr bwMode="auto">
            <a:xfrm>
              <a:off x="6894501" y="2464218"/>
              <a:ext cx="224268" cy="224268"/>
            </a:xfrm>
            <a:custGeom>
              <a:avLst/>
              <a:gdLst>
                <a:gd name="T0" fmla="*/ 170 w 340"/>
                <a:gd name="T1" fmla="*/ 73 h 340"/>
                <a:gd name="T2" fmla="*/ 212 w 340"/>
                <a:gd name="T3" fmla="*/ 83 h 340"/>
                <a:gd name="T4" fmla="*/ 266 w 340"/>
                <a:gd name="T5" fmla="*/ 30 h 340"/>
                <a:gd name="T6" fmla="*/ 170 w 340"/>
                <a:gd name="T7" fmla="*/ 0 h 340"/>
                <a:gd name="T8" fmla="*/ 0 w 340"/>
                <a:gd name="T9" fmla="*/ 170 h 340"/>
                <a:gd name="T10" fmla="*/ 170 w 340"/>
                <a:gd name="T11" fmla="*/ 340 h 340"/>
                <a:gd name="T12" fmla="*/ 340 w 340"/>
                <a:gd name="T13" fmla="*/ 170 h 340"/>
                <a:gd name="T14" fmla="*/ 311 w 340"/>
                <a:gd name="T15" fmla="*/ 76 h 340"/>
                <a:gd name="T16" fmla="*/ 258 w 340"/>
                <a:gd name="T17" fmla="*/ 130 h 340"/>
                <a:gd name="T18" fmla="*/ 267 w 340"/>
                <a:gd name="T19" fmla="*/ 170 h 340"/>
                <a:gd name="T20" fmla="*/ 170 w 340"/>
                <a:gd name="T21" fmla="*/ 267 h 340"/>
                <a:gd name="T22" fmla="*/ 73 w 340"/>
                <a:gd name="T23" fmla="*/ 170 h 340"/>
                <a:gd name="T24" fmla="*/ 170 w 340"/>
                <a:gd name="T25" fmla="*/ 7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340">
                  <a:moveTo>
                    <a:pt x="170" y="73"/>
                  </a:moveTo>
                  <a:cubicBezTo>
                    <a:pt x="185" y="73"/>
                    <a:pt x="199" y="77"/>
                    <a:pt x="212" y="83"/>
                  </a:cubicBezTo>
                  <a:cubicBezTo>
                    <a:pt x="266" y="30"/>
                    <a:pt x="266" y="30"/>
                    <a:pt x="266" y="30"/>
                  </a:cubicBezTo>
                  <a:cubicBezTo>
                    <a:pt x="238" y="11"/>
                    <a:pt x="205" y="0"/>
                    <a:pt x="170" y="0"/>
                  </a:cubicBezTo>
                  <a:cubicBezTo>
                    <a:pt x="76" y="0"/>
                    <a:pt x="0" y="76"/>
                    <a:pt x="0" y="170"/>
                  </a:cubicBezTo>
                  <a:cubicBezTo>
                    <a:pt x="0" y="264"/>
                    <a:pt x="76" y="340"/>
                    <a:pt x="170" y="340"/>
                  </a:cubicBezTo>
                  <a:cubicBezTo>
                    <a:pt x="264" y="340"/>
                    <a:pt x="340" y="264"/>
                    <a:pt x="340" y="170"/>
                  </a:cubicBezTo>
                  <a:cubicBezTo>
                    <a:pt x="340" y="135"/>
                    <a:pt x="329" y="103"/>
                    <a:pt x="311" y="76"/>
                  </a:cubicBezTo>
                  <a:cubicBezTo>
                    <a:pt x="258" y="130"/>
                    <a:pt x="258" y="130"/>
                    <a:pt x="258" y="130"/>
                  </a:cubicBezTo>
                  <a:cubicBezTo>
                    <a:pt x="264" y="142"/>
                    <a:pt x="267" y="156"/>
                    <a:pt x="267" y="170"/>
                  </a:cubicBezTo>
                  <a:cubicBezTo>
                    <a:pt x="267" y="223"/>
                    <a:pt x="223" y="267"/>
                    <a:pt x="170" y="267"/>
                  </a:cubicBezTo>
                  <a:cubicBezTo>
                    <a:pt x="117" y="267"/>
                    <a:pt x="73" y="223"/>
                    <a:pt x="73" y="170"/>
                  </a:cubicBezTo>
                  <a:cubicBezTo>
                    <a:pt x="73" y="117"/>
                    <a:pt x="117" y="73"/>
                    <a:pt x="170" y="73"/>
                  </a:cubicBezTo>
                  <a:close/>
                </a:path>
              </a:pathLst>
            </a:custGeom>
            <a:grpFill/>
            <a:ln>
              <a:noFill/>
            </a:ln>
          </p:spPr>
          <p:txBody>
            <a:bodyPr/>
            <a:p>
              <a:pPr defTabSz="914400">
                <a:defRPr/>
              </a:pPr>
              <a:endParaRPr lang="en-AU" sz="1800" kern="0">
                <a:solidFill>
                  <a:schemeClr val="bg1"/>
                </a:solidFill>
                <a:effectLst>
                  <a:outerShdw blurRad="38100" dist="38100" dir="2700000" algn="tl">
                    <a:srgbClr val="000000">
                      <a:alpha val="43137"/>
                    </a:srgbClr>
                  </a:outerShdw>
                </a:effectLst>
                <a:latin typeface="微软雅黑" panose="020B0503020204020204" charset="-122"/>
                <a:ea typeface="Microsoft YaHei UI" panose="020B0503020204020204" charset="-122"/>
              </a:endParaRPr>
            </a:p>
          </p:txBody>
        </p:sp>
      </p:grpSp>
      <p:grpSp>
        <p:nvGrpSpPr>
          <p:cNvPr id="70" name="组合 69"/>
          <p:cNvGrpSpPr/>
          <p:nvPr/>
        </p:nvGrpSpPr>
        <p:grpSpPr>
          <a:xfrm>
            <a:off x="5616077" y="2710889"/>
            <a:ext cx="333004" cy="381935"/>
            <a:chOff x="5190013" y="2809591"/>
            <a:chExt cx="333004" cy="381935"/>
          </a:xfrm>
          <a:solidFill>
            <a:schemeClr val="bg1"/>
          </a:solidFill>
        </p:grpSpPr>
        <p:sp>
          <p:nvSpPr>
            <p:cNvPr id="71" name="Freeform 241"/>
            <p:cNvSpPr>
              <a:spLocks noEditPoints="1"/>
            </p:cNvSpPr>
            <p:nvPr/>
          </p:nvSpPr>
          <p:spPr bwMode="auto">
            <a:xfrm>
              <a:off x="5190013" y="2809591"/>
              <a:ext cx="333004" cy="381935"/>
            </a:xfrm>
            <a:custGeom>
              <a:avLst/>
              <a:gdLst>
                <a:gd name="T0" fmla="*/ 507 w 507"/>
                <a:gd name="T1" fmla="*/ 118 h 581"/>
                <a:gd name="T2" fmla="*/ 507 w 507"/>
                <a:gd name="T3" fmla="*/ 143 h 581"/>
                <a:gd name="T4" fmla="*/ 506 w 507"/>
                <a:gd name="T5" fmla="*/ 229 h 581"/>
                <a:gd name="T6" fmla="*/ 496 w 507"/>
                <a:gd name="T7" fmla="*/ 296 h 581"/>
                <a:gd name="T8" fmla="*/ 268 w 507"/>
                <a:gd name="T9" fmla="*/ 576 h 581"/>
                <a:gd name="T10" fmla="*/ 257 w 507"/>
                <a:gd name="T11" fmla="*/ 580 h 581"/>
                <a:gd name="T12" fmla="*/ 253 w 507"/>
                <a:gd name="T13" fmla="*/ 581 h 581"/>
                <a:gd name="T14" fmla="*/ 250 w 507"/>
                <a:gd name="T15" fmla="*/ 580 h 581"/>
                <a:gd name="T16" fmla="*/ 239 w 507"/>
                <a:gd name="T17" fmla="*/ 576 h 581"/>
                <a:gd name="T18" fmla="*/ 10 w 507"/>
                <a:gd name="T19" fmla="*/ 296 h 581"/>
                <a:gd name="T20" fmla="*/ 1 w 507"/>
                <a:gd name="T21" fmla="*/ 229 h 581"/>
                <a:gd name="T22" fmla="*/ 0 w 507"/>
                <a:gd name="T23" fmla="*/ 143 h 581"/>
                <a:gd name="T24" fmla="*/ 0 w 507"/>
                <a:gd name="T25" fmla="*/ 118 h 581"/>
                <a:gd name="T26" fmla="*/ 7 w 507"/>
                <a:gd name="T27" fmla="*/ 109 h 581"/>
                <a:gd name="T28" fmla="*/ 31 w 507"/>
                <a:gd name="T29" fmla="*/ 102 h 581"/>
                <a:gd name="T30" fmla="*/ 148 w 507"/>
                <a:gd name="T31" fmla="*/ 44 h 581"/>
                <a:gd name="T32" fmla="*/ 253 w 507"/>
                <a:gd name="T33" fmla="*/ 0 h 581"/>
                <a:gd name="T34" fmla="*/ 359 w 507"/>
                <a:gd name="T35" fmla="*/ 44 h 581"/>
                <a:gd name="T36" fmla="*/ 476 w 507"/>
                <a:gd name="T37" fmla="*/ 102 h 581"/>
                <a:gd name="T38" fmla="*/ 500 w 507"/>
                <a:gd name="T39" fmla="*/ 109 h 581"/>
                <a:gd name="T40" fmla="*/ 507 w 507"/>
                <a:gd name="T41" fmla="*/ 118 h 581"/>
                <a:gd name="T42" fmla="*/ 488 w 507"/>
                <a:gd name="T43" fmla="*/ 125 h 581"/>
                <a:gd name="T44" fmla="*/ 471 w 507"/>
                <a:gd name="T45" fmla="*/ 120 h 581"/>
                <a:gd name="T46" fmla="*/ 349 w 507"/>
                <a:gd name="T47" fmla="*/ 59 h 581"/>
                <a:gd name="T48" fmla="*/ 253 w 507"/>
                <a:gd name="T49" fmla="*/ 19 h 581"/>
                <a:gd name="T50" fmla="*/ 158 w 507"/>
                <a:gd name="T51" fmla="*/ 59 h 581"/>
                <a:gd name="T52" fmla="*/ 36 w 507"/>
                <a:gd name="T53" fmla="*/ 120 h 581"/>
                <a:gd name="T54" fmla="*/ 19 w 507"/>
                <a:gd name="T55" fmla="*/ 125 h 581"/>
                <a:gd name="T56" fmla="*/ 19 w 507"/>
                <a:gd name="T57" fmla="*/ 143 h 581"/>
                <a:gd name="T58" fmla="*/ 20 w 507"/>
                <a:gd name="T59" fmla="*/ 228 h 581"/>
                <a:gd name="T60" fmla="*/ 29 w 507"/>
                <a:gd name="T61" fmla="*/ 292 h 581"/>
                <a:gd name="T62" fmla="*/ 245 w 507"/>
                <a:gd name="T63" fmla="*/ 559 h 581"/>
                <a:gd name="T64" fmla="*/ 253 w 507"/>
                <a:gd name="T65" fmla="*/ 562 h 581"/>
                <a:gd name="T66" fmla="*/ 262 w 507"/>
                <a:gd name="T67" fmla="*/ 559 h 581"/>
                <a:gd name="T68" fmla="*/ 478 w 507"/>
                <a:gd name="T69" fmla="*/ 292 h 581"/>
                <a:gd name="T70" fmla="*/ 487 w 507"/>
                <a:gd name="T71" fmla="*/ 228 h 581"/>
                <a:gd name="T72" fmla="*/ 488 w 507"/>
                <a:gd name="T73" fmla="*/ 143 h 581"/>
                <a:gd name="T74" fmla="*/ 488 w 507"/>
                <a:gd name="T75" fmla="*/ 12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7" h="581">
                  <a:moveTo>
                    <a:pt x="507" y="118"/>
                  </a:moveTo>
                  <a:cubicBezTo>
                    <a:pt x="507" y="143"/>
                    <a:pt x="507" y="143"/>
                    <a:pt x="507" y="143"/>
                  </a:cubicBezTo>
                  <a:cubicBezTo>
                    <a:pt x="507" y="151"/>
                    <a:pt x="507" y="217"/>
                    <a:pt x="506" y="229"/>
                  </a:cubicBezTo>
                  <a:cubicBezTo>
                    <a:pt x="504" y="252"/>
                    <a:pt x="501" y="275"/>
                    <a:pt x="496" y="296"/>
                  </a:cubicBezTo>
                  <a:cubicBezTo>
                    <a:pt x="451" y="505"/>
                    <a:pt x="276" y="573"/>
                    <a:pt x="268" y="576"/>
                  </a:cubicBezTo>
                  <a:cubicBezTo>
                    <a:pt x="257" y="580"/>
                    <a:pt x="257" y="580"/>
                    <a:pt x="257" y="580"/>
                  </a:cubicBezTo>
                  <a:cubicBezTo>
                    <a:pt x="256" y="581"/>
                    <a:pt x="255" y="581"/>
                    <a:pt x="253" y="581"/>
                  </a:cubicBezTo>
                  <a:cubicBezTo>
                    <a:pt x="252" y="581"/>
                    <a:pt x="251" y="581"/>
                    <a:pt x="250" y="580"/>
                  </a:cubicBezTo>
                  <a:cubicBezTo>
                    <a:pt x="239" y="576"/>
                    <a:pt x="239" y="576"/>
                    <a:pt x="239" y="576"/>
                  </a:cubicBezTo>
                  <a:cubicBezTo>
                    <a:pt x="231" y="573"/>
                    <a:pt x="56" y="505"/>
                    <a:pt x="10" y="296"/>
                  </a:cubicBezTo>
                  <a:cubicBezTo>
                    <a:pt x="6" y="275"/>
                    <a:pt x="3" y="252"/>
                    <a:pt x="1" y="229"/>
                  </a:cubicBezTo>
                  <a:cubicBezTo>
                    <a:pt x="0" y="217"/>
                    <a:pt x="0" y="151"/>
                    <a:pt x="0" y="143"/>
                  </a:cubicBezTo>
                  <a:cubicBezTo>
                    <a:pt x="0" y="118"/>
                    <a:pt x="0" y="118"/>
                    <a:pt x="0" y="118"/>
                  </a:cubicBezTo>
                  <a:cubicBezTo>
                    <a:pt x="0" y="114"/>
                    <a:pt x="3" y="110"/>
                    <a:pt x="7" y="109"/>
                  </a:cubicBezTo>
                  <a:cubicBezTo>
                    <a:pt x="31" y="102"/>
                    <a:pt x="31" y="102"/>
                    <a:pt x="31" y="102"/>
                  </a:cubicBezTo>
                  <a:cubicBezTo>
                    <a:pt x="79" y="88"/>
                    <a:pt x="116" y="65"/>
                    <a:pt x="148" y="44"/>
                  </a:cubicBezTo>
                  <a:cubicBezTo>
                    <a:pt x="185" y="20"/>
                    <a:pt x="216" y="0"/>
                    <a:pt x="253" y="0"/>
                  </a:cubicBezTo>
                  <a:cubicBezTo>
                    <a:pt x="291" y="0"/>
                    <a:pt x="322" y="20"/>
                    <a:pt x="359" y="44"/>
                  </a:cubicBezTo>
                  <a:cubicBezTo>
                    <a:pt x="391" y="65"/>
                    <a:pt x="428" y="88"/>
                    <a:pt x="476" y="102"/>
                  </a:cubicBezTo>
                  <a:cubicBezTo>
                    <a:pt x="500" y="109"/>
                    <a:pt x="500" y="109"/>
                    <a:pt x="500" y="109"/>
                  </a:cubicBezTo>
                  <a:cubicBezTo>
                    <a:pt x="504" y="110"/>
                    <a:pt x="507" y="114"/>
                    <a:pt x="507" y="118"/>
                  </a:cubicBezTo>
                  <a:close/>
                  <a:moveTo>
                    <a:pt x="488" y="125"/>
                  </a:moveTo>
                  <a:cubicBezTo>
                    <a:pt x="471" y="120"/>
                    <a:pt x="471" y="120"/>
                    <a:pt x="471" y="120"/>
                  </a:cubicBezTo>
                  <a:cubicBezTo>
                    <a:pt x="420" y="105"/>
                    <a:pt x="382" y="81"/>
                    <a:pt x="349" y="59"/>
                  </a:cubicBezTo>
                  <a:cubicBezTo>
                    <a:pt x="315" y="38"/>
                    <a:pt x="286" y="19"/>
                    <a:pt x="253" y="19"/>
                  </a:cubicBezTo>
                  <a:cubicBezTo>
                    <a:pt x="221" y="19"/>
                    <a:pt x="192" y="38"/>
                    <a:pt x="158" y="59"/>
                  </a:cubicBezTo>
                  <a:cubicBezTo>
                    <a:pt x="125" y="81"/>
                    <a:pt x="87" y="105"/>
                    <a:pt x="36" y="120"/>
                  </a:cubicBezTo>
                  <a:cubicBezTo>
                    <a:pt x="19" y="125"/>
                    <a:pt x="19" y="125"/>
                    <a:pt x="19" y="125"/>
                  </a:cubicBezTo>
                  <a:cubicBezTo>
                    <a:pt x="19" y="143"/>
                    <a:pt x="19" y="143"/>
                    <a:pt x="19" y="143"/>
                  </a:cubicBezTo>
                  <a:cubicBezTo>
                    <a:pt x="19" y="152"/>
                    <a:pt x="19" y="217"/>
                    <a:pt x="20" y="228"/>
                  </a:cubicBezTo>
                  <a:cubicBezTo>
                    <a:pt x="21" y="250"/>
                    <a:pt x="24" y="272"/>
                    <a:pt x="29" y="292"/>
                  </a:cubicBezTo>
                  <a:cubicBezTo>
                    <a:pt x="72" y="492"/>
                    <a:pt x="238" y="556"/>
                    <a:pt x="245" y="559"/>
                  </a:cubicBezTo>
                  <a:cubicBezTo>
                    <a:pt x="253" y="562"/>
                    <a:pt x="253" y="562"/>
                    <a:pt x="253" y="562"/>
                  </a:cubicBezTo>
                  <a:cubicBezTo>
                    <a:pt x="262" y="559"/>
                    <a:pt x="262" y="559"/>
                    <a:pt x="262" y="559"/>
                  </a:cubicBezTo>
                  <a:cubicBezTo>
                    <a:pt x="269" y="556"/>
                    <a:pt x="435" y="492"/>
                    <a:pt x="478" y="292"/>
                  </a:cubicBezTo>
                  <a:cubicBezTo>
                    <a:pt x="483" y="272"/>
                    <a:pt x="486" y="250"/>
                    <a:pt x="487" y="228"/>
                  </a:cubicBezTo>
                  <a:cubicBezTo>
                    <a:pt x="488" y="217"/>
                    <a:pt x="488" y="152"/>
                    <a:pt x="488" y="143"/>
                  </a:cubicBezTo>
                  <a:lnTo>
                    <a:pt x="488" y="125"/>
                  </a:lnTo>
                  <a:close/>
                </a:path>
              </a:pathLst>
            </a:custGeom>
            <a:grpFill/>
            <a:ln>
              <a:noFill/>
            </a:ln>
          </p:spPr>
          <p:txBody>
            <a:bodyPr/>
            <a:p>
              <a:pPr defTabSz="914400">
                <a:defRPr/>
              </a:pPr>
              <a:endParaRPr lang="en-AU" sz="1800" kern="0">
                <a:solidFill>
                  <a:schemeClr val="bg1"/>
                </a:solidFill>
                <a:effectLst>
                  <a:outerShdw blurRad="38100" dist="38100" dir="2700000" algn="tl">
                    <a:srgbClr val="000000">
                      <a:alpha val="43137"/>
                    </a:srgbClr>
                  </a:outerShdw>
                </a:effectLst>
                <a:latin typeface="微软雅黑" panose="020B0503020204020204" charset="-122"/>
                <a:ea typeface="Microsoft YaHei UI" panose="020B0503020204020204" charset="-122"/>
              </a:endParaRPr>
            </a:p>
          </p:txBody>
        </p:sp>
        <p:sp>
          <p:nvSpPr>
            <p:cNvPr id="72" name="Freeform 242"/>
            <p:cNvSpPr/>
            <p:nvPr/>
          </p:nvSpPr>
          <p:spPr bwMode="auto">
            <a:xfrm>
              <a:off x="5217197" y="2836775"/>
              <a:ext cx="138638" cy="161745"/>
            </a:xfrm>
            <a:custGeom>
              <a:avLst/>
              <a:gdLst>
                <a:gd name="T0" fmla="*/ 211 w 211"/>
                <a:gd name="T1" fmla="*/ 183 h 244"/>
                <a:gd name="T2" fmla="*/ 211 w 211"/>
                <a:gd name="T3" fmla="*/ 244 h 244"/>
                <a:gd name="T4" fmla="*/ 10 w 211"/>
                <a:gd name="T5" fmla="*/ 244 h 244"/>
                <a:gd name="T6" fmla="*/ 2 w 211"/>
                <a:gd name="T7" fmla="*/ 183 h 244"/>
                <a:gd name="T8" fmla="*/ 0 w 211"/>
                <a:gd name="T9" fmla="*/ 100 h 244"/>
                <a:gd name="T10" fmla="*/ 211 w 211"/>
                <a:gd name="T11" fmla="*/ 0 h 244"/>
                <a:gd name="T12" fmla="*/ 211 w 211"/>
                <a:gd name="T13" fmla="*/ 183 h 244"/>
              </a:gdLst>
              <a:ahLst/>
              <a:cxnLst>
                <a:cxn ang="0">
                  <a:pos x="T0" y="T1"/>
                </a:cxn>
                <a:cxn ang="0">
                  <a:pos x="T2" y="T3"/>
                </a:cxn>
                <a:cxn ang="0">
                  <a:pos x="T4" y="T5"/>
                </a:cxn>
                <a:cxn ang="0">
                  <a:pos x="T6" y="T7"/>
                </a:cxn>
                <a:cxn ang="0">
                  <a:pos x="T8" y="T9"/>
                </a:cxn>
                <a:cxn ang="0">
                  <a:pos x="T10" y="T11"/>
                </a:cxn>
                <a:cxn ang="0">
                  <a:pos x="T12" y="T13"/>
                </a:cxn>
              </a:cxnLst>
              <a:rect l="0" t="0" r="r" b="b"/>
              <a:pathLst>
                <a:path w="211" h="244">
                  <a:moveTo>
                    <a:pt x="211" y="183"/>
                  </a:moveTo>
                  <a:cubicBezTo>
                    <a:pt x="211" y="244"/>
                    <a:pt x="211" y="244"/>
                    <a:pt x="211" y="244"/>
                  </a:cubicBezTo>
                  <a:cubicBezTo>
                    <a:pt x="10" y="244"/>
                    <a:pt x="10" y="244"/>
                    <a:pt x="10" y="244"/>
                  </a:cubicBezTo>
                  <a:cubicBezTo>
                    <a:pt x="6" y="225"/>
                    <a:pt x="3" y="205"/>
                    <a:pt x="2" y="183"/>
                  </a:cubicBezTo>
                  <a:cubicBezTo>
                    <a:pt x="1" y="174"/>
                    <a:pt x="0" y="110"/>
                    <a:pt x="0" y="100"/>
                  </a:cubicBezTo>
                  <a:cubicBezTo>
                    <a:pt x="106" y="70"/>
                    <a:pt x="160" y="0"/>
                    <a:pt x="211" y="0"/>
                  </a:cubicBezTo>
                  <a:lnTo>
                    <a:pt x="211" y="183"/>
                  </a:lnTo>
                  <a:close/>
                </a:path>
              </a:pathLst>
            </a:custGeom>
            <a:grpFill/>
            <a:ln>
              <a:noFill/>
            </a:ln>
          </p:spPr>
          <p:txBody>
            <a:bodyPr/>
            <a:p>
              <a:pPr defTabSz="914400">
                <a:defRPr/>
              </a:pPr>
              <a:endParaRPr lang="en-AU" sz="1800" kern="0">
                <a:solidFill>
                  <a:schemeClr val="bg1"/>
                </a:solidFill>
                <a:effectLst>
                  <a:outerShdw blurRad="38100" dist="38100" dir="2700000" algn="tl">
                    <a:srgbClr val="000000">
                      <a:alpha val="43137"/>
                    </a:srgbClr>
                  </a:outerShdw>
                </a:effectLst>
                <a:latin typeface="微软雅黑" panose="020B0503020204020204" charset="-122"/>
                <a:ea typeface="Microsoft YaHei UI" panose="020B0503020204020204" charset="-122"/>
              </a:endParaRPr>
            </a:p>
          </p:txBody>
        </p:sp>
        <p:sp>
          <p:nvSpPr>
            <p:cNvPr id="73" name="Freeform 243"/>
            <p:cNvSpPr/>
            <p:nvPr/>
          </p:nvSpPr>
          <p:spPr bwMode="auto">
            <a:xfrm>
              <a:off x="5355835" y="2998520"/>
              <a:ext cx="133201" cy="163104"/>
            </a:xfrm>
            <a:custGeom>
              <a:avLst/>
              <a:gdLst>
                <a:gd name="T0" fmla="*/ 0 w 202"/>
                <a:gd name="T1" fmla="*/ 249 h 249"/>
                <a:gd name="T2" fmla="*/ 202 w 202"/>
                <a:gd name="T3" fmla="*/ 0 h 249"/>
                <a:gd name="T4" fmla="*/ 0 w 202"/>
                <a:gd name="T5" fmla="*/ 0 h 249"/>
                <a:gd name="T6" fmla="*/ 0 w 202"/>
                <a:gd name="T7" fmla="*/ 249 h 249"/>
              </a:gdLst>
              <a:ahLst/>
              <a:cxnLst>
                <a:cxn ang="0">
                  <a:pos x="T0" y="T1"/>
                </a:cxn>
                <a:cxn ang="0">
                  <a:pos x="T2" y="T3"/>
                </a:cxn>
                <a:cxn ang="0">
                  <a:pos x="T4" y="T5"/>
                </a:cxn>
                <a:cxn ang="0">
                  <a:pos x="T6" y="T7"/>
                </a:cxn>
              </a:cxnLst>
              <a:rect l="0" t="0" r="r" b="b"/>
              <a:pathLst>
                <a:path w="202" h="249">
                  <a:moveTo>
                    <a:pt x="0" y="249"/>
                  </a:moveTo>
                  <a:cubicBezTo>
                    <a:pt x="0" y="249"/>
                    <a:pt x="161" y="189"/>
                    <a:pt x="202" y="0"/>
                  </a:cubicBezTo>
                  <a:cubicBezTo>
                    <a:pt x="0" y="0"/>
                    <a:pt x="0" y="0"/>
                    <a:pt x="0" y="0"/>
                  </a:cubicBezTo>
                  <a:lnTo>
                    <a:pt x="0" y="249"/>
                  </a:lnTo>
                  <a:close/>
                </a:path>
              </a:pathLst>
            </a:custGeom>
            <a:grpFill/>
            <a:ln>
              <a:noFill/>
            </a:ln>
          </p:spPr>
          <p:txBody>
            <a:bodyPr/>
            <a:p>
              <a:pPr defTabSz="914400">
                <a:defRPr/>
              </a:pPr>
              <a:endParaRPr lang="en-AU" sz="1800" kern="0">
                <a:solidFill>
                  <a:schemeClr val="bg1"/>
                </a:solidFill>
                <a:effectLst>
                  <a:outerShdw blurRad="38100" dist="38100" dir="2700000" algn="tl">
                    <a:srgbClr val="000000">
                      <a:alpha val="43137"/>
                    </a:srgbClr>
                  </a:outerShdw>
                </a:effectLst>
                <a:latin typeface="微软雅黑" panose="020B0503020204020204" charset="-122"/>
                <a:ea typeface="Microsoft YaHei UI" panose="020B0503020204020204" charset="-122"/>
              </a:endParaRPr>
            </a:p>
          </p:txBody>
        </p:sp>
      </p:grpSp>
      <p:grpSp>
        <p:nvGrpSpPr>
          <p:cNvPr id="74" name="组合 73"/>
          <p:cNvGrpSpPr/>
          <p:nvPr/>
        </p:nvGrpSpPr>
        <p:grpSpPr>
          <a:xfrm>
            <a:off x="2355047" y="2692540"/>
            <a:ext cx="263684" cy="418632"/>
            <a:chOff x="1928983" y="2798982"/>
            <a:chExt cx="263684" cy="418632"/>
          </a:xfrm>
          <a:solidFill>
            <a:schemeClr val="bg1"/>
          </a:solidFill>
        </p:grpSpPr>
        <p:sp>
          <p:nvSpPr>
            <p:cNvPr id="75" name="Freeform 248"/>
            <p:cNvSpPr>
              <a:spLocks noEditPoints="1"/>
            </p:cNvSpPr>
            <p:nvPr/>
          </p:nvSpPr>
          <p:spPr bwMode="auto">
            <a:xfrm>
              <a:off x="1928983" y="2798982"/>
              <a:ext cx="263684" cy="289509"/>
            </a:xfrm>
            <a:custGeom>
              <a:avLst/>
              <a:gdLst>
                <a:gd name="T0" fmla="*/ 227 w 401"/>
                <a:gd name="T1" fmla="*/ 250 h 440"/>
                <a:gd name="T2" fmla="*/ 215 w 401"/>
                <a:gd name="T3" fmla="*/ 251 h 440"/>
                <a:gd name="T4" fmla="*/ 224 w 401"/>
                <a:gd name="T5" fmla="*/ 283 h 440"/>
                <a:gd name="T6" fmla="*/ 200 w 401"/>
                <a:gd name="T7" fmla="*/ 329 h 440"/>
                <a:gd name="T8" fmla="*/ 175 w 401"/>
                <a:gd name="T9" fmla="*/ 283 h 440"/>
                <a:gd name="T10" fmla="*/ 187 w 401"/>
                <a:gd name="T11" fmla="*/ 251 h 440"/>
                <a:gd name="T12" fmla="*/ 181 w 401"/>
                <a:gd name="T13" fmla="*/ 250 h 440"/>
                <a:gd name="T14" fmla="*/ 148 w 401"/>
                <a:gd name="T15" fmla="*/ 283 h 440"/>
                <a:gd name="T16" fmla="*/ 148 w 401"/>
                <a:gd name="T17" fmla="*/ 440 h 440"/>
                <a:gd name="T18" fmla="*/ 254 w 401"/>
                <a:gd name="T19" fmla="*/ 440 h 440"/>
                <a:gd name="T20" fmla="*/ 254 w 401"/>
                <a:gd name="T21" fmla="*/ 280 h 440"/>
                <a:gd name="T22" fmla="*/ 227 w 401"/>
                <a:gd name="T23" fmla="*/ 250 h 440"/>
                <a:gd name="T24" fmla="*/ 401 w 401"/>
                <a:gd name="T25" fmla="*/ 201 h 440"/>
                <a:gd name="T26" fmla="*/ 200 w 401"/>
                <a:gd name="T27" fmla="*/ 0 h 440"/>
                <a:gd name="T28" fmla="*/ 0 w 401"/>
                <a:gd name="T29" fmla="*/ 201 h 440"/>
                <a:gd name="T30" fmla="*/ 0 w 401"/>
                <a:gd name="T31" fmla="*/ 211 h 440"/>
                <a:gd name="T32" fmla="*/ 0 w 401"/>
                <a:gd name="T33" fmla="*/ 220 h 440"/>
                <a:gd name="T34" fmla="*/ 84 w 401"/>
                <a:gd name="T35" fmla="*/ 375 h 440"/>
                <a:gd name="T36" fmla="*/ 113 w 401"/>
                <a:gd name="T37" fmla="*/ 440 h 440"/>
                <a:gd name="T38" fmla="*/ 113 w 401"/>
                <a:gd name="T39" fmla="*/ 440 h 440"/>
                <a:gd name="T40" fmla="*/ 131 w 401"/>
                <a:gd name="T41" fmla="*/ 440 h 440"/>
                <a:gd name="T42" fmla="*/ 131 w 401"/>
                <a:gd name="T43" fmla="*/ 283 h 440"/>
                <a:gd name="T44" fmla="*/ 181 w 401"/>
                <a:gd name="T45" fmla="*/ 234 h 440"/>
                <a:gd name="T46" fmla="*/ 202 w 401"/>
                <a:gd name="T47" fmla="*/ 239 h 440"/>
                <a:gd name="T48" fmla="*/ 227 w 401"/>
                <a:gd name="T49" fmla="*/ 233 h 440"/>
                <a:gd name="T50" fmla="*/ 271 w 401"/>
                <a:gd name="T51" fmla="*/ 280 h 440"/>
                <a:gd name="T52" fmla="*/ 271 w 401"/>
                <a:gd name="T53" fmla="*/ 440 h 440"/>
                <a:gd name="T54" fmla="*/ 288 w 401"/>
                <a:gd name="T55" fmla="*/ 440 h 440"/>
                <a:gd name="T56" fmla="*/ 288 w 401"/>
                <a:gd name="T57" fmla="*/ 440 h 440"/>
                <a:gd name="T58" fmla="*/ 317 w 401"/>
                <a:gd name="T59" fmla="*/ 375 h 440"/>
                <a:gd name="T60" fmla="*/ 401 w 401"/>
                <a:gd name="T61" fmla="*/ 220 h 440"/>
                <a:gd name="T62" fmla="*/ 401 w 401"/>
                <a:gd name="T63" fmla="*/ 211 h 440"/>
                <a:gd name="T64" fmla="*/ 401 w 401"/>
                <a:gd name="T65" fmla="*/ 201 h 440"/>
                <a:gd name="T66" fmla="*/ 208 w 401"/>
                <a:gd name="T67" fmla="*/ 283 h 440"/>
                <a:gd name="T68" fmla="*/ 201 w 401"/>
                <a:gd name="T69" fmla="*/ 260 h 440"/>
                <a:gd name="T70" fmla="*/ 192 w 401"/>
                <a:gd name="T71" fmla="*/ 283 h 440"/>
                <a:gd name="T72" fmla="*/ 200 w 401"/>
                <a:gd name="T73" fmla="*/ 313 h 440"/>
                <a:gd name="T74" fmla="*/ 208 w 401"/>
                <a:gd name="T75" fmla="*/ 28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1" h="440">
                  <a:moveTo>
                    <a:pt x="227" y="250"/>
                  </a:moveTo>
                  <a:cubicBezTo>
                    <a:pt x="223" y="250"/>
                    <a:pt x="219" y="250"/>
                    <a:pt x="215" y="251"/>
                  </a:cubicBezTo>
                  <a:cubicBezTo>
                    <a:pt x="221" y="260"/>
                    <a:pt x="224" y="270"/>
                    <a:pt x="224" y="283"/>
                  </a:cubicBezTo>
                  <a:cubicBezTo>
                    <a:pt x="224" y="317"/>
                    <a:pt x="211" y="329"/>
                    <a:pt x="200" y="329"/>
                  </a:cubicBezTo>
                  <a:cubicBezTo>
                    <a:pt x="188" y="329"/>
                    <a:pt x="175" y="315"/>
                    <a:pt x="175" y="283"/>
                  </a:cubicBezTo>
                  <a:cubicBezTo>
                    <a:pt x="175" y="270"/>
                    <a:pt x="180" y="259"/>
                    <a:pt x="187" y="251"/>
                  </a:cubicBezTo>
                  <a:cubicBezTo>
                    <a:pt x="185" y="250"/>
                    <a:pt x="183" y="250"/>
                    <a:pt x="181" y="250"/>
                  </a:cubicBezTo>
                  <a:cubicBezTo>
                    <a:pt x="165" y="250"/>
                    <a:pt x="148" y="262"/>
                    <a:pt x="148" y="283"/>
                  </a:cubicBezTo>
                  <a:cubicBezTo>
                    <a:pt x="148" y="440"/>
                    <a:pt x="148" y="440"/>
                    <a:pt x="148" y="440"/>
                  </a:cubicBezTo>
                  <a:cubicBezTo>
                    <a:pt x="254" y="440"/>
                    <a:pt x="254" y="440"/>
                    <a:pt x="254" y="440"/>
                  </a:cubicBezTo>
                  <a:cubicBezTo>
                    <a:pt x="254" y="280"/>
                    <a:pt x="254" y="280"/>
                    <a:pt x="254" y="280"/>
                  </a:cubicBezTo>
                  <a:cubicBezTo>
                    <a:pt x="254" y="252"/>
                    <a:pt x="233" y="250"/>
                    <a:pt x="227" y="250"/>
                  </a:cubicBezTo>
                  <a:close/>
                  <a:moveTo>
                    <a:pt x="401" y="201"/>
                  </a:moveTo>
                  <a:cubicBezTo>
                    <a:pt x="401" y="90"/>
                    <a:pt x="311" y="0"/>
                    <a:pt x="200" y="0"/>
                  </a:cubicBezTo>
                  <a:cubicBezTo>
                    <a:pt x="89" y="0"/>
                    <a:pt x="0" y="90"/>
                    <a:pt x="0" y="201"/>
                  </a:cubicBezTo>
                  <a:cubicBezTo>
                    <a:pt x="0" y="204"/>
                    <a:pt x="0" y="208"/>
                    <a:pt x="0" y="211"/>
                  </a:cubicBezTo>
                  <a:cubicBezTo>
                    <a:pt x="0" y="214"/>
                    <a:pt x="0" y="217"/>
                    <a:pt x="0" y="220"/>
                  </a:cubicBezTo>
                  <a:cubicBezTo>
                    <a:pt x="0" y="300"/>
                    <a:pt x="84" y="375"/>
                    <a:pt x="84" y="375"/>
                  </a:cubicBezTo>
                  <a:cubicBezTo>
                    <a:pt x="100" y="390"/>
                    <a:pt x="113" y="419"/>
                    <a:pt x="113" y="440"/>
                  </a:cubicBezTo>
                  <a:cubicBezTo>
                    <a:pt x="113" y="440"/>
                    <a:pt x="113" y="440"/>
                    <a:pt x="113" y="440"/>
                  </a:cubicBezTo>
                  <a:cubicBezTo>
                    <a:pt x="131" y="440"/>
                    <a:pt x="131" y="440"/>
                    <a:pt x="131" y="440"/>
                  </a:cubicBezTo>
                  <a:cubicBezTo>
                    <a:pt x="131" y="283"/>
                    <a:pt x="131" y="283"/>
                    <a:pt x="131" y="283"/>
                  </a:cubicBezTo>
                  <a:cubicBezTo>
                    <a:pt x="131" y="252"/>
                    <a:pt x="156" y="234"/>
                    <a:pt x="181" y="234"/>
                  </a:cubicBezTo>
                  <a:cubicBezTo>
                    <a:pt x="189" y="234"/>
                    <a:pt x="196" y="236"/>
                    <a:pt x="202" y="239"/>
                  </a:cubicBezTo>
                  <a:cubicBezTo>
                    <a:pt x="210" y="235"/>
                    <a:pt x="218" y="233"/>
                    <a:pt x="227" y="233"/>
                  </a:cubicBezTo>
                  <a:cubicBezTo>
                    <a:pt x="249" y="233"/>
                    <a:pt x="271" y="248"/>
                    <a:pt x="271" y="280"/>
                  </a:cubicBezTo>
                  <a:cubicBezTo>
                    <a:pt x="271" y="440"/>
                    <a:pt x="271" y="440"/>
                    <a:pt x="271" y="440"/>
                  </a:cubicBezTo>
                  <a:cubicBezTo>
                    <a:pt x="288" y="440"/>
                    <a:pt x="288" y="440"/>
                    <a:pt x="288" y="440"/>
                  </a:cubicBezTo>
                  <a:cubicBezTo>
                    <a:pt x="288" y="440"/>
                    <a:pt x="288" y="440"/>
                    <a:pt x="288" y="440"/>
                  </a:cubicBezTo>
                  <a:cubicBezTo>
                    <a:pt x="288" y="419"/>
                    <a:pt x="301" y="390"/>
                    <a:pt x="317" y="375"/>
                  </a:cubicBezTo>
                  <a:cubicBezTo>
                    <a:pt x="317" y="375"/>
                    <a:pt x="401" y="300"/>
                    <a:pt x="401" y="220"/>
                  </a:cubicBezTo>
                  <a:cubicBezTo>
                    <a:pt x="401" y="217"/>
                    <a:pt x="401" y="214"/>
                    <a:pt x="401" y="211"/>
                  </a:cubicBezTo>
                  <a:cubicBezTo>
                    <a:pt x="401" y="208"/>
                    <a:pt x="401" y="204"/>
                    <a:pt x="401" y="201"/>
                  </a:cubicBezTo>
                  <a:close/>
                  <a:moveTo>
                    <a:pt x="208" y="283"/>
                  </a:moveTo>
                  <a:cubicBezTo>
                    <a:pt x="208" y="272"/>
                    <a:pt x="205" y="265"/>
                    <a:pt x="201" y="260"/>
                  </a:cubicBezTo>
                  <a:cubicBezTo>
                    <a:pt x="195" y="265"/>
                    <a:pt x="192" y="273"/>
                    <a:pt x="192" y="283"/>
                  </a:cubicBezTo>
                  <a:cubicBezTo>
                    <a:pt x="192" y="304"/>
                    <a:pt x="198" y="312"/>
                    <a:pt x="200" y="313"/>
                  </a:cubicBezTo>
                  <a:cubicBezTo>
                    <a:pt x="201" y="312"/>
                    <a:pt x="208" y="306"/>
                    <a:pt x="208" y="283"/>
                  </a:cubicBezTo>
                  <a:close/>
                </a:path>
              </a:pathLst>
            </a:custGeom>
            <a:grpFill/>
            <a:ln>
              <a:noFill/>
            </a:ln>
          </p:spPr>
          <p:txBody>
            <a:bodyPr/>
            <a:p>
              <a:pPr defTabSz="914400">
                <a:defRPr/>
              </a:pPr>
              <a:endParaRPr lang="en-AU" sz="1800" kern="0">
                <a:solidFill>
                  <a:schemeClr val="bg1"/>
                </a:solidFill>
                <a:effectLst>
                  <a:outerShdw blurRad="38100" dist="38100" dir="2700000" algn="tl">
                    <a:srgbClr val="000000">
                      <a:alpha val="43137"/>
                    </a:srgbClr>
                  </a:outerShdw>
                </a:effectLst>
                <a:latin typeface="微软雅黑" panose="020B0503020204020204" charset="-122"/>
                <a:ea typeface="Microsoft YaHei UI" panose="020B0503020204020204" charset="-122"/>
              </a:endParaRPr>
            </a:p>
          </p:txBody>
        </p:sp>
        <p:sp>
          <p:nvSpPr>
            <p:cNvPr id="76" name="Freeform 249"/>
            <p:cNvSpPr/>
            <p:nvPr/>
          </p:nvSpPr>
          <p:spPr bwMode="auto">
            <a:xfrm>
              <a:off x="2009175" y="3104801"/>
              <a:ext cx="101940" cy="21747"/>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8"/>
                    <a:pt x="154" y="23"/>
                  </a:cubicBezTo>
                  <a:cubicBezTo>
                    <a:pt x="154" y="10"/>
                    <a:pt x="154" y="10"/>
                    <a:pt x="154" y="10"/>
                  </a:cubicBezTo>
                  <a:cubicBezTo>
                    <a:pt x="154" y="4"/>
                    <a:pt x="150" y="0"/>
                    <a:pt x="145" y="0"/>
                  </a:cubicBezTo>
                  <a:cubicBezTo>
                    <a:pt x="9" y="0"/>
                    <a:pt x="9" y="0"/>
                    <a:pt x="9" y="0"/>
                  </a:cubicBezTo>
                  <a:cubicBezTo>
                    <a:pt x="4" y="0"/>
                    <a:pt x="0" y="4"/>
                    <a:pt x="0" y="10"/>
                  </a:cubicBezTo>
                  <a:cubicBezTo>
                    <a:pt x="0" y="23"/>
                    <a:pt x="0" y="23"/>
                    <a:pt x="0" y="23"/>
                  </a:cubicBezTo>
                  <a:cubicBezTo>
                    <a:pt x="0" y="28"/>
                    <a:pt x="4" y="33"/>
                    <a:pt x="9" y="33"/>
                  </a:cubicBezTo>
                  <a:lnTo>
                    <a:pt x="145" y="33"/>
                  </a:lnTo>
                  <a:close/>
                </a:path>
              </a:pathLst>
            </a:custGeom>
            <a:grpFill/>
            <a:ln>
              <a:noFill/>
            </a:ln>
          </p:spPr>
          <p:txBody>
            <a:bodyPr/>
            <a:p>
              <a:pPr defTabSz="914400">
                <a:defRPr/>
              </a:pPr>
              <a:endParaRPr lang="en-AU" sz="1800" kern="0">
                <a:solidFill>
                  <a:schemeClr val="bg1"/>
                </a:solidFill>
                <a:effectLst>
                  <a:outerShdw blurRad="38100" dist="38100" dir="2700000" algn="tl">
                    <a:srgbClr val="000000">
                      <a:alpha val="43137"/>
                    </a:srgbClr>
                  </a:outerShdw>
                </a:effectLst>
                <a:latin typeface="微软雅黑" panose="020B0503020204020204" charset="-122"/>
                <a:ea typeface="Microsoft YaHei UI" panose="020B0503020204020204" charset="-122"/>
              </a:endParaRPr>
            </a:p>
          </p:txBody>
        </p:sp>
        <p:sp>
          <p:nvSpPr>
            <p:cNvPr id="77" name="Freeform 250"/>
            <p:cNvSpPr/>
            <p:nvPr/>
          </p:nvSpPr>
          <p:spPr bwMode="auto">
            <a:xfrm>
              <a:off x="2009175" y="3136062"/>
              <a:ext cx="101940" cy="21747"/>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9"/>
                    <a:pt x="154" y="23"/>
                  </a:cubicBezTo>
                  <a:cubicBezTo>
                    <a:pt x="154" y="10"/>
                    <a:pt x="154" y="10"/>
                    <a:pt x="154" y="10"/>
                  </a:cubicBezTo>
                  <a:cubicBezTo>
                    <a:pt x="154" y="5"/>
                    <a:pt x="150" y="0"/>
                    <a:pt x="145" y="0"/>
                  </a:cubicBezTo>
                  <a:cubicBezTo>
                    <a:pt x="9" y="0"/>
                    <a:pt x="9" y="0"/>
                    <a:pt x="9" y="0"/>
                  </a:cubicBezTo>
                  <a:cubicBezTo>
                    <a:pt x="4" y="0"/>
                    <a:pt x="0" y="5"/>
                    <a:pt x="0" y="10"/>
                  </a:cubicBezTo>
                  <a:cubicBezTo>
                    <a:pt x="0" y="23"/>
                    <a:pt x="0" y="23"/>
                    <a:pt x="0" y="23"/>
                  </a:cubicBezTo>
                  <a:cubicBezTo>
                    <a:pt x="0" y="29"/>
                    <a:pt x="4" y="33"/>
                    <a:pt x="9" y="33"/>
                  </a:cubicBezTo>
                  <a:lnTo>
                    <a:pt x="145" y="33"/>
                  </a:lnTo>
                  <a:close/>
                </a:path>
              </a:pathLst>
            </a:custGeom>
            <a:grpFill/>
            <a:ln>
              <a:noFill/>
            </a:ln>
          </p:spPr>
          <p:txBody>
            <a:bodyPr/>
            <a:p>
              <a:pPr defTabSz="914400">
                <a:defRPr/>
              </a:pPr>
              <a:endParaRPr lang="en-AU" sz="1800" kern="0">
                <a:solidFill>
                  <a:schemeClr val="bg1"/>
                </a:solidFill>
                <a:effectLst>
                  <a:outerShdw blurRad="38100" dist="38100" dir="2700000" algn="tl">
                    <a:srgbClr val="000000">
                      <a:alpha val="43137"/>
                    </a:srgbClr>
                  </a:outerShdw>
                </a:effectLst>
                <a:latin typeface="微软雅黑" panose="020B0503020204020204" charset="-122"/>
                <a:ea typeface="Microsoft YaHei UI" panose="020B0503020204020204" charset="-122"/>
              </a:endParaRPr>
            </a:p>
          </p:txBody>
        </p:sp>
        <p:sp>
          <p:nvSpPr>
            <p:cNvPr id="78" name="Freeform 251"/>
            <p:cNvSpPr/>
            <p:nvPr/>
          </p:nvSpPr>
          <p:spPr bwMode="auto">
            <a:xfrm>
              <a:off x="2009175" y="3167324"/>
              <a:ext cx="101940" cy="21747"/>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8"/>
                    <a:pt x="154" y="23"/>
                  </a:cubicBezTo>
                  <a:cubicBezTo>
                    <a:pt x="154" y="10"/>
                    <a:pt x="154" y="10"/>
                    <a:pt x="154" y="10"/>
                  </a:cubicBezTo>
                  <a:cubicBezTo>
                    <a:pt x="154" y="4"/>
                    <a:pt x="150" y="0"/>
                    <a:pt x="145" y="0"/>
                  </a:cubicBezTo>
                  <a:cubicBezTo>
                    <a:pt x="9" y="0"/>
                    <a:pt x="9" y="0"/>
                    <a:pt x="9" y="0"/>
                  </a:cubicBezTo>
                  <a:cubicBezTo>
                    <a:pt x="4" y="0"/>
                    <a:pt x="0" y="4"/>
                    <a:pt x="0" y="10"/>
                  </a:cubicBezTo>
                  <a:cubicBezTo>
                    <a:pt x="0" y="23"/>
                    <a:pt x="0" y="23"/>
                    <a:pt x="0" y="23"/>
                  </a:cubicBezTo>
                  <a:cubicBezTo>
                    <a:pt x="0" y="28"/>
                    <a:pt x="4" y="33"/>
                    <a:pt x="9" y="33"/>
                  </a:cubicBezTo>
                  <a:lnTo>
                    <a:pt x="145" y="33"/>
                  </a:lnTo>
                  <a:close/>
                </a:path>
              </a:pathLst>
            </a:custGeom>
            <a:grpFill/>
            <a:ln>
              <a:noFill/>
            </a:ln>
          </p:spPr>
          <p:txBody>
            <a:bodyPr/>
            <a:p>
              <a:pPr defTabSz="914400">
                <a:defRPr/>
              </a:pPr>
              <a:endParaRPr lang="en-AU" sz="1800" kern="0">
                <a:solidFill>
                  <a:schemeClr val="bg1"/>
                </a:solidFill>
                <a:effectLst>
                  <a:outerShdw blurRad="38100" dist="38100" dir="2700000" algn="tl">
                    <a:srgbClr val="000000">
                      <a:alpha val="43137"/>
                    </a:srgbClr>
                  </a:outerShdw>
                </a:effectLst>
                <a:latin typeface="微软雅黑" panose="020B0503020204020204" charset="-122"/>
                <a:ea typeface="Microsoft YaHei UI" panose="020B0503020204020204" charset="-122"/>
              </a:endParaRPr>
            </a:p>
          </p:txBody>
        </p:sp>
        <p:sp>
          <p:nvSpPr>
            <p:cNvPr id="79" name="Freeform 252"/>
            <p:cNvSpPr/>
            <p:nvPr/>
          </p:nvSpPr>
          <p:spPr bwMode="auto">
            <a:xfrm>
              <a:off x="2030922" y="3198585"/>
              <a:ext cx="58446" cy="19029"/>
            </a:xfrm>
            <a:custGeom>
              <a:avLst/>
              <a:gdLst>
                <a:gd name="T0" fmla="*/ 0 w 90"/>
                <a:gd name="T1" fmla="*/ 0 h 29"/>
                <a:gd name="T2" fmla="*/ 45 w 90"/>
                <a:gd name="T3" fmla="*/ 29 h 29"/>
                <a:gd name="T4" fmla="*/ 90 w 90"/>
                <a:gd name="T5" fmla="*/ 0 h 29"/>
                <a:gd name="T6" fmla="*/ 0 w 90"/>
                <a:gd name="T7" fmla="*/ 0 h 29"/>
              </a:gdLst>
              <a:ahLst/>
              <a:cxnLst>
                <a:cxn ang="0">
                  <a:pos x="T0" y="T1"/>
                </a:cxn>
                <a:cxn ang="0">
                  <a:pos x="T2" y="T3"/>
                </a:cxn>
                <a:cxn ang="0">
                  <a:pos x="T4" y="T5"/>
                </a:cxn>
                <a:cxn ang="0">
                  <a:pos x="T6" y="T7"/>
                </a:cxn>
              </a:cxnLst>
              <a:rect l="0" t="0" r="r" b="b"/>
              <a:pathLst>
                <a:path w="90" h="29">
                  <a:moveTo>
                    <a:pt x="0" y="0"/>
                  </a:moveTo>
                  <a:cubicBezTo>
                    <a:pt x="9" y="17"/>
                    <a:pt x="26" y="29"/>
                    <a:pt x="45" y="29"/>
                  </a:cubicBezTo>
                  <a:cubicBezTo>
                    <a:pt x="65" y="29"/>
                    <a:pt x="82" y="17"/>
                    <a:pt x="90" y="0"/>
                  </a:cubicBezTo>
                  <a:lnTo>
                    <a:pt x="0" y="0"/>
                  </a:lnTo>
                  <a:close/>
                </a:path>
              </a:pathLst>
            </a:custGeom>
            <a:grpFill/>
            <a:ln>
              <a:noFill/>
            </a:ln>
          </p:spPr>
          <p:txBody>
            <a:bodyPr/>
            <a:p>
              <a:pPr defTabSz="914400">
                <a:defRPr/>
              </a:pPr>
              <a:endParaRPr lang="en-AU" sz="1800" kern="0">
                <a:solidFill>
                  <a:schemeClr val="bg1"/>
                </a:solidFill>
                <a:effectLst>
                  <a:outerShdw blurRad="38100" dist="38100" dir="2700000" algn="tl">
                    <a:srgbClr val="000000">
                      <a:alpha val="43137"/>
                    </a:srgbClr>
                  </a:outerShdw>
                </a:effectLst>
                <a:latin typeface="微软雅黑" panose="020B0503020204020204" charset="-122"/>
                <a:ea typeface="Microsoft YaHei UI" panose="020B0503020204020204" charset="-122"/>
              </a:endParaRPr>
            </a:p>
          </p:txBody>
        </p:sp>
      </p:grpSp>
      <p:sp>
        <p:nvSpPr>
          <p:cNvPr id="80" name="Line 15" descr="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
          <p:cNvSpPr>
            <a:spLocks noChangeShapeType="1"/>
          </p:cNvSpPr>
          <p:nvPr/>
        </p:nvSpPr>
        <p:spPr bwMode="auto">
          <a:xfrm>
            <a:off x="4146848" y="3460813"/>
            <a:ext cx="0" cy="223751"/>
          </a:xfrm>
          <a:prstGeom prst="line">
            <a:avLst/>
          </a:prstGeom>
          <a:noFill/>
          <a:ln w="6350">
            <a:solidFill>
              <a:schemeClr val="tx1">
                <a:lumMod val="65000"/>
                <a:lumOff val="35000"/>
              </a:schemeClr>
            </a:solidFill>
            <a:prstDash val="solid"/>
            <a:round/>
            <a:tailEnd type="oval" w="sm" len="sm"/>
          </a:ln>
          <a:extLst>
            <a:ext uri="{909E8E84-426E-40DD-AFC4-6F175D3DCCD1}">
              <a14:hiddenFill xmlns:a14="http://schemas.microsoft.com/office/drawing/2010/main">
                <a:noFill/>
              </a14:hiddenFill>
            </a:ext>
          </a:extLst>
        </p:spPr>
        <p:txBody>
          <a:bodyPr/>
          <a:p>
            <a:endParaRPr lang="zh-CN" altLang="en-US" sz="2400">
              <a:solidFill>
                <a:schemeClr val="bg1"/>
              </a:solidFill>
            </a:endParaRPr>
          </a:p>
        </p:txBody>
      </p:sp>
      <p:sp>
        <p:nvSpPr>
          <p:cNvPr id="81" name="Line 23" descr="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
          <p:cNvSpPr>
            <a:spLocks noChangeShapeType="1"/>
          </p:cNvSpPr>
          <p:nvPr/>
        </p:nvSpPr>
        <p:spPr bwMode="auto">
          <a:xfrm>
            <a:off x="7457193" y="3460813"/>
            <a:ext cx="0" cy="223751"/>
          </a:xfrm>
          <a:prstGeom prst="line">
            <a:avLst/>
          </a:prstGeom>
          <a:noFill/>
          <a:ln w="6350">
            <a:solidFill>
              <a:schemeClr val="tx1">
                <a:lumMod val="65000"/>
                <a:lumOff val="35000"/>
              </a:schemeClr>
            </a:solidFill>
            <a:prstDash val="solid"/>
            <a:round/>
            <a:tailEnd type="oval" w="sm" len="sm"/>
          </a:ln>
          <a:extLst>
            <a:ext uri="{909E8E84-426E-40DD-AFC4-6F175D3DCCD1}">
              <a14:hiddenFill xmlns:a14="http://schemas.microsoft.com/office/drawing/2010/main">
                <a:noFill/>
              </a14:hiddenFill>
            </a:ext>
          </a:extLst>
        </p:spPr>
        <p:txBody>
          <a:bodyPr/>
          <a:p>
            <a:endParaRPr lang="zh-CN" altLang="en-US" sz="2400">
              <a:solidFill>
                <a:schemeClr val="bg1"/>
              </a:solidFill>
            </a:endParaRPr>
          </a:p>
        </p:txBody>
      </p:sp>
      <p:sp>
        <p:nvSpPr>
          <p:cNvPr id="82" name="矩形 81"/>
          <p:cNvSpPr/>
          <p:nvPr/>
        </p:nvSpPr>
        <p:spPr>
          <a:xfrm>
            <a:off x="1299659" y="1507254"/>
            <a:ext cx="2381496" cy="506730"/>
          </a:xfrm>
          <a:prstGeom prst="rect">
            <a:avLst/>
          </a:prstGeom>
        </p:spPr>
        <p:txBody>
          <a:bodyPr wrap="square">
            <a:spAutoFit/>
          </a:bodyPr>
          <a:p>
            <a:pPr marL="0" marR="0" lvl="0" indent="0" algn="ctr" defTabSz="685800" rtl="0" eaLnBrk="1" fontAlgn="auto" latinLnBrk="0" hangingPunct="1">
              <a:lnSpc>
                <a:spcPct val="150000"/>
              </a:lnSpc>
              <a:spcBef>
                <a:spcPts val="0"/>
              </a:spcBef>
              <a:spcAft>
                <a:spcPts val="0"/>
              </a:spcAft>
              <a:buClr>
                <a:srgbClr val="E7E6E6">
                  <a:lumMod val="10000"/>
                </a:srgbClr>
              </a:buClr>
              <a:buSzTx/>
              <a:buFontTx/>
              <a:buNone/>
              <a:defRPr/>
            </a:pPr>
            <a:r>
              <a:rPr kumimoji="0" lang="en-US" altLang="zh-CN" sz="900" b="0" i="0" u="none" strike="noStrike" kern="1200" cap="none" spc="0" normalizeH="0" baseline="0" noProof="0" err="1">
                <a:ln>
                  <a:noFill/>
                </a:ln>
                <a:solidFill>
                  <a:schemeClr val="bg1">
                    <a:lumMod val="50000"/>
                  </a:schemeClr>
                </a:solidFill>
                <a:effectLst/>
                <a:uLnTx/>
                <a:uFillTx/>
                <a:latin typeface="+mn-ea"/>
                <a:cs typeface="+mn-ea"/>
                <a:sym typeface="+mn-lt"/>
              </a:rPr>
              <a:t>1.</a:t>
            </a:r>
            <a:r>
              <a:rPr kumimoji="0" lang="zh-CN" altLang="en-US" sz="900" b="0" i="0" u="none" strike="noStrike" kern="1200" cap="none" spc="0" normalizeH="0" baseline="0" noProof="0" err="1">
                <a:ln>
                  <a:noFill/>
                </a:ln>
                <a:solidFill>
                  <a:schemeClr val="bg1">
                    <a:lumMod val="50000"/>
                  </a:schemeClr>
                </a:solidFill>
                <a:effectLst/>
                <a:uLnTx/>
                <a:uFillTx/>
                <a:latin typeface="+mn-ea"/>
                <a:cs typeface="+mn-ea"/>
                <a:sym typeface="+mn-lt"/>
              </a:rPr>
              <a:t>渠道账号分流</a:t>
            </a:r>
            <a:endParaRPr kumimoji="0" lang="zh-CN" altLang="en-US" sz="900" b="0" i="0" u="none" strike="noStrike" kern="1200" cap="none" spc="0" normalizeH="0" baseline="0" noProof="0" err="1">
              <a:ln>
                <a:noFill/>
              </a:ln>
              <a:solidFill>
                <a:schemeClr val="bg1">
                  <a:lumMod val="50000"/>
                </a:schemeClr>
              </a:solidFill>
              <a:effectLst/>
              <a:uLnTx/>
              <a:uFillTx/>
              <a:latin typeface="+mn-ea"/>
              <a:cs typeface="+mn-ea"/>
              <a:sym typeface="+mn-lt"/>
            </a:endParaRPr>
          </a:p>
          <a:p>
            <a:pPr marL="0" marR="0" lvl="0" indent="0" algn="ctr" defTabSz="685800" rtl="0" eaLnBrk="1" fontAlgn="auto" latinLnBrk="0" hangingPunct="1">
              <a:lnSpc>
                <a:spcPct val="150000"/>
              </a:lnSpc>
              <a:spcBef>
                <a:spcPts val="0"/>
              </a:spcBef>
              <a:spcAft>
                <a:spcPts val="0"/>
              </a:spcAft>
              <a:buClr>
                <a:srgbClr val="E7E6E6">
                  <a:lumMod val="10000"/>
                </a:srgbClr>
              </a:buClr>
              <a:buSzTx/>
              <a:buFontTx/>
              <a:buNone/>
              <a:defRPr/>
            </a:pPr>
            <a:r>
              <a:rPr kumimoji="0" lang="en-US" altLang="zh-CN" sz="900" b="0" i="0" u="none" strike="noStrike" kern="1200" cap="none" spc="0" normalizeH="0" baseline="0" noProof="0" err="1">
                <a:ln>
                  <a:noFill/>
                </a:ln>
                <a:solidFill>
                  <a:schemeClr val="bg1">
                    <a:lumMod val="50000"/>
                  </a:schemeClr>
                </a:solidFill>
                <a:effectLst/>
                <a:uLnTx/>
                <a:uFillTx/>
                <a:latin typeface="+mn-ea"/>
                <a:cs typeface="+mn-ea"/>
                <a:sym typeface="+mn-lt"/>
              </a:rPr>
              <a:t>2.</a:t>
            </a:r>
            <a:r>
              <a:rPr kumimoji="0" lang="zh-CN" altLang="en-US" sz="900" b="0" i="0" u="none" strike="noStrike" kern="1200" cap="none" spc="0" normalizeH="0" baseline="0" noProof="0" err="1">
                <a:ln>
                  <a:noFill/>
                </a:ln>
                <a:solidFill>
                  <a:schemeClr val="bg1">
                    <a:lumMod val="50000"/>
                  </a:schemeClr>
                </a:solidFill>
                <a:effectLst/>
                <a:uLnTx/>
                <a:uFillTx/>
                <a:latin typeface="+mn-ea"/>
                <a:cs typeface="+mn-ea"/>
                <a:sym typeface="+mn-lt"/>
              </a:rPr>
              <a:t>渠道利益点区分</a:t>
            </a:r>
            <a:endParaRPr kumimoji="0" lang="zh-CN" altLang="en-US" sz="900" b="0" i="0" u="none" strike="noStrike" kern="1200" cap="none" spc="0" normalizeH="0" baseline="0" noProof="0" err="1">
              <a:ln>
                <a:noFill/>
              </a:ln>
              <a:solidFill>
                <a:schemeClr val="bg1">
                  <a:lumMod val="50000"/>
                </a:schemeClr>
              </a:solidFill>
              <a:effectLst/>
              <a:uLnTx/>
              <a:uFillTx/>
              <a:latin typeface="+mn-ea"/>
              <a:cs typeface="+mn-ea"/>
              <a:sym typeface="+mn-lt"/>
            </a:endParaRPr>
          </a:p>
        </p:txBody>
      </p:sp>
      <p:sp>
        <p:nvSpPr>
          <p:cNvPr id="83" name="矩形 82"/>
          <p:cNvSpPr/>
          <p:nvPr/>
        </p:nvSpPr>
        <p:spPr>
          <a:xfrm>
            <a:off x="2042098" y="1257008"/>
            <a:ext cx="896620" cy="306705"/>
          </a:xfrm>
          <a:prstGeom prst="rect">
            <a:avLst/>
          </a:prstGeom>
        </p:spPr>
        <p:txBody>
          <a:bodyPr wrap="none">
            <a:spAutoFit/>
          </a:bodyPr>
          <a:p>
            <a:pPr lvl="0" algn="ctr" defTabSz="685800">
              <a:defRPr/>
            </a:pPr>
            <a:r>
              <a:rPr lang="zh-CN" altLang="en-US" sz="1400" b="1">
                <a:solidFill>
                  <a:schemeClr val="accent3"/>
                </a:solidFill>
                <a:latin typeface="微软雅黑" panose="020B0503020204020204" charset="-122"/>
                <a:ea typeface="微软雅黑" panose="020B0503020204020204" charset="-122"/>
                <a:sym typeface="+mn-lt"/>
              </a:rPr>
              <a:t>渠道分类</a:t>
            </a:r>
            <a:endParaRPr lang="zh-CN" altLang="en-US" sz="1400" b="1">
              <a:solidFill>
                <a:schemeClr val="accent3"/>
              </a:solidFill>
              <a:latin typeface="微软雅黑" panose="020B0503020204020204" charset="-122"/>
              <a:ea typeface="微软雅黑" panose="020B0503020204020204" charset="-122"/>
              <a:sym typeface="+mn-lt"/>
            </a:endParaRPr>
          </a:p>
        </p:txBody>
      </p:sp>
      <p:sp>
        <p:nvSpPr>
          <p:cNvPr id="84" name="矩形 83"/>
          <p:cNvSpPr/>
          <p:nvPr/>
        </p:nvSpPr>
        <p:spPr>
          <a:xfrm>
            <a:off x="2954578" y="3995905"/>
            <a:ext cx="2381496" cy="714375"/>
          </a:xfrm>
          <a:prstGeom prst="rect">
            <a:avLst/>
          </a:prstGeom>
        </p:spPr>
        <p:txBody>
          <a:bodyPr wrap="square">
            <a:spAutoFit/>
          </a:bodyPr>
          <a:p>
            <a:pPr marL="0" marR="0" lvl="0" indent="0" algn="ctr" defTabSz="685800" rtl="0" eaLnBrk="1" fontAlgn="auto" latinLnBrk="0" hangingPunct="1">
              <a:lnSpc>
                <a:spcPct val="150000"/>
              </a:lnSpc>
              <a:spcBef>
                <a:spcPts val="0"/>
              </a:spcBef>
              <a:spcAft>
                <a:spcPts val="0"/>
              </a:spcAft>
              <a:buClr>
                <a:srgbClr val="E7E6E6">
                  <a:lumMod val="10000"/>
                </a:srgbClr>
              </a:buClr>
              <a:buSzTx/>
              <a:buFontTx/>
              <a:buNone/>
              <a:defRPr/>
            </a:pPr>
            <a:r>
              <a:rPr kumimoji="0" lang="en-US" altLang="zh-CN" sz="9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微软雅黑" panose="020B0503020204020204" charset="-122"/>
                <a:sym typeface="+mn-lt"/>
              </a:rPr>
              <a:t> </a:t>
            </a:r>
            <a:r>
              <a:rPr kumimoji="0" lang="zh-CN" altLang="en-US" sz="9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微软雅黑" panose="020B0503020204020204" charset="-122"/>
                <a:sym typeface="+mn-lt"/>
              </a:rPr>
              <a:t>好友</a:t>
            </a:r>
            <a:r>
              <a:rPr kumimoji="0" lang="en-US" altLang="zh-CN" sz="9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微软雅黑" panose="020B0503020204020204" charset="-122"/>
                <a:sym typeface="+mn-lt"/>
              </a:rPr>
              <a:t>自动欢迎语</a:t>
            </a:r>
            <a:r>
              <a:rPr kumimoji="0" lang="zh-CN" altLang="en-US" sz="9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微软雅黑" panose="020B0503020204020204" charset="-122"/>
                <a:sym typeface="+mn-lt"/>
              </a:rPr>
              <a:t>设置</a:t>
            </a:r>
            <a:endParaRPr kumimoji="0" lang="en-US" altLang="zh-CN" sz="9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微软雅黑" panose="020B0503020204020204" charset="-122"/>
              <a:sym typeface="+mn-lt"/>
            </a:endParaRPr>
          </a:p>
          <a:p>
            <a:pPr marL="0" marR="0" lvl="0" indent="0" algn="ctr" defTabSz="685800" rtl="0" eaLnBrk="1" fontAlgn="auto" latinLnBrk="0" hangingPunct="1">
              <a:lnSpc>
                <a:spcPct val="150000"/>
              </a:lnSpc>
              <a:spcBef>
                <a:spcPts val="0"/>
              </a:spcBef>
              <a:spcAft>
                <a:spcPts val="0"/>
              </a:spcAft>
              <a:buClr>
                <a:srgbClr val="E7E6E6">
                  <a:lumMod val="10000"/>
                </a:srgbClr>
              </a:buClr>
              <a:buSzTx/>
              <a:buFontTx/>
              <a:buNone/>
              <a:defRPr/>
            </a:pPr>
            <a:r>
              <a:rPr kumimoji="0" lang="en-US" altLang="zh-CN" sz="9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微软雅黑" panose="020B0503020204020204" charset="-122"/>
                <a:sym typeface="+mn-lt"/>
              </a:rPr>
              <a:t>1.</a:t>
            </a:r>
            <a:r>
              <a:rPr kumimoji="0" lang="zh-CN" altLang="en-US" sz="9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微软雅黑" panose="020B0503020204020204" charset="-122"/>
                <a:sym typeface="+mn-lt"/>
              </a:rPr>
              <a:t>告知</a:t>
            </a:r>
            <a:r>
              <a:rPr kumimoji="0" lang="en-US" altLang="zh-CN" sz="9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微软雅黑" panose="020B0503020204020204" charset="-122"/>
                <a:sym typeface="+mn-lt"/>
              </a:rPr>
              <a:t>进群</a:t>
            </a:r>
            <a:r>
              <a:rPr kumimoji="0" lang="zh-CN" altLang="en-US" sz="9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微软雅黑" panose="020B0503020204020204" charset="-122"/>
                <a:sym typeface="+mn-lt"/>
              </a:rPr>
              <a:t>即可</a:t>
            </a:r>
            <a:r>
              <a:rPr kumimoji="0" lang="en-US" altLang="zh-CN" sz="9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微软雅黑" panose="020B0503020204020204" charset="-122"/>
                <a:sym typeface="+mn-lt"/>
              </a:rPr>
              <a:t>领取福利</a:t>
            </a:r>
            <a:r>
              <a:rPr kumimoji="0" lang="zh-CN" altLang="en-US" sz="9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微软雅黑" panose="020B0503020204020204" charset="-122"/>
                <a:sym typeface="+mn-lt"/>
              </a:rPr>
              <a:t>，与社群专享福利</a:t>
            </a:r>
            <a:endParaRPr kumimoji="0" lang="en-US" altLang="zh-CN" sz="9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微软雅黑" panose="020B0503020204020204" charset="-122"/>
              <a:sym typeface="+mn-lt"/>
            </a:endParaRPr>
          </a:p>
          <a:p>
            <a:pPr marL="0" marR="0" lvl="0" indent="0" algn="ctr" defTabSz="685800" rtl="0" eaLnBrk="1" fontAlgn="auto" latinLnBrk="0" hangingPunct="1">
              <a:lnSpc>
                <a:spcPct val="150000"/>
              </a:lnSpc>
              <a:spcBef>
                <a:spcPts val="0"/>
              </a:spcBef>
              <a:spcAft>
                <a:spcPts val="0"/>
              </a:spcAft>
              <a:buClr>
                <a:srgbClr val="E7E6E6">
                  <a:lumMod val="10000"/>
                </a:srgbClr>
              </a:buClr>
              <a:buSzTx/>
              <a:buFontTx/>
              <a:buNone/>
              <a:defRPr/>
            </a:pPr>
            <a:r>
              <a:rPr kumimoji="0" lang="en-US" altLang="zh-CN" sz="9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微软雅黑" panose="020B0503020204020204" charset="-122"/>
                <a:sym typeface="+mn-lt"/>
              </a:rPr>
              <a:t>2.让用户等待进群</a:t>
            </a:r>
            <a:endParaRPr kumimoji="0" lang="en-US" altLang="zh-CN" sz="9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微软雅黑" panose="020B0503020204020204" charset="-122"/>
              <a:sym typeface="+mn-lt"/>
            </a:endParaRPr>
          </a:p>
        </p:txBody>
      </p:sp>
      <p:sp>
        <p:nvSpPr>
          <p:cNvPr id="85" name="矩形 84"/>
          <p:cNvSpPr/>
          <p:nvPr/>
        </p:nvSpPr>
        <p:spPr>
          <a:xfrm>
            <a:off x="3697017" y="3745659"/>
            <a:ext cx="896620" cy="306705"/>
          </a:xfrm>
          <a:prstGeom prst="rect">
            <a:avLst/>
          </a:prstGeom>
        </p:spPr>
        <p:txBody>
          <a:bodyPr wrap="none">
            <a:spAutoFit/>
          </a:bodyPr>
          <a:p>
            <a:pPr lvl="0" algn="ctr" defTabSz="685800">
              <a:defRPr/>
            </a:pPr>
            <a:r>
              <a:rPr lang="zh-CN" altLang="en-US" sz="1400" b="1">
                <a:solidFill>
                  <a:schemeClr val="accent3"/>
                </a:solidFill>
                <a:latin typeface="微软雅黑" panose="020B0503020204020204" charset="-122"/>
                <a:ea typeface="微软雅黑" panose="020B0503020204020204" charset="-122"/>
                <a:sym typeface="+mn-lt"/>
              </a:rPr>
              <a:t>提醒等待</a:t>
            </a:r>
            <a:endParaRPr lang="zh-CN" altLang="en-US" sz="1400" b="1">
              <a:solidFill>
                <a:schemeClr val="accent3"/>
              </a:solidFill>
              <a:latin typeface="微软雅黑" panose="020B0503020204020204" charset="-122"/>
              <a:ea typeface="微软雅黑" panose="020B0503020204020204" charset="-122"/>
              <a:sym typeface="+mn-lt"/>
            </a:endParaRPr>
          </a:p>
        </p:txBody>
      </p:sp>
      <p:sp>
        <p:nvSpPr>
          <p:cNvPr id="88" name="矩形 87"/>
          <p:cNvSpPr/>
          <p:nvPr/>
        </p:nvSpPr>
        <p:spPr>
          <a:xfrm>
            <a:off x="6253420" y="4035412"/>
            <a:ext cx="2381496" cy="506730"/>
          </a:xfrm>
          <a:prstGeom prst="rect">
            <a:avLst/>
          </a:prstGeom>
        </p:spPr>
        <p:txBody>
          <a:bodyPr wrap="square">
            <a:spAutoFit/>
          </a:bodyPr>
          <a:p>
            <a:pPr marL="0" marR="0" lvl="0" indent="0" algn="ctr" defTabSz="685800" rtl="0" eaLnBrk="1" fontAlgn="auto" latinLnBrk="0" hangingPunct="1">
              <a:lnSpc>
                <a:spcPct val="150000"/>
              </a:lnSpc>
              <a:spcBef>
                <a:spcPts val="0"/>
              </a:spcBef>
              <a:spcAft>
                <a:spcPts val="0"/>
              </a:spcAft>
              <a:buClr>
                <a:srgbClr val="E7E6E6">
                  <a:lumMod val="10000"/>
                </a:srgbClr>
              </a:buClr>
              <a:buSzTx/>
              <a:buFontTx/>
              <a:buNone/>
              <a:defRPr/>
            </a:pPr>
            <a:r>
              <a:rPr kumimoji="0" lang="en-US" altLang="zh-CN" sz="9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微软雅黑" panose="020B0503020204020204" charset="-122"/>
                <a:sym typeface="+mn-lt"/>
              </a:rPr>
              <a:t>1.</a:t>
            </a:r>
            <a:r>
              <a:rPr kumimoji="0" lang="zh-CN" altLang="en-US" sz="9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微软雅黑" panose="020B0503020204020204" charset="-122"/>
                <a:sym typeface="+mn-lt"/>
              </a:rPr>
              <a:t>发送</a:t>
            </a:r>
            <a:r>
              <a:rPr kumimoji="0" lang="en-US" altLang="zh-CN" sz="9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微软雅黑" panose="020B0503020204020204" charset="-122"/>
                <a:sym typeface="+mn-lt"/>
              </a:rPr>
              <a:t>进群邀请</a:t>
            </a:r>
            <a:r>
              <a:rPr kumimoji="0" lang="zh-CN" altLang="en-US" sz="9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微软雅黑" panose="020B0503020204020204" charset="-122"/>
                <a:sym typeface="+mn-lt"/>
              </a:rPr>
              <a:t>链接</a:t>
            </a:r>
            <a:endParaRPr kumimoji="0" lang="en-US" altLang="zh-CN" sz="9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微软雅黑" panose="020B0503020204020204" charset="-122"/>
              <a:sym typeface="+mn-lt"/>
            </a:endParaRPr>
          </a:p>
          <a:p>
            <a:pPr marL="0" marR="0" lvl="0" indent="0" algn="ctr" defTabSz="685800" rtl="0" eaLnBrk="1" fontAlgn="auto" latinLnBrk="0" hangingPunct="1">
              <a:lnSpc>
                <a:spcPct val="150000"/>
              </a:lnSpc>
              <a:spcBef>
                <a:spcPts val="0"/>
              </a:spcBef>
              <a:spcAft>
                <a:spcPts val="0"/>
              </a:spcAft>
              <a:buClr>
                <a:srgbClr val="E7E6E6">
                  <a:lumMod val="10000"/>
                </a:srgbClr>
              </a:buClr>
              <a:buSzTx/>
              <a:buFontTx/>
              <a:buNone/>
              <a:defRPr/>
            </a:pPr>
            <a:r>
              <a:rPr kumimoji="0" lang="en-US" altLang="zh-CN" sz="9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微软雅黑" panose="020B0503020204020204" charset="-122"/>
                <a:sym typeface="+mn-lt"/>
              </a:rPr>
              <a:t>2.</a:t>
            </a:r>
            <a:r>
              <a:rPr kumimoji="0" lang="zh-CN" altLang="en-US" sz="9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微软雅黑" panose="020B0503020204020204" charset="-122"/>
                <a:sym typeface="+mn-lt"/>
              </a:rPr>
              <a:t>发送邀请进群</a:t>
            </a:r>
            <a:r>
              <a:rPr kumimoji="0" lang="en-US" altLang="zh-CN" sz="9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微软雅黑" panose="020B0503020204020204" charset="-122"/>
                <a:sym typeface="+mn-lt"/>
              </a:rPr>
              <a:t>话术</a:t>
            </a:r>
            <a:endParaRPr kumimoji="0" lang="en-US" altLang="zh-CN" sz="900" b="0"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cs typeface="微软雅黑" panose="020B0503020204020204" charset="-122"/>
              <a:sym typeface="+mn-lt"/>
            </a:endParaRPr>
          </a:p>
        </p:txBody>
      </p:sp>
      <p:sp>
        <p:nvSpPr>
          <p:cNvPr id="89" name="矩形 88"/>
          <p:cNvSpPr/>
          <p:nvPr/>
        </p:nvSpPr>
        <p:spPr>
          <a:xfrm>
            <a:off x="6995858" y="3785166"/>
            <a:ext cx="896620" cy="306705"/>
          </a:xfrm>
          <a:prstGeom prst="rect">
            <a:avLst/>
          </a:prstGeom>
        </p:spPr>
        <p:txBody>
          <a:bodyPr wrap="none">
            <a:spAutoFit/>
          </a:bodyPr>
          <a:p>
            <a:pPr lvl="0" algn="ctr" defTabSz="685800">
              <a:defRPr/>
            </a:pPr>
            <a:r>
              <a:rPr lang="zh-CN" altLang="en-US" sz="1400" b="1">
                <a:solidFill>
                  <a:schemeClr val="accent3"/>
                </a:solidFill>
                <a:latin typeface="微软雅黑" panose="020B0503020204020204" charset="-122"/>
                <a:ea typeface="微软雅黑" panose="020B0503020204020204" charset="-122"/>
                <a:sym typeface="+mn-lt"/>
              </a:rPr>
              <a:t>邀请进群</a:t>
            </a:r>
            <a:endParaRPr lang="zh-CN" altLang="en-US" sz="1400" b="1">
              <a:solidFill>
                <a:schemeClr val="accent3"/>
              </a:solidFill>
              <a:latin typeface="微软雅黑" panose="020B0503020204020204" charset="-122"/>
              <a:ea typeface="微软雅黑" panose="020B0503020204020204" charset="-122"/>
              <a:sym typeface="+mn-lt"/>
            </a:endParaRPr>
          </a:p>
        </p:txBody>
      </p:sp>
      <p:sp>
        <p:nvSpPr>
          <p:cNvPr id="11" name="矩形 10"/>
          <p:cNvSpPr/>
          <p:nvPr/>
        </p:nvSpPr>
        <p:spPr>
          <a:xfrm>
            <a:off x="4610549" y="1507254"/>
            <a:ext cx="2381496" cy="506730"/>
          </a:xfrm>
          <a:prstGeom prst="rect">
            <a:avLst/>
          </a:prstGeom>
        </p:spPr>
        <p:txBody>
          <a:bodyPr wrap="square">
            <a:spAutoFit/>
          </a:bodyPr>
          <a:p>
            <a:pPr marL="0" marR="0" lvl="0" indent="0" algn="ctr" defTabSz="685800" rtl="0" eaLnBrk="1" fontAlgn="auto" latinLnBrk="0" hangingPunct="1">
              <a:lnSpc>
                <a:spcPct val="150000"/>
              </a:lnSpc>
              <a:spcBef>
                <a:spcPts val="0"/>
              </a:spcBef>
              <a:spcAft>
                <a:spcPts val="0"/>
              </a:spcAft>
              <a:buClr>
                <a:srgbClr val="E7E6E6">
                  <a:lumMod val="10000"/>
                </a:srgbClr>
              </a:buClr>
              <a:buSzTx/>
              <a:buFontTx/>
              <a:buNone/>
              <a:defRPr/>
            </a:pPr>
            <a:r>
              <a:rPr kumimoji="0" lang="en-US" altLang="zh-CN" sz="900" b="0" i="0" u="none" strike="noStrike" kern="1200" cap="none" spc="0" normalizeH="0" baseline="0" noProof="0" err="1">
                <a:ln>
                  <a:noFill/>
                </a:ln>
                <a:solidFill>
                  <a:schemeClr val="bg1">
                    <a:lumMod val="50000"/>
                  </a:schemeClr>
                </a:solidFill>
                <a:effectLst/>
                <a:uLnTx/>
                <a:uFillTx/>
                <a:latin typeface="+mn-ea"/>
                <a:cs typeface="+mn-ea"/>
                <a:sym typeface="+mn-lt"/>
              </a:rPr>
              <a:t>1.</a:t>
            </a:r>
            <a:r>
              <a:rPr lang="zh-CN" altLang="en-US" sz="900" dirty="0">
                <a:solidFill>
                  <a:schemeClr val="tx1">
                    <a:lumMod val="50000"/>
                    <a:lumOff val="50000"/>
                  </a:schemeClr>
                </a:solidFill>
                <a:latin typeface="微软雅黑" panose="020B0503020204020204" charset="-122"/>
                <a:ea typeface="微软雅黑" panose="020B0503020204020204" charset="-122"/>
                <a:sym typeface="+mn-ea"/>
              </a:rPr>
              <a:t>根据不同的主题群，筛选对应的人群包，与对应的邀请进群话术</a:t>
            </a:r>
            <a:endParaRPr lang="zh-CN" altLang="en-US" sz="900" dirty="0">
              <a:solidFill>
                <a:schemeClr val="tx1">
                  <a:lumMod val="50000"/>
                  <a:lumOff val="50000"/>
                </a:schemeClr>
              </a:solidFill>
              <a:latin typeface="微软雅黑" panose="020B0503020204020204" charset="-122"/>
              <a:ea typeface="微软雅黑" panose="020B0503020204020204" charset="-122"/>
              <a:sym typeface="+mn-ea"/>
            </a:endParaRPr>
          </a:p>
        </p:txBody>
      </p:sp>
      <p:sp>
        <p:nvSpPr>
          <p:cNvPr id="12" name="矩形 11"/>
          <p:cNvSpPr/>
          <p:nvPr/>
        </p:nvSpPr>
        <p:spPr>
          <a:xfrm>
            <a:off x="5352988" y="1257008"/>
            <a:ext cx="896620" cy="306705"/>
          </a:xfrm>
          <a:prstGeom prst="rect">
            <a:avLst/>
          </a:prstGeom>
        </p:spPr>
        <p:txBody>
          <a:bodyPr wrap="none">
            <a:spAutoFit/>
          </a:bodyPr>
          <a:p>
            <a:pPr lvl="0" algn="ctr" defTabSz="685800">
              <a:defRPr/>
            </a:pPr>
            <a:r>
              <a:rPr lang="zh-CN" altLang="en-US" sz="1400" b="1">
                <a:solidFill>
                  <a:schemeClr val="accent3"/>
                </a:solidFill>
                <a:latin typeface="微软雅黑" panose="020B0503020204020204" charset="-122"/>
                <a:ea typeface="微软雅黑" panose="020B0503020204020204" charset="-122"/>
                <a:sym typeface="+mn-lt"/>
              </a:rPr>
              <a:t>人群匹配</a:t>
            </a:r>
            <a:endParaRPr lang="zh-CN" altLang="en-US" sz="1400" b="1">
              <a:solidFill>
                <a:schemeClr val="accent3"/>
              </a:solidFill>
              <a:latin typeface="微软雅黑" panose="020B0503020204020204" charset="-122"/>
              <a:ea typeface="微软雅黑" panose="020B0503020204020204" charset="-122"/>
              <a:sym typeface="+mn-lt"/>
            </a:endParaRPr>
          </a:p>
        </p:txBody>
      </p:sp>
      <p:sp>
        <p:nvSpPr>
          <p:cNvPr id="2" name="文本框 1"/>
          <p:cNvSpPr txBox="1"/>
          <p:nvPr/>
        </p:nvSpPr>
        <p:spPr>
          <a:xfrm>
            <a:off x="1181418" y="417830"/>
            <a:ext cx="4808855" cy="337185"/>
          </a:xfrm>
          <a:prstGeom prst="rect">
            <a:avLst/>
          </a:prstGeom>
          <a:noFill/>
        </p:spPr>
        <p:txBody>
          <a:bodyPr wrap="none" rtlCol="0">
            <a:spAutoFit/>
          </a:bodyPr>
          <a:p>
            <a:pPr algn="l"/>
            <a:r>
              <a:rPr lang="zh-CN" sz="1600" b="1">
                <a:latin typeface="微软雅黑" panose="020B0503020204020204" charset="-122"/>
                <a:ea typeface="微软雅黑" panose="020B0503020204020204" charset="-122"/>
                <a:cs typeface="微软雅黑" panose="020B0503020204020204" charset="-122"/>
                <a:sym typeface="+mn-ea"/>
              </a:rPr>
              <a:t>STEP</a:t>
            </a:r>
            <a:r>
              <a:rPr lang="en-US" altLang="zh-CN" sz="1600" b="1">
                <a:latin typeface="微软雅黑" panose="020B0503020204020204" charset="-122"/>
                <a:ea typeface="微软雅黑" panose="020B0503020204020204" charset="-122"/>
                <a:cs typeface="微软雅黑" panose="020B0503020204020204" charset="-122"/>
                <a:sym typeface="+mn-ea"/>
              </a:rPr>
              <a:t>7</a:t>
            </a:r>
            <a:r>
              <a:rPr lang="zh-CN" altLang="en-US" sz="1600" b="1">
                <a:latin typeface="微软雅黑" panose="020B0503020204020204" charset="-122"/>
                <a:ea typeface="微软雅黑" panose="020B0503020204020204" charset="-122"/>
                <a:cs typeface="微软雅黑" panose="020B0503020204020204" charset="-122"/>
                <a:sym typeface="+mn-ea"/>
              </a:rPr>
              <a:t>：</a:t>
            </a:r>
            <a:r>
              <a:rPr lang="zh-CN" altLang="en-US" sz="1600" b="1">
                <a:solidFill>
                  <a:schemeClr val="tx1"/>
                </a:solidFill>
                <a:sym typeface="+mn-ea"/>
              </a:rPr>
              <a:t>社群运营</a:t>
            </a:r>
            <a:r>
              <a:rPr lang="en-US" altLang="zh-CN" sz="1600" b="1">
                <a:sym typeface="+mn-ea"/>
              </a:rPr>
              <a:t>—</a:t>
            </a:r>
            <a:r>
              <a:rPr lang="zh-CN" sz="1600" b="1">
                <a:sym typeface="+mn-ea"/>
              </a:rPr>
              <a:t>强力拉群逻辑，拉群率</a:t>
            </a:r>
            <a:r>
              <a:rPr lang="en-US" altLang="zh-CN" sz="1600" b="1">
                <a:sym typeface="+mn-ea"/>
              </a:rPr>
              <a:t>4</a:t>
            </a:r>
            <a:r>
              <a:rPr lang="en-US" altLang="zh-CN" sz="1600" b="1">
                <a:sym typeface="+mn-ea"/>
              </a:rPr>
              <a:t>0%-55%</a:t>
            </a:r>
            <a:endParaRPr lang="en-US" altLang="zh-CN" sz="1600" b="1">
              <a:solidFill>
                <a:schemeClr val="tx1"/>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429895" y="2827020"/>
            <a:ext cx="683895" cy="337185"/>
          </a:xfrm>
          <a:prstGeom prst="rect">
            <a:avLst/>
          </a:prstGeom>
          <a:noFill/>
        </p:spPr>
        <p:txBody>
          <a:bodyPr wrap="square" rtlCol="0" anchor="t">
            <a:spAutoFit/>
          </a:bodyPr>
          <a:p>
            <a:pPr algn="l">
              <a:lnSpc>
                <a:spcPct val="160000"/>
              </a:lnSpc>
            </a:pPr>
            <a:r>
              <a:rPr lang="en-US" altLang="zh-CN" sz="1000" b="1">
                <a:latin typeface="微软雅黑" panose="020B0503020204020204" charset="-122"/>
                <a:ea typeface="微软雅黑" panose="020B0503020204020204" charset="-122"/>
              </a:rPr>
              <a:t>1day</a:t>
            </a:r>
            <a:endParaRPr lang="en-US" altLang="zh-CN" sz="1000" b="1">
              <a:latin typeface="微软雅黑" panose="020B0503020204020204" charset="-122"/>
              <a:ea typeface="微软雅黑" panose="020B0503020204020204" charset="-122"/>
            </a:endParaRPr>
          </a:p>
        </p:txBody>
      </p:sp>
      <p:sp>
        <p:nvSpPr>
          <p:cNvPr id="14" name="文本框 13"/>
          <p:cNvSpPr txBox="1"/>
          <p:nvPr/>
        </p:nvSpPr>
        <p:spPr>
          <a:xfrm>
            <a:off x="1760855" y="2839720"/>
            <a:ext cx="683895" cy="337185"/>
          </a:xfrm>
          <a:prstGeom prst="rect">
            <a:avLst/>
          </a:prstGeom>
          <a:noFill/>
        </p:spPr>
        <p:txBody>
          <a:bodyPr wrap="square" rtlCol="0" anchor="t">
            <a:spAutoFit/>
          </a:bodyPr>
          <a:p>
            <a:pPr algn="l">
              <a:lnSpc>
                <a:spcPct val="160000"/>
              </a:lnSpc>
            </a:pPr>
            <a:r>
              <a:rPr lang="en-US" altLang="zh-CN" sz="1000" b="1">
                <a:latin typeface="微软雅黑" panose="020B0503020204020204" charset="-122"/>
                <a:ea typeface="微软雅黑" panose="020B0503020204020204" charset="-122"/>
              </a:rPr>
              <a:t>4days</a:t>
            </a:r>
            <a:endParaRPr lang="en-US" altLang="zh-CN" sz="1000" b="1">
              <a:latin typeface="微软雅黑" panose="020B0503020204020204" charset="-122"/>
              <a:ea typeface="微软雅黑" panose="020B0503020204020204" charset="-122"/>
            </a:endParaRPr>
          </a:p>
        </p:txBody>
      </p:sp>
      <p:cxnSp>
        <p:nvCxnSpPr>
          <p:cNvPr id="18" name="直接连接符 17"/>
          <p:cNvCxnSpPr/>
          <p:nvPr/>
        </p:nvCxnSpPr>
        <p:spPr>
          <a:xfrm>
            <a:off x="427355" y="2647950"/>
            <a:ext cx="2540" cy="4756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圆角矩形 18"/>
          <p:cNvSpPr/>
          <p:nvPr/>
        </p:nvSpPr>
        <p:spPr>
          <a:xfrm>
            <a:off x="151130" y="2328545"/>
            <a:ext cx="1259205" cy="301625"/>
          </a:xfrm>
          <a:prstGeom prst="roundRect">
            <a:avLst>
              <a:gd name="adj" fmla="val 1200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114300" y="2252980"/>
            <a:ext cx="1439545" cy="386080"/>
          </a:xfrm>
          <a:prstGeom prst="rect">
            <a:avLst/>
          </a:prstGeom>
          <a:noFill/>
        </p:spPr>
        <p:txBody>
          <a:bodyPr wrap="square" rtlCol="0" anchor="t">
            <a:spAutoFit/>
          </a:bodyPr>
          <a:p>
            <a:pPr algn="ctr">
              <a:lnSpc>
                <a:spcPct val="160000"/>
              </a:lnSpc>
            </a:pPr>
            <a:r>
              <a:rPr lang="zh-CN" altLang="zh-CN" sz="1200" b="1"/>
              <a:t>粉丝安家</a:t>
            </a:r>
            <a:r>
              <a:rPr lang="en-US" altLang="zh-CN" sz="1200" b="1"/>
              <a:t>(</a:t>
            </a:r>
            <a:r>
              <a:rPr lang="zh-CN" altLang="en-US" sz="1200" b="1"/>
              <a:t>激活）</a:t>
            </a:r>
            <a:endParaRPr lang="zh-CN" altLang="en-US" sz="1200" b="1"/>
          </a:p>
        </p:txBody>
      </p:sp>
      <p:cxnSp>
        <p:nvCxnSpPr>
          <p:cNvPr id="29" name="直接连接符 28"/>
          <p:cNvCxnSpPr/>
          <p:nvPr/>
        </p:nvCxnSpPr>
        <p:spPr>
          <a:xfrm>
            <a:off x="1828165" y="3624580"/>
            <a:ext cx="1905" cy="3111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圆角矩形 35"/>
          <p:cNvSpPr/>
          <p:nvPr/>
        </p:nvSpPr>
        <p:spPr>
          <a:xfrm>
            <a:off x="2869565" y="2355850"/>
            <a:ext cx="1495425" cy="301625"/>
          </a:xfrm>
          <a:prstGeom prst="roundRect">
            <a:avLst>
              <a:gd name="adj" fmla="val 1200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文本框 38"/>
          <p:cNvSpPr txBox="1"/>
          <p:nvPr/>
        </p:nvSpPr>
        <p:spPr>
          <a:xfrm>
            <a:off x="2837815" y="2284095"/>
            <a:ext cx="1593215" cy="386080"/>
          </a:xfrm>
          <a:prstGeom prst="rect">
            <a:avLst/>
          </a:prstGeom>
          <a:noFill/>
        </p:spPr>
        <p:txBody>
          <a:bodyPr wrap="square" rtlCol="0" anchor="t">
            <a:spAutoFit/>
          </a:bodyPr>
          <a:p>
            <a:pPr algn="ctr">
              <a:lnSpc>
                <a:spcPct val="160000"/>
              </a:lnSpc>
            </a:pPr>
            <a:r>
              <a:rPr lang="zh-CN" altLang="zh-CN" sz="1200" b="1"/>
              <a:t>价值回补（开第二单）</a:t>
            </a:r>
            <a:endParaRPr lang="en-US" altLang="zh-CN" sz="1200" b="1"/>
          </a:p>
        </p:txBody>
      </p:sp>
      <p:cxnSp>
        <p:nvCxnSpPr>
          <p:cNvPr id="53" name="直接连接符 52"/>
          <p:cNvCxnSpPr/>
          <p:nvPr/>
        </p:nvCxnSpPr>
        <p:spPr>
          <a:xfrm>
            <a:off x="5534025" y="3658235"/>
            <a:ext cx="2540" cy="4756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组合 66"/>
          <p:cNvGrpSpPr/>
          <p:nvPr/>
        </p:nvGrpSpPr>
        <p:grpSpPr>
          <a:xfrm rot="0">
            <a:off x="4714240" y="4133850"/>
            <a:ext cx="1758315" cy="386080"/>
            <a:chOff x="2628" y="4654"/>
            <a:chExt cx="2769" cy="608"/>
          </a:xfrm>
        </p:grpSpPr>
        <p:sp>
          <p:nvSpPr>
            <p:cNvPr id="22" name="圆角矩形 21"/>
            <p:cNvSpPr/>
            <p:nvPr/>
          </p:nvSpPr>
          <p:spPr>
            <a:xfrm>
              <a:off x="2628" y="4767"/>
              <a:ext cx="2521" cy="475"/>
            </a:xfrm>
            <a:prstGeom prst="roundRect">
              <a:avLst>
                <a:gd name="adj" fmla="val 1200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文本框 68"/>
            <p:cNvSpPr txBox="1"/>
            <p:nvPr/>
          </p:nvSpPr>
          <p:spPr>
            <a:xfrm>
              <a:off x="2962" y="4654"/>
              <a:ext cx="2435" cy="608"/>
            </a:xfrm>
            <a:prstGeom prst="rect">
              <a:avLst/>
            </a:prstGeom>
            <a:noFill/>
          </p:spPr>
          <p:txBody>
            <a:bodyPr wrap="square" rtlCol="0" anchor="t">
              <a:spAutoFit/>
            </a:bodyPr>
            <a:p>
              <a:pPr algn="l">
                <a:lnSpc>
                  <a:spcPct val="160000"/>
                </a:lnSpc>
              </a:pPr>
              <a:r>
                <a:rPr lang="zh-CN" altLang="zh-CN" sz="1200" b="1"/>
                <a:t>唤醒激活（传播）</a:t>
              </a:r>
              <a:endParaRPr lang="zh-CN" altLang="zh-CN" sz="1200" b="1"/>
            </a:p>
          </p:txBody>
        </p:sp>
      </p:grpSp>
      <p:cxnSp>
        <p:nvCxnSpPr>
          <p:cNvPr id="70" name="直接连接符 69"/>
          <p:cNvCxnSpPr/>
          <p:nvPr/>
        </p:nvCxnSpPr>
        <p:spPr>
          <a:xfrm>
            <a:off x="3745865" y="2688590"/>
            <a:ext cx="2540" cy="4756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7" name="组合 116"/>
          <p:cNvGrpSpPr/>
          <p:nvPr/>
        </p:nvGrpSpPr>
        <p:grpSpPr>
          <a:xfrm rot="0">
            <a:off x="6614160" y="2251710"/>
            <a:ext cx="1567815" cy="386080"/>
            <a:chOff x="10549" y="2852"/>
            <a:chExt cx="2469" cy="608"/>
          </a:xfrm>
        </p:grpSpPr>
        <p:sp>
          <p:nvSpPr>
            <p:cNvPr id="72" name="圆角矩形 71"/>
            <p:cNvSpPr/>
            <p:nvPr/>
          </p:nvSpPr>
          <p:spPr>
            <a:xfrm>
              <a:off x="10564" y="2965"/>
              <a:ext cx="2214" cy="484"/>
            </a:xfrm>
            <a:prstGeom prst="roundRect">
              <a:avLst>
                <a:gd name="adj" fmla="val 1200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3" name="文本框 72"/>
            <p:cNvSpPr txBox="1"/>
            <p:nvPr/>
          </p:nvSpPr>
          <p:spPr>
            <a:xfrm>
              <a:off x="10549" y="2852"/>
              <a:ext cx="2469" cy="608"/>
            </a:xfrm>
            <a:prstGeom prst="rect">
              <a:avLst/>
            </a:prstGeom>
            <a:noFill/>
          </p:spPr>
          <p:txBody>
            <a:bodyPr wrap="square" rtlCol="0" anchor="t">
              <a:spAutoFit/>
            </a:bodyPr>
            <a:p>
              <a:pPr algn="ctr">
                <a:lnSpc>
                  <a:spcPct val="160000"/>
                </a:lnSpc>
              </a:pPr>
              <a:r>
                <a:rPr lang="zh-CN" altLang="zh-CN" sz="1200" b="1"/>
                <a:t>价值回补（私聊）</a:t>
              </a:r>
              <a:endParaRPr lang="zh-CN" altLang="zh-CN" sz="1200" b="1"/>
            </a:p>
          </p:txBody>
        </p:sp>
      </p:grpSp>
      <p:cxnSp>
        <p:nvCxnSpPr>
          <p:cNvPr id="74" name="直接连接符 73"/>
          <p:cNvCxnSpPr/>
          <p:nvPr/>
        </p:nvCxnSpPr>
        <p:spPr>
          <a:xfrm>
            <a:off x="7439025" y="2657475"/>
            <a:ext cx="1905" cy="4845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矩形 85"/>
          <p:cNvSpPr/>
          <p:nvPr/>
        </p:nvSpPr>
        <p:spPr>
          <a:xfrm>
            <a:off x="4712970" y="4613275"/>
            <a:ext cx="1602105" cy="2660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900">
                <a:solidFill>
                  <a:schemeClr val="tx1"/>
                </a:solidFill>
              </a:rPr>
              <a:t>传达效果分享</a:t>
            </a:r>
            <a:endParaRPr lang="zh-CN" altLang="en-US" sz="900">
              <a:solidFill>
                <a:schemeClr val="tx1"/>
              </a:solidFill>
            </a:endParaRPr>
          </a:p>
          <a:p>
            <a:pPr algn="ctr"/>
            <a:r>
              <a:rPr lang="zh-CN" altLang="en-US" sz="900">
                <a:solidFill>
                  <a:schemeClr val="tx1"/>
                </a:solidFill>
              </a:rPr>
              <a:t>（已激活用户）</a:t>
            </a:r>
            <a:endParaRPr lang="zh-CN" altLang="en-US" sz="900">
              <a:solidFill>
                <a:schemeClr val="tx1"/>
              </a:solidFill>
            </a:endParaRPr>
          </a:p>
        </p:txBody>
      </p:sp>
      <p:sp>
        <p:nvSpPr>
          <p:cNvPr id="23" name="矩形 22"/>
          <p:cNvSpPr/>
          <p:nvPr/>
        </p:nvSpPr>
        <p:spPr>
          <a:xfrm>
            <a:off x="6767830" y="1665605"/>
            <a:ext cx="1141730" cy="2711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900">
                <a:solidFill>
                  <a:schemeClr val="tx1"/>
                </a:solidFill>
              </a:rPr>
              <a:t>穿搭攻略分享</a:t>
            </a:r>
            <a:endParaRPr lang="zh-CN" altLang="en-US" sz="900">
              <a:solidFill>
                <a:schemeClr val="tx1"/>
              </a:solidFill>
            </a:endParaRPr>
          </a:p>
          <a:p>
            <a:pPr algn="ctr"/>
            <a:r>
              <a:rPr lang="zh-CN" altLang="en-US" sz="900">
                <a:solidFill>
                  <a:schemeClr val="tx1"/>
                </a:solidFill>
              </a:rPr>
              <a:t>（全量）</a:t>
            </a:r>
            <a:endParaRPr lang="zh-CN" altLang="en-US" sz="900">
              <a:solidFill>
                <a:schemeClr val="tx1"/>
              </a:solidFill>
            </a:endParaRPr>
          </a:p>
        </p:txBody>
      </p:sp>
      <p:sp>
        <p:nvSpPr>
          <p:cNvPr id="25" name="矩形 24"/>
          <p:cNvSpPr/>
          <p:nvPr/>
        </p:nvSpPr>
        <p:spPr>
          <a:xfrm>
            <a:off x="6767830" y="1981200"/>
            <a:ext cx="1141730" cy="2711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900">
                <a:solidFill>
                  <a:schemeClr val="tx1"/>
                </a:solidFill>
              </a:rPr>
              <a:t>品牌小游戏推送（待定）</a:t>
            </a:r>
            <a:endParaRPr lang="zh-CN" altLang="en-US" sz="900">
              <a:solidFill>
                <a:schemeClr val="tx1"/>
              </a:solidFill>
            </a:endParaRPr>
          </a:p>
        </p:txBody>
      </p:sp>
      <p:sp>
        <p:nvSpPr>
          <p:cNvPr id="27" name="文本框 26"/>
          <p:cNvSpPr txBox="1"/>
          <p:nvPr/>
        </p:nvSpPr>
        <p:spPr>
          <a:xfrm>
            <a:off x="3239770" y="2856865"/>
            <a:ext cx="683895" cy="337185"/>
          </a:xfrm>
          <a:prstGeom prst="rect">
            <a:avLst/>
          </a:prstGeom>
          <a:noFill/>
        </p:spPr>
        <p:txBody>
          <a:bodyPr wrap="square" rtlCol="0" anchor="t">
            <a:spAutoFit/>
          </a:bodyPr>
          <a:p>
            <a:pPr algn="l">
              <a:lnSpc>
                <a:spcPct val="160000"/>
              </a:lnSpc>
            </a:pPr>
            <a:r>
              <a:rPr lang="en-US" altLang="zh-CN" sz="1000" b="1">
                <a:latin typeface="微软雅黑" panose="020B0503020204020204" charset="-122"/>
                <a:ea typeface="微软雅黑" panose="020B0503020204020204" charset="-122"/>
              </a:rPr>
              <a:t>7days</a:t>
            </a:r>
            <a:endParaRPr lang="en-US" altLang="zh-CN" sz="1000" b="1">
              <a:latin typeface="微软雅黑" panose="020B0503020204020204" charset="-122"/>
              <a:ea typeface="微软雅黑" panose="020B0503020204020204" charset="-122"/>
            </a:endParaRPr>
          </a:p>
        </p:txBody>
      </p:sp>
      <p:sp>
        <p:nvSpPr>
          <p:cNvPr id="28" name="文本框 27"/>
          <p:cNvSpPr txBox="1"/>
          <p:nvPr/>
        </p:nvSpPr>
        <p:spPr>
          <a:xfrm>
            <a:off x="6836410" y="2843530"/>
            <a:ext cx="683895" cy="337185"/>
          </a:xfrm>
          <a:prstGeom prst="rect">
            <a:avLst/>
          </a:prstGeom>
          <a:noFill/>
        </p:spPr>
        <p:txBody>
          <a:bodyPr wrap="square" rtlCol="0" anchor="t">
            <a:spAutoFit/>
          </a:bodyPr>
          <a:p>
            <a:pPr algn="l">
              <a:lnSpc>
                <a:spcPct val="160000"/>
              </a:lnSpc>
            </a:pPr>
            <a:r>
              <a:rPr lang="en-US" altLang="zh-CN" sz="1000" b="1">
                <a:latin typeface="微软雅黑" panose="020B0503020204020204" charset="-122"/>
                <a:ea typeface="微软雅黑" panose="020B0503020204020204" charset="-122"/>
              </a:rPr>
              <a:t>21days</a:t>
            </a:r>
            <a:endParaRPr lang="en-US" altLang="zh-CN" sz="1000" b="1">
              <a:latin typeface="微软雅黑" panose="020B0503020204020204" charset="-122"/>
              <a:ea typeface="微软雅黑" panose="020B0503020204020204" charset="-122"/>
            </a:endParaRPr>
          </a:p>
        </p:txBody>
      </p:sp>
      <p:sp>
        <p:nvSpPr>
          <p:cNvPr id="30" name="文本框 29"/>
          <p:cNvSpPr txBox="1"/>
          <p:nvPr/>
        </p:nvSpPr>
        <p:spPr>
          <a:xfrm>
            <a:off x="5011420" y="2839720"/>
            <a:ext cx="683895" cy="337185"/>
          </a:xfrm>
          <a:prstGeom prst="rect">
            <a:avLst/>
          </a:prstGeom>
          <a:noFill/>
        </p:spPr>
        <p:txBody>
          <a:bodyPr wrap="square" rtlCol="0" anchor="t">
            <a:spAutoFit/>
          </a:bodyPr>
          <a:p>
            <a:pPr algn="l">
              <a:lnSpc>
                <a:spcPct val="160000"/>
              </a:lnSpc>
            </a:pPr>
            <a:r>
              <a:rPr lang="en-US" altLang="zh-CN" sz="1000" b="1">
                <a:latin typeface="微软雅黑" panose="020B0503020204020204" charset="-122"/>
                <a:ea typeface="微软雅黑" panose="020B0503020204020204" charset="-122"/>
              </a:rPr>
              <a:t>15days</a:t>
            </a:r>
            <a:endParaRPr lang="en-US" altLang="zh-CN" sz="1000" b="1">
              <a:latin typeface="微软雅黑" panose="020B0503020204020204" charset="-122"/>
              <a:ea typeface="微软雅黑" panose="020B0503020204020204" charset="-122"/>
            </a:endParaRPr>
          </a:p>
        </p:txBody>
      </p:sp>
      <p:cxnSp>
        <p:nvCxnSpPr>
          <p:cNvPr id="32" name="直接连接符 31"/>
          <p:cNvCxnSpPr/>
          <p:nvPr/>
        </p:nvCxnSpPr>
        <p:spPr>
          <a:xfrm>
            <a:off x="9631680" y="3624580"/>
            <a:ext cx="2540" cy="4756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0" name="组合 119"/>
          <p:cNvGrpSpPr/>
          <p:nvPr/>
        </p:nvGrpSpPr>
        <p:grpSpPr>
          <a:xfrm rot="0">
            <a:off x="8706485" y="4097655"/>
            <a:ext cx="1394460" cy="386080"/>
            <a:chOff x="13712" y="5759"/>
            <a:chExt cx="2196" cy="608"/>
          </a:xfrm>
        </p:grpSpPr>
        <p:sp>
          <p:nvSpPr>
            <p:cNvPr id="33" name="圆角矩形 32"/>
            <p:cNvSpPr/>
            <p:nvPr/>
          </p:nvSpPr>
          <p:spPr>
            <a:xfrm>
              <a:off x="13712" y="5876"/>
              <a:ext cx="2159" cy="475"/>
            </a:xfrm>
            <a:prstGeom prst="roundRect">
              <a:avLst>
                <a:gd name="adj" fmla="val 1200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文本框 33"/>
            <p:cNvSpPr txBox="1"/>
            <p:nvPr/>
          </p:nvSpPr>
          <p:spPr>
            <a:xfrm>
              <a:off x="13722" y="5759"/>
              <a:ext cx="2186" cy="608"/>
            </a:xfrm>
            <a:prstGeom prst="rect">
              <a:avLst/>
            </a:prstGeom>
            <a:noFill/>
          </p:spPr>
          <p:txBody>
            <a:bodyPr wrap="square" rtlCol="0" anchor="t">
              <a:spAutoFit/>
            </a:bodyPr>
            <a:p>
              <a:pPr algn="ctr">
                <a:lnSpc>
                  <a:spcPct val="160000"/>
                </a:lnSpc>
              </a:pPr>
              <a:r>
                <a:rPr lang="zh-CN" altLang="zh-CN" sz="1200" b="1"/>
                <a:t>裂变活动（传播）</a:t>
              </a:r>
              <a:endParaRPr lang="zh-CN" altLang="zh-CN" sz="1200" b="1"/>
            </a:p>
          </p:txBody>
        </p:sp>
      </p:grpSp>
      <p:sp>
        <p:nvSpPr>
          <p:cNvPr id="40" name="文本框 39"/>
          <p:cNvSpPr txBox="1"/>
          <p:nvPr/>
        </p:nvSpPr>
        <p:spPr>
          <a:xfrm>
            <a:off x="8997315" y="2806065"/>
            <a:ext cx="683895" cy="337185"/>
          </a:xfrm>
          <a:prstGeom prst="rect">
            <a:avLst/>
          </a:prstGeom>
          <a:noFill/>
        </p:spPr>
        <p:txBody>
          <a:bodyPr wrap="square" rtlCol="0" anchor="t">
            <a:spAutoFit/>
          </a:bodyPr>
          <a:p>
            <a:pPr algn="l">
              <a:lnSpc>
                <a:spcPct val="160000"/>
              </a:lnSpc>
            </a:pPr>
            <a:r>
              <a:rPr lang="en-US" altLang="zh-CN" sz="1000" b="1">
                <a:latin typeface="微软雅黑" panose="020B0503020204020204" charset="-122"/>
                <a:ea typeface="微软雅黑" panose="020B0503020204020204" charset="-122"/>
              </a:rPr>
              <a:t>30days</a:t>
            </a:r>
            <a:endParaRPr lang="en-US" altLang="zh-CN" sz="1000" b="1">
              <a:latin typeface="微软雅黑" panose="020B0503020204020204" charset="-122"/>
              <a:ea typeface="微软雅黑" panose="020B0503020204020204" charset="-122"/>
            </a:endParaRPr>
          </a:p>
        </p:txBody>
      </p:sp>
      <p:sp>
        <p:nvSpPr>
          <p:cNvPr id="24" name="矩形 23"/>
          <p:cNvSpPr/>
          <p:nvPr/>
        </p:nvSpPr>
        <p:spPr>
          <a:xfrm>
            <a:off x="867410" y="1991360"/>
            <a:ext cx="653415" cy="2660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54" name="文本框 53"/>
          <p:cNvSpPr txBox="1"/>
          <p:nvPr/>
        </p:nvSpPr>
        <p:spPr>
          <a:xfrm>
            <a:off x="867410" y="2009775"/>
            <a:ext cx="640080" cy="229870"/>
          </a:xfrm>
          <a:prstGeom prst="rect">
            <a:avLst/>
          </a:prstGeom>
          <a:noFill/>
        </p:spPr>
        <p:txBody>
          <a:bodyPr wrap="none" rtlCol="0">
            <a:spAutoFit/>
          </a:bodyPr>
          <a:p>
            <a:pPr algn="ctr"/>
            <a:r>
              <a:rPr lang="zh-CN" altLang="en-US" sz="900"/>
              <a:t>标签匹配</a:t>
            </a:r>
            <a:endParaRPr lang="zh-CN" altLang="en-US" sz="900"/>
          </a:p>
        </p:txBody>
      </p:sp>
      <p:sp>
        <p:nvSpPr>
          <p:cNvPr id="57" name="矩形 56"/>
          <p:cNvSpPr/>
          <p:nvPr/>
        </p:nvSpPr>
        <p:spPr>
          <a:xfrm>
            <a:off x="173355" y="1990725"/>
            <a:ext cx="653415" cy="2660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58" name="文本框 57"/>
          <p:cNvSpPr txBox="1"/>
          <p:nvPr/>
        </p:nvSpPr>
        <p:spPr>
          <a:xfrm>
            <a:off x="219710" y="2019300"/>
            <a:ext cx="525780" cy="229870"/>
          </a:xfrm>
          <a:prstGeom prst="rect">
            <a:avLst/>
          </a:prstGeom>
          <a:noFill/>
        </p:spPr>
        <p:txBody>
          <a:bodyPr wrap="none" rtlCol="0">
            <a:spAutoFit/>
          </a:bodyPr>
          <a:p>
            <a:pPr algn="ctr"/>
            <a:r>
              <a:rPr lang="zh-CN" altLang="en-US" sz="900"/>
              <a:t>开首单</a:t>
            </a:r>
            <a:endParaRPr lang="zh-CN" altLang="en-US" sz="900"/>
          </a:p>
        </p:txBody>
      </p:sp>
      <p:sp>
        <p:nvSpPr>
          <p:cNvPr id="60" name="矩形 59"/>
          <p:cNvSpPr/>
          <p:nvPr/>
        </p:nvSpPr>
        <p:spPr>
          <a:xfrm>
            <a:off x="173355" y="1685925"/>
            <a:ext cx="653415" cy="2660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61" name="文本框 60"/>
          <p:cNvSpPr txBox="1"/>
          <p:nvPr/>
        </p:nvSpPr>
        <p:spPr>
          <a:xfrm>
            <a:off x="87313" y="1706880"/>
            <a:ext cx="767715" cy="229870"/>
          </a:xfrm>
          <a:prstGeom prst="rect">
            <a:avLst/>
          </a:prstGeom>
          <a:noFill/>
        </p:spPr>
        <p:txBody>
          <a:bodyPr wrap="none" rtlCol="0">
            <a:spAutoFit/>
          </a:bodyPr>
          <a:p>
            <a:pPr algn="ctr"/>
            <a:r>
              <a:rPr lang="zh-CN" altLang="en-US" sz="900"/>
              <a:t>拉进群</a:t>
            </a:r>
            <a:r>
              <a:rPr lang="en-US" altLang="zh-CN" sz="900"/>
              <a:t>(3</a:t>
            </a:r>
            <a:r>
              <a:rPr lang="zh-CN" altLang="zh-CN" sz="900"/>
              <a:t>次</a:t>
            </a:r>
            <a:r>
              <a:rPr lang="en-US" altLang="zh-CN" sz="900"/>
              <a:t>)</a:t>
            </a:r>
            <a:endParaRPr lang="en-US" altLang="zh-CN" sz="900"/>
          </a:p>
        </p:txBody>
      </p:sp>
      <p:sp>
        <p:nvSpPr>
          <p:cNvPr id="64" name="矩形 63"/>
          <p:cNvSpPr/>
          <p:nvPr/>
        </p:nvSpPr>
        <p:spPr>
          <a:xfrm>
            <a:off x="867410" y="1685925"/>
            <a:ext cx="653415" cy="2660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65" name="文本框 64"/>
          <p:cNvSpPr txBox="1"/>
          <p:nvPr/>
        </p:nvSpPr>
        <p:spPr>
          <a:xfrm>
            <a:off x="880745" y="1706880"/>
            <a:ext cx="640080" cy="229870"/>
          </a:xfrm>
          <a:prstGeom prst="rect">
            <a:avLst/>
          </a:prstGeom>
          <a:noFill/>
        </p:spPr>
        <p:txBody>
          <a:bodyPr wrap="none" rtlCol="0">
            <a:spAutoFit/>
          </a:bodyPr>
          <a:p>
            <a:pPr algn="ctr"/>
            <a:r>
              <a:rPr lang="zh-CN" altLang="en-US" sz="900"/>
              <a:t>自我介绍</a:t>
            </a:r>
            <a:endParaRPr lang="zh-CN" altLang="en-US" sz="900"/>
          </a:p>
        </p:txBody>
      </p:sp>
      <p:grpSp>
        <p:nvGrpSpPr>
          <p:cNvPr id="98" name="组合 97"/>
          <p:cNvGrpSpPr/>
          <p:nvPr/>
        </p:nvGrpSpPr>
        <p:grpSpPr>
          <a:xfrm rot="0">
            <a:off x="2962275" y="2062480"/>
            <a:ext cx="1344930" cy="266065"/>
            <a:chOff x="244" y="2018"/>
            <a:chExt cx="1088" cy="419"/>
          </a:xfrm>
        </p:grpSpPr>
        <p:sp>
          <p:nvSpPr>
            <p:cNvPr id="99" name="矩形 98"/>
            <p:cNvSpPr/>
            <p:nvPr/>
          </p:nvSpPr>
          <p:spPr>
            <a:xfrm>
              <a:off x="274" y="2018"/>
              <a:ext cx="1029" cy="4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文本框 99"/>
            <p:cNvSpPr txBox="1"/>
            <p:nvPr/>
          </p:nvSpPr>
          <p:spPr>
            <a:xfrm>
              <a:off x="244" y="2041"/>
              <a:ext cx="1088" cy="362"/>
            </a:xfrm>
            <a:prstGeom prst="rect">
              <a:avLst/>
            </a:prstGeom>
            <a:noFill/>
          </p:spPr>
          <p:txBody>
            <a:bodyPr wrap="square" rtlCol="0">
              <a:spAutoFit/>
            </a:bodyPr>
            <a:p>
              <a:pPr algn="ctr"/>
              <a:r>
                <a:rPr lang="zh-CN" altLang="en-US" sz="900"/>
                <a:t>穿搭攻略分享（全量）</a:t>
              </a:r>
              <a:endParaRPr lang="zh-CN" altLang="en-US" sz="900"/>
            </a:p>
          </p:txBody>
        </p:sp>
      </p:grpSp>
      <p:sp>
        <p:nvSpPr>
          <p:cNvPr id="101" name="矩形 100"/>
          <p:cNvSpPr/>
          <p:nvPr/>
        </p:nvSpPr>
        <p:spPr>
          <a:xfrm>
            <a:off x="4713605" y="4909185"/>
            <a:ext cx="1601470" cy="2660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900">
                <a:solidFill>
                  <a:schemeClr val="tx1"/>
                </a:solidFill>
              </a:rPr>
              <a:t>品宣内容分享（备选）</a:t>
            </a:r>
            <a:endParaRPr lang="zh-CN" altLang="en-US" sz="900">
              <a:solidFill>
                <a:schemeClr val="tx1"/>
              </a:solidFill>
            </a:endParaRPr>
          </a:p>
        </p:txBody>
      </p:sp>
      <p:sp>
        <p:nvSpPr>
          <p:cNvPr id="103" name="矩形 102"/>
          <p:cNvSpPr/>
          <p:nvPr/>
        </p:nvSpPr>
        <p:spPr>
          <a:xfrm>
            <a:off x="4713605" y="5222240"/>
            <a:ext cx="1601470" cy="2660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zh-CN" sz="900">
                <a:solidFill>
                  <a:schemeClr val="tx1"/>
                </a:solidFill>
              </a:rPr>
              <a:t>新款试穿招募（沉睡用户）</a:t>
            </a:r>
            <a:endParaRPr lang="zh-CN" altLang="zh-CN" sz="900">
              <a:solidFill>
                <a:schemeClr val="tx1"/>
              </a:solidFill>
            </a:endParaRPr>
          </a:p>
        </p:txBody>
      </p:sp>
      <p:grpSp>
        <p:nvGrpSpPr>
          <p:cNvPr id="115" name="组合 114"/>
          <p:cNvGrpSpPr/>
          <p:nvPr/>
        </p:nvGrpSpPr>
        <p:grpSpPr>
          <a:xfrm rot="0">
            <a:off x="640080" y="2673350"/>
            <a:ext cx="532130" cy="191770"/>
            <a:chOff x="1009" y="3476"/>
            <a:chExt cx="838" cy="302"/>
          </a:xfrm>
        </p:grpSpPr>
        <p:pic>
          <p:nvPicPr>
            <p:cNvPr id="109" name="图片 108" descr="2009055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09" y="3476"/>
              <a:ext cx="302" cy="302"/>
            </a:xfrm>
            <a:prstGeom prst="rect">
              <a:avLst/>
            </a:prstGeom>
            <a:effectLst>
              <a:outerShdw blurRad="50800" dist="38100" dir="2700000" algn="tl" rotWithShape="0">
                <a:prstClr val="black">
                  <a:alpha val="40000"/>
                </a:prstClr>
              </a:outerShdw>
            </a:effectLst>
          </p:spPr>
        </p:pic>
        <p:pic>
          <p:nvPicPr>
            <p:cNvPr id="112" name="图片 111" descr="2009055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277" y="3476"/>
              <a:ext cx="302" cy="302"/>
            </a:xfrm>
            <a:prstGeom prst="rect">
              <a:avLst/>
            </a:prstGeom>
            <a:effectLst>
              <a:outerShdw blurRad="50800" dist="38100" dir="2700000" algn="tl" rotWithShape="0">
                <a:prstClr val="black">
                  <a:alpha val="40000"/>
                </a:prstClr>
              </a:outerShdw>
            </a:effectLst>
          </p:spPr>
        </p:pic>
        <p:pic>
          <p:nvPicPr>
            <p:cNvPr id="113" name="图片 112" descr="2009055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45" y="3476"/>
              <a:ext cx="302" cy="302"/>
            </a:xfrm>
            <a:prstGeom prst="rect">
              <a:avLst/>
            </a:prstGeom>
            <a:effectLst>
              <a:outerShdw blurRad="50800" dist="38100" dir="2700000" algn="tl" rotWithShape="0">
                <a:prstClr val="black">
                  <a:alpha val="40000"/>
                </a:prstClr>
              </a:outerShdw>
            </a:effectLst>
          </p:spPr>
        </p:pic>
      </p:grpSp>
      <p:pic>
        <p:nvPicPr>
          <p:cNvPr id="114" name="图片 113" descr="2009055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828415" y="2673350"/>
            <a:ext cx="191770" cy="191770"/>
          </a:xfrm>
          <a:prstGeom prst="rect">
            <a:avLst/>
          </a:prstGeom>
          <a:effectLst>
            <a:outerShdw blurRad="50800" dist="38100" dir="2700000" algn="tl" rotWithShape="0">
              <a:prstClr val="black">
                <a:alpha val="40000"/>
              </a:prstClr>
            </a:outerShdw>
          </a:effectLst>
        </p:spPr>
      </p:pic>
      <p:pic>
        <p:nvPicPr>
          <p:cNvPr id="118" name="图片 117" descr="2009055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887085" y="3983355"/>
            <a:ext cx="191770" cy="191770"/>
          </a:xfrm>
          <a:prstGeom prst="rect">
            <a:avLst/>
          </a:prstGeom>
          <a:effectLst>
            <a:outerShdw blurRad="50800" dist="38100" dir="2700000" algn="tl" rotWithShape="0">
              <a:prstClr val="black">
                <a:alpha val="40000"/>
              </a:prstClr>
            </a:outerShdw>
          </a:effectLst>
        </p:spPr>
      </p:pic>
      <p:pic>
        <p:nvPicPr>
          <p:cNvPr id="119" name="图片 118" descr="2009055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695315" y="3983990"/>
            <a:ext cx="191770" cy="191770"/>
          </a:xfrm>
          <a:prstGeom prst="rect">
            <a:avLst/>
          </a:prstGeom>
          <a:effectLst>
            <a:outerShdw blurRad="50800" dist="38100" dir="2700000" algn="tl" rotWithShape="0">
              <a:prstClr val="black">
                <a:alpha val="40000"/>
              </a:prstClr>
            </a:outerShdw>
          </a:effectLst>
        </p:spPr>
      </p:pic>
      <p:sp>
        <p:nvSpPr>
          <p:cNvPr id="121" name="矩形 120"/>
          <p:cNvSpPr/>
          <p:nvPr/>
        </p:nvSpPr>
        <p:spPr>
          <a:xfrm>
            <a:off x="8757920" y="4561205"/>
            <a:ext cx="1162685" cy="2660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zh-CN" sz="900">
                <a:solidFill>
                  <a:schemeClr val="tx1"/>
                </a:solidFill>
              </a:rPr>
              <a:t>裂变活动（全量）</a:t>
            </a:r>
            <a:endParaRPr lang="zh-CN" altLang="zh-CN" sz="900">
              <a:solidFill>
                <a:schemeClr val="tx1"/>
              </a:solidFill>
            </a:endParaRPr>
          </a:p>
        </p:txBody>
      </p:sp>
      <p:pic>
        <p:nvPicPr>
          <p:cNvPr id="122" name="图片 121" descr="2009055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321800" y="3942080"/>
            <a:ext cx="191770" cy="191770"/>
          </a:xfrm>
          <a:prstGeom prst="rect">
            <a:avLst/>
          </a:prstGeom>
          <a:effectLst>
            <a:outerShdw blurRad="50800" dist="38100" dir="2700000" algn="tl" rotWithShape="0">
              <a:prstClr val="black">
                <a:alpha val="40000"/>
              </a:prstClr>
            </a:outerShdw>
          </a:effectLst>
        </p:spPr>
      </p:pic>
      <p:pic>
        <p:nvPicPr>
          <p:cNvPr id="123" name="图片 122" descr="2009055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130030" y="3942080"/>
            <a:ext cx="191770" cy="191770"/>
          </a:xfrm>
          <a:prstGeom prst="rect">
            <a:avLst/>
          </a:prstGeom>
          <a:effectLst>
            <a:outerShdw blurRad="50800" dist="38100" dir="2700000" algn="tl" rotWithShape="0">
              <a:prstClr val="black">
                <a:alpha val="40000"/>
              </a:prstClr>
            </a:outerShdw>
          </a:effectLst>
        </p:spPr>
      </p:pic>
      <p:sp>
        <p:nvSpPr>
          <p:cNvPr id="124" name="矩形 123"/>
          <p:cNvSpPr/>
          <p:nvPr/>
        </p:nvSpPr>
        <p:spPr>
          <a:xfrm>
            <a:off x="8758555" y="4900930"/>
            <a:ext cx="1162050" cy="2660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zh-CN" sz="900">
                <a:solidFill>
                  <a:schemeClr val="tx1"/>
                </a:solidFill>
              </a:rPr>
              <a:t>老客复购</a:t>
            </a:r>
            <a:endParaRPr lang="zh-CN" altLang="zh-CN" sz="900">
              <a:solidFill>
                <a:schemeClr val="tx1"/>
              </a:solidFill>
              <a:sym typeface="+mn-ea"/>
            </a:endParaRPr>
          </a:p>
        </p:txBody>
      </p:sp>
      <p:sp>
        <p:nvSpPr>
          <p:cNvPr id="125" name="矩形 124"/>
          <p:cNvSpPr/>
          <p:nvPr/>
        </p:nvSpPr>
        <p:spPr>
          <a:xfrm>
            <a:off x="8758555" y="5222240"/>
            <a:ext cx="1162050" cy="2660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zh-CN" sz="900">
                <a:solidFill>
                  <a:schemeClr val="tx1"/>
                </a:solidFill>
              </a:rPr>
              <a:t>试用转购</a:t>
            </a:r>
            <a:endParaRPr lang="zh-CN" altLang="zh-CN" sz="900">
              <a:solidFill>
                <a:schemeClr val="tx1"/>
              </a:solidFill>
            </a:endParaRPr>
          </a:p>
        </p:txBody>
      </p:sp>
      <p:cxnSp>
        <p:nvCxnSpPr>
          <p:cNvPr id="37" name="直接连接符 36"/>
          <p:cNvCxnSpPr/>
          <p:nvPr/>
        </p:nvCxnSpPr>
        <p:spPr>
          <a:xfrm flipV="1">
            <a:off x="197485" y="3166745"/>
            <a:ext cx="9816465" cy="95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9" name="Freeform 14"/>
          <p:cNvSpPr>
            <a:spLocks noEditPoints="1"/>
          </p:cNvSpPr>
          <p:nvPr/>
        </p:nvSpPr>
        <p:spPr bwMode="auto">
          <a:xfrm>
            <a:off x="186690" y="3172460"/>
            <a:ext cx="485775" cy="404495"/>
          </a:xfrm>
          <a:custGeom>
            <a:avLst/>
            <a:gdLst>
              <a:gd name="T0" fmla="*/ 156 w 156"/>
              <a:gd name="T1" fmla="*/ 150 h 150"/>
              <a:gd name="T2" fmla="*/ 0 w 156"/>
              <a:gd name="T3" fmla="*/ 150 h 150"/>
              <a:gd name="T4" fmla="*/ 0 w 156"/>
              <a:gd name="T5" fmla="*/ 146 h 150"/>
              <a:gd name="T6" fmla="*/ 58 w 156"/>
              <a:gd name="T7" fmla="*/ 100 h 150"/>
              <a:gd name="T8" fmla="*/ 59 w 156"/>
              <a:gd name="T9" fmla="*/ 95 h 150"/>
              <a:gd name="T10" fmla="*/ 47 w 156"/>
              <a:gd name="T11" fmla="*/ 72 h 150"/>
              <a:gd name="T12" fmla="*/ 41 w 156"/>
              <a:gd name="T13" fmla="*/ 64 h 150"/>
              <a:gd name="T14" fmla="*/ 42 w 156"/>
              <a:gd name="T15" fmla="*/ 46 h 150"/>
              <a:gd name="T16" fmla="*/ 42 w 156"/>
              <a:gd name="T17" fmla="*/ 46 h 150"/>
              <a:gd name="T18" fmla="*/ 50 w 156"/>
              <a:gd name="T19" fmla="*/ 10 h 150"/>
              <a:gd name="T20" fmla="*/ 78 w 156"/>
              <a:gd name="T21" fmla="*/ 0 h 150"/>
              <a:gd name="T22" fmla="*/ 106 w 156"/>
              <a:gd name="T23" fmla="*/ 10 h 150"/>
              <a:gd name="T24" fmla="*/ 114 w 156"/>
              <a:gd name="T25" fmla="*/ 46 h 150"/>
              <a:gd name="T26" fmla="*/ 114 w 156"/>
              <a:gd name="T27" fmla="*/ 46 h 150"/>
              <a:gd name="T28" fmla="*/ 115 w 156"/>
              <a:gd name="T29" fmla="*/ 64 h 150"/>
              <a:gd name="T30" fmla="*/ 109 w 156"/>
              <a:gd name="T31" fmla="*/ 72 h 150"/>
              <a:gd name="T32" fmla="*/ 97 w 156"/>
              <a:gd name="T33" fmla="*/ 95 h 150"/>
              <a:gd name="T34" fmla="*/ 98 w 156"/>
              <a:gd name="T35" fmla="*/ 100 h 150"/>
              <a:gd name="T36" fmla="*/ 156 w 156"/>
              <a:gd name="T37" fmla="*/ 146 h 150"/>
              <a:gd name="T38" fmla="*/ 156 w 156"/>
              <a:gd name="T39" fmla="*/ 150 h 150"/>
              <a:gd name="T40" fmla="*/ 9 w 156"/>
              <a:gd name="T41" fmla="*/ 142 h 150"/>
              <a:gd name="T42" fmla="*/ 147 w 156"/>
              <a:gd name="T43" fmla="*/ 142 h 150"/>
              <a:gd name="T44" fmla="*/ 126 w 156"/>
              <a:gd name="T45" fmla="*/ 121 h 150"/>
              <a:gd name="T46" fmla="*/ 96 w 156"/>
              <a:gd name="T47" fmla="*/ 108 h 150"/>
              <a:gd name="T48" fmla="*/ 89 w 156"/>
              <a:gd name="T49" fmla="*/ 93 h 150"/>
              <a:gd name="T50" fmla="*/ 89 w 156"/>
              <a:gd name="T51" fmla="*/ 92 h 150"/>
              <a:gd name="T52" fmla="*/ 90 w 156"/>
              <a:gd name="T53" fmla="*/ 90 h 150"/>
              <a:gd name="T54" fmla="*/ 102 w 156"/>
              <a:gd name="T55" fmla="*/ 68 h 150"/>
              <a:gd name="T56" fmla="*/ 102 w 156"/>
              <a:gd name="T57" fmla="*/ 64 h 150"/>
              <a:gd name="T58" fmla="*/ 106 w 156"/>
              <a:gd name="T59" fmla="*/ 64 h 150"/>
              <a:gd name="T60" fmla="*/ 108 w 156"/>
              <a:gd name="T61" fmla="*/ 60 h 150"/>
              <a:gd name="T62" fmla="*/ 107 w 156"/>
              <a:gd name="T63" fmla="*/ 51 h 150"/>
              <a:gd name="T64" fmla="*/ 105 w 156"/>
              <a:gd name="T65" fmla="*/ 50 h 150"/>
              <a:gd name="T66" fmla="*/ 106 w 156"/>
              <a:gd name="T67" fmla="*/ 48 h 150"/>
              <a:gd name="T68" fmla="*/ 106 w 156"/>
              <a:gd name="T69" fmla="*/ 45 h 150"/>
              <a:gd name="T70" fmla="*/ 100 w 156"/>
              <a:gd name="T71" fmla="*/ 15 h 150"/>
              <a:gd name="T72" fmla="*/ 78 w 156"/>
              <a:gd name="T73" fmla="*/ 8 h 150"/>
              <a:gd name="T74" fmla="*/ 56 w 156"/>
              <a:gd name="T75" fmla="*/ 15 h 150"/>
              <a:gd name="T76" fmla="*/ 50 w 156"/>
              <a:gd name="T77" fmla="*/ 45 h 150"/>
              <a:gd name="T78" fmla="*/ 50 w 156"/>
              <a:gd name="T79" fmla="*/ 48 h 150"/>
              <a:gd name="T80" fmla="*/ 51 w 156"/>
              <a:gd name="T81" fmla="*/ 50 h 150"/>
              <a:gd name="T82" fmla="*/ 49 w 156"/>
              <a:gd name="T83" fmla="*/ 51 h 150"/>
              <a:gd name="T84" fmla="*/ 48 w 156"/>
              <a:gd name="T85" fmla="*/ 60 h 150"/>
              <a:gd name="T86" fmla="*/ 50 w 156"/>
              <a:gd name="T87" fmla="*/ 64 h 150"/>
              <a:gd name="T88" fmla="*/ 54 w 156"/>
              <a:gd name="T89" fmla="*/ 64 h 150"/>
              <a:gd name="T90" fmla="*/ 54 w 156"/>
              <a:gd name="T91" fmla="*/ 68 h 150"/>
              <a:gd name="T92" fmla="*/ 66 w 156"/>
              <a:gd name="T93" fmla="*/ 90 h 150"/>
              <a:gd name="T94" fmla="*/ 67 w 156"/>
              <a:gd name="T95" fmla="*/ 92 h 150"/>
              <a:gd name="T96" fmla="*/ 67 w 156"/>
              <a:gd name="T97" fmla="*/ 93 h 150"/>
              <a:gd name="T98" fmla="*/ 60 w 156"/>
              <a:gd name="T99" fmla="*/ 108 h 150"/>
              <a:gd name="T100" fmla="*/ 30 w 156"/>
              <a:gd name="T101" fmla="*/ 121 h 150"/>
              <a:gd name="T102" fmla="*/ 9 w 156"/>
              <a:gd name="T103" fmla="*/ 14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150">
                <a:moveTo>
                  <a:pt x="156" y="150"/>
                </a:moveTo>
                <a:cubicBezTo>
                  <a:pt x="0" y="150"/>
                  <a:pt x="0" y="150"/>
                  <a:pt x="0" y="150"/>
                </a:cubicBezTo>
                <a:cubicBezTo>
                  <a:pt x="0" y="146"/>
                  <a:pt x="0" y="146"/>
                  <a:pt x="0" y="146"/>
                </a:cubicBezTo>
                <a:cubicBezTo>
                  <a:pt x="0" y="122"/>
                  <a:pt x="46" y="103"/>
                  <a:pt x="58" y="100"/>
                </a:cubicBezTo>
                <a:cubicBezTo>
                  <a:pt x="59" y="99"/>
                  <a:pt x="59" y="97"/>
                  <a:pt x="59" y="95"/>
                </a:cubicBezTo>
                <a:cubicBezTo>
                  <a:pt x="56" y="92"/>
                  <a:pt x="50" y="83"/>
                  <a:pt x="47" y="72"/>
                </a:cubicBezTo>
                <a:cubicBezTo>
                  <a:pt x="44" y="70"/>
                  <a:pt x="42" y="68"/>
                  <a:pt x="41" y="64"/>
                </a:cubicBezTo>
                <a:cubicBezTo>
                  <a:pt x="39" y="58"/>
                  <a:pt x="39" y="51"/>
                  <a:pt x="42" y="46"/>
                </a:cubicBezTo>
                <a:cubicBezTo>
                  <a:pt x="42" y="46"/>
                  <a:pt x="42" y="46"/>
                  <a:pt x="42" y="46"/>
                </a:cubicBezTo>
                <a:cubicBezTo>
                  <a:pt x="42" y="39"/>
                  <a:pt x="40" y="22"/>
                  <a:pt x="50" y="10"/>
                </a:cubicBezTo>
                <a:cubicBezTo>
                  <a:pt x="56" y="3"/>
                  <a:pt x="66" y="0"/>
                  <a:pt x="78" y="0"/>
                </a:cubicBezTo>
                <a:cubicBezTo>
                  <a:pt x="90" y="0"/>
                  <a:pt x="100" y="3"/>
                  <a:pt x="106" y="10"/>
                </a:cubicBezTo>
                <a:cubicBezTo>
                  <a:pt x="116" y="22"/>
                  <a:pt x="114" y="39"/>
                  <a:pt x="114" y="46"/>
                </a:cubicBezTo>
                <a:cubicBezTo>
                  <a:pt x="114" y="46"/>
                  <a:pt x="114" y="46"/>
                  <a:pt x="114" y="46"/>
                </a:cubicBezTo>
                <a:cubicBezTo>
                  <a:pt x="117" y="51"/>
                  <a:pt x="117" y="58"/>
                  <a:pt x="115" y="64"/>
                </a:cubicBezTo>
                <a:cubicBezTo>
                  <a:pt x="114" y="68"/>
                  <a:pt x="112" y="70"/>
                  <a:pt x="109" y="72"/>
                </a:cubicBezTo>
                <a:cubicBezTo>
                  <a:pt x="106" y="83"/>
                  <a:pt x="100" y="92"/>
                  <a:pt x="97" y="95"/>
                </a:cubicBezTo>
                <a:cubicBezTo>
                  <a:pt x="97" y="97"/>
                  <a:pt x="97" y="99"/>
                  <a:pt x="98" y="100"/>
                </a:cubicBezTo>
                <a:cubicBezTo>
                  <a:pt x="110" y="103"/>
                  <a:pt x="156" y="122"/>
                  <a:pt x="156" y="146"/>
                </a:cubicBezTo>
                <a:lnTo>
                  <a:pt x="156" y="150"/>
                </a:lnTo>
                <a:close/>
                <a:moveTo>
                  <a:pt x="9" y="142"/>
                </a:moveTo>
                <a:cubicBezTo>
                  <a:pt x="147" y="142"/>
                  <a:pt x="147" y="142"/>
                  <a:pt x="147" y="142"/>
                </a:cubicBezTo>
                <a:cubicBezTo>
                  <a:pt x="145" y="136"/>
                  <a:pt x="138" y="128"/>
                  <a:pt x="126" y="121"/>
                </a:cubicBezTo>
                <a:cubicBezTo>
                  <a:pt x="114" y="114"/>
                  <a:pt x="101" y="109"/>
                  <a:pt x="96" y="108"/>
                </a:cubicBezTo>
                <a:cubicBezTo>
                  <a:pt x="89" y="107"/>
                  <a:pt x="89" y="97"/>
                  <a:pt x="89" y="93"/>
                </a:cubicBezTo>
                <a:cubicBezTo>
                  <a:pt x="89" y="92"/>
                  <a:pt x="89" y="92"/>
                  <a:pt x="89" y="92"/>
                </a:cubicBezTo>
                <a:cubicBezTo>
                  <a:pt x="90" y="90"/>
                  <a:pt x="90" y="90"/>
                  <a:pt x="90" y="90"/>
                </a:cubicBezTo>
                <a:cubicBezTo>
                  <a:pt x="90" y="90"/>
                  <a:pt x="100" y="80"/>
                  <a:pt x="102" y="68"/>
                </a:cubicBezTo>
                <a:cubicBezTo>
                  <a:pt x="102" y="64"/>
                  <a:pt x="102" y="64"/>
                  <a:pt x="102" y="64"/>
                </a:cubicBezTo>
                <a:cubicBezTo>
                  <a:pt x="106" y="64"/>
                  <a:pt x="106" y="64"/>
                  <a:pt x="106" y="64"/>
                </a:cubicBezTo>
                <a:cubicBezTo>
                  <a:pt x="106" y="64"/>
                  <a:pt x="107" y="63"/>
                  <a:pt x="108" y="60"/>
                </a:cubicBezTo>
                <a:cubicBezTo>
                  <a:pt x="109" y="56"/>
                  <a:pt x="109" y="52"/>
                  <a:pt x="107" y="51"/>
                </a:cubicBezTo>
                <a:cubicBezTo>
                  <a:pt x="105" y="50"/>
                  <a:pt x="105" y="50"/>
                  <a:pt x="105" y="50"/>
                </a:cubicBezTo>
                <a:cubicBezTo>
                  <a:pt x="106" y="48"/>
                  <a:pt x="106" y="48"/>
                  <a:pt x="106" y="48"/>
                </a:cubicBezTo>
                <a:cubicBezTo>
                  <a:pt x="106" y="47"/>
                  <a:pt x="106" y="46"/>
                  <a:pt x="106" y="45"/>
                </a:cubicBezTo>
                <a:cubicBezTo>
                  <a:pt x="106" y="39"/>
                  <a:pt x="108" y="24"/>
                  <a:pt x="100" y="15"/>
                </a:cubicBezTo>
                <a:cubicBezTo>
                  <a:pt x="95" y="10"/>
                  <a:pt x="88" y="8"/>
                  <a:pt x="78" y="8"/>
                </a:cubicBezTo>
                <a:cubicBezTo>
                  <a:pt x="68" y="8"/>
                  <a:pt x="61" y="10"/>
                  <a:pt x="56" y="15"/>
                </a:cubicBezTo>
                <a:cubicBezTo>
                  <a:pt x="48" y="24"/>
                  <a:pt x="50" y="39"/>
                  <a:pt x="50" y="45"/>
                </a:cubicBezTo>
                <a:cubicBezTo>
                  <a:pt x="50" y="46"/>
                  <a:pt x="50" y="47"/>
                  <a:pt x="50" y="48"/>
                </a:cubicBezTo>
                <a:cubicBezTo>
                  <a:pt x="51" y="50"/>
                  <a:pt x="51" y="50"/>
                  <a:pt x="51" y="50"/>
                </a:cubicBezTo>
                <a:cubicBezTo>
                  <a:pt x="49" y="51"/>
                  <a:pt x="49" y="51"/>
                  <a:pt x="49" y="51"/>
                </a:cubicBezTo>
                <a:cubicBezTo>
                  <a:pt x="47" y="52"/>
                  <a:pt x="47" y="56"/>
                  <a:pt x="48" y="60"/>
                </a:cubicBezTo>
                <a:cubicBezTo>
                  <a:pt x="49" y="63"/>
                  <a:pt x="50" y="64"/>
                  <a:pt x="50" y="64"/>
                </a:cubicBezTo>
                <a:cubicBezTo>
                  <a:pt x="54" y="64"/>
                  <a:pt x="54" y="64"/>
                  <a:pt x="54" y="64"/>
                </a:cubicBezTo>
                <a:cubicBezTo>
                  <a:pt x="54" y="68"/>
                  <a:pt x="54" y="68"/>
                  <a:pt x="54" y="68"/>
                </a:cubicBezTo>
                <a:cubicBezTo>
                  <a:pt x="56" y="80"/>
                  <a:pt x="66" y="90"/>
                  <a:pt x="66" y="90"/>
                </a:cubicBezTo>
                <a:cubicBezTo>
                  <a:pt x="67" y="92"/>
                  <a:pt x="67" y="92"/>
                  <a:pt x="67" y="92"/>
                </a:cubicBezTo>
                <a:cubicBezTo>
                  <a:pt x="67" y="93"/>
                  <a:pt x="67" y="93"/>
                  <a:pt x="67" y="93"/>
                </a:cubicBezTo>
                <a:cubicBezTo>
                  <a:pt x="67" y="97"/>
                  <a:pt x="67" y="107"/>
                  <a:pt x="60" y="108"/>
                </a:cubicBezTo>
                <a:cubicBezTo>
                  <a:pt x="55" y="109"/>
                  <a:pt x="42" y="114"/>
                  <a:pt x="30" y="121"/>
                </a:cubicBezTo>
                <a:cubicBezTo>
                  <a:pt x="18" y="128"/>
                  <a:pt x="11" y="136"/>
                  <a:pt x="9" y="142"/>
                </a:cubicBezTo>
                <a:close/>
              </a:path>
            </a:pathLst>
          </a:custGeom>
          <a:solidFill>
            <a:schemeClr val="accent2"/>
          </a:solidFill>
          <a:ln>
            <a:solidFill>
              <a:srgbClr val="FFC000"/>
            </a:solidFill>
          </a:ln>
        </p:spPr>
        <p:txBody>
          <a:bodyPr vert="horz" wrap="square" lIns="68580" tIns="34290" rIns="68580" bIns="34290" numCol="1" anchor="t" anchorCtr="0" compatLnSpc="1"/>
          <a:p>
            <a:endParaRPr lang="id-ID">
              <a:cs typeface="+mn-ea"/>
              <a:sym typeface="+mn-lt"/>
            </a:endParaRPr>
          </a:p>
        </p:txBody>
      </p:sp>
      <p:sp>
        <p:nvSpPr>
          <p:cNvPr id="38" name="Freeform 14"/>
          <p:cNvSpPr>
            <a:spLocks noEditPoints="1"/>
          </p:cNvSpPr>
          <p:nvPr/>
        </p:nvSpPr>
        <p:spPr bwMode="auto">
          <a:xfrm>
            <a:off x="1586230" y="3185160"/>
            <a:ext cx="485775" cy="404495"/>
          </a:xfrm>
          <a:custGeom>
            <a:avLst/>
            <a:gdLst>
              <a:gd name="T0" fmla="*/ 156 w 156"/>
              <a:gd name="T1" fmla="*/ 150 h 150"/>
              <a:gd name="T2" fmla="*/ 0 w 156"/>
              <a:gd name="T3" fmla="*/ 150 h 150"/>
              <a:gd name="T4" fmla="*/ 0 w 156"/>
              <a:gd name="T5" fmla="*/ 146 h 150"/>
              <a:gd name="T6" fmla="*/ 58 w 156"/>
              <a:gd name="T7" fmla="*/ 100 h 150"/>
              <a:gd name="T8" fmla="*/ 59 w 156"/>
              <a:gd name="T9" fmla="*/ 95 h 150"/>
              <a:gd name="T10" fmla="*/ 47 w 156"/>
              <a:gd name="T11" fmla="*/ 72 h 150"/>
              <a:gd name="T12" fmla="*/ 41 w 156"/>
              <a:gd name="T13" fmla="*/ 64 h 150"/>
              <a:gd name="T14" fmla="*/ 42 w 156"/>
              <a:gd name="T15" fmla="*/ 46 h 150"/>
              <a:gd name="T16" fmla="*/ 42 w 156"/>
              <a:gd name="T17" fmla="*/ 46 h 150"/>
              <a:gd name="T18" fmla="*/ 50 w 156"/>
              <a:gd name="T19" fmla="*/ 10 h 150"/>
              <a:gd name="T20" fmla="*/ 78 w 156"/>
              <a:gd name="T21" fmla="*/ 0 h 150"/>
              <a:gd name="T22" fmla="*/ 106 w 156"/>
              <a:gd name="T23" fmla="*/ 10 h 150"/>
              <a:gd name="T24" fmla="*/ 114 w 156"/>
              <a:gd name="T25" fmla="*/ 46 h 150"/>
              <a:gd name="T26" fmla="*/ 114 w 156"/>
              <a:gd name="T27" fmla="*/ 46 h 150"/>
              <a:gd name="T28" fmla="*/ 115 w 156"/>
              <a:gd name="T29" fmla="*/ 64 h 150"/>
              <a:gd name="T30" fmla="*/ 109 w 156"/>
              <a:gd name="T31" fmla="*/ 72 h 150"/>
              <a:gd name="T32" fmla="*/ 97 w 156"/>
              <a:gd name="T33" fmla="*/ 95 h 150"/>
              <a:gd name="T34" fmla="*/ 98 w 156"/>
              <a:gd name="T35" fmla="*/ 100 h 150"/>
              <a:gd name="T36" fmla="*/ 156 w 156"/>
              <a:gd name="T37" fmla="*/ 146 h 150"/>
              <a:gd name="T38" fmla="*/ 156 w 156"/>
              <a:gd name="T39" fmla="*/ 150 h 150"/>
              <a:gd name="T40" fmla="*/ 9 w 156"/>
              <a:gd name="T41" fmla="*/ 142 h 150"/>
              <a:gd name="T42" fmla="*/ 147 w 156"/>
              <a:gd name="T43" fmla="*/ 142 h 150"/>
              <a:gd name="T44" fmla="*/ 126 w 156"/>
              <a:gd name="T45" fmla="*/ 121 h 150"/>
              <a:gd name="T46" fmla="*/ 96 w 156"/>
              <a:gd name="T47" fmla="*/ 108 h 150"/>
              <a:gd name="T48" fmla="*/ 89 w 156"/>
              <a:gd name="T49" fmla="*/ 93 h 150"/>
              <a:gd name="T50" fmla="*/ 89 w 156"/>
              <a:gd name="T51" fmla="*/ 92 h 150"/>
              <a:gd name="T52" fmla="*/ 90 w 156"/>
              <a:gd name="T53" fmla="*/ 90 h 150"/>
              <a:gd name="T54" fmla="*/ 102 w 156"/>
              <a:gd name="T55" fmla="*/ 68 h 150"/>
              <a:gd name="T56" fmla="*/ 102 w 156"/>
              <a:gd name="T57" fmla="*/ 64 h 150"/>
              <a:gd name="T58" fmla="*/ 106 w 156"/>
              <a:gd name="T59" fmla="*/ 64 h 150"/>
              <a:gd name="T60" fmla="*/ 108 w 156"/>
              <a:gd name="T61" fmla="*/ 60 h 150"/>
              <a:gd name="T62" fmla="*/ 107 w 156"/>
              <a:gd name="T63" fmla="*/ 51 h 150"/>
              <a:gd name="T64" fmla="*/ 105 w 156"/>
              <a:gd name="T65" fmla="*/ 50 h 150"/>
              <a:gd name="T66" fmla="*/ 106 w 156"/>
              <a:gd name="T67" fmla="*/ 48 h 150"/>
              <a:gd name="T68" fmla="*/ 106 w 156"/>
              <a:gd name="T69" fmla="*/ 45 h 150"/>
              <a:gd name="T70" fmla="*/ 100 w 156"/>
              <a:gd name="T71" fmla="*/ 15 h 150"/>
              <a:gd name="T72" fmla="*/ 78 w 156"/>
              <a:gd name="T73" fmla="*/ 8 h 150"/>
              <a:gd name="T74" fmla="*/ 56 w 156"/>
              <a:gd name="T75" fmla="*/ 15 h 150"/>
              <a:gd name="T76" fmla="*/ 50 w 156"/>
              <a:gd name="T77" fmla="*/ 45 h 150"/>
              <a:gd name="T78" fmla="*/ 50 w 156"/>
              <a:gd name="T79" fmla="*/ 48 h 150"/>
              <a:gd name="T80" fmla="*/ 51 w 156"/>
              <a:gd name="T81" fmla="*/ 50 h 150"/>
              <a:gd name="T82" fmla="*/ 49 w 156"/>
              <a:gd name="T83" fmla="*/ 51 h 150"/>
              <a:gd name="T84" fmla="*/ 48 w 156"/>
              <a:gd name="T85" fmla="*/ 60 h 150"/>
              <a:gd name="T86" fmla="*/ 50 w 156"/>
              <a:gd name="T87" fmla="*/ 64 h 150"/>
              <a:gd name="T88" fmla="*/ 54 w 156"/>
              <a:gd name="T89" fmla="*/ 64 h 150"/>
              <a:gd name="T90" fmla="*/ 54 w 156"/>
              <a:gd name="T91" fmla="*/ 68 h 150"/>
              <a:gd name="T92" fmla="*/ 66 w 156"/>
              <a:gd name="T93" fmla="*/ 90 h 150"/>
              <a:gd name="T94" fmla="*/ 67 w 156"/>
              <a:gd name="T95" fmla="*/ 92 h 150"/>
              <a:gd name="T96" fmla="*/ 67 w 156"/>
              <a:gd name="T97" fmla="*/ 93 h 150"/>
              <a:gd name="T98" fmla="*/ 60 w 156"/>
              <a:gd name="T99" fmla="*/ 108 h 150"/>
              <a:gd name="T100" fmla="*/ 30 w 156"/>
              <a:gd name="T101" fmla="*/ 121 h 150"/>
              <a:gd name="T102" fmla="*/ 9 w 156"/>
              <a:gd name="T103" fmla="*/ 14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150">
                <a:moveTo>
                  <a:pt x="156" y="150"/>
                </a:moveTo>
                <a:cubicBezTo>
                  <a:pt x="0" y="150"/>
                  <a:pt x="0" y="150"/>
                  <a:pt x="0" y="150"/>
                </a:cubicBezTo>
                <a:cubicBezTo>
                  <a:pt x="0" y="146"/>
                  <a:pt x="0" y="146"/>
                  <a:pt x="0" y="146"/>
                </a:cubicBezTo>
                <a:cubicBezTo>
                  <a:pt x="0" y="122"/>
                  <a:pt x="46" y="103"/>
                  <a:pt x="58" y="100"/>
                </a:cubicBezTo>
                <a:cubicBezTo>
                  <a:pt x="59" y="99"/>
                  <a:pt x="59" y="97"/>
                  <a:pt x="59" y="95"/>
                </a:cubicBezTo>
                <a:cubicBezTo>
                  <a:pt x="56" y="92"/>
                  <a:pt x="50" y="83"/>
                  <a:pt x="47" y="72"/>
                </a:cubicBezTo>
                <a:cubicBezTo>
                  <a:pt x="44" y="70"/>
                  <a:pt x="42" y="68"/>
                  <a:pt x="41" y="64"/>
                </a:cubicBezTo>
                <a:cubicBezTo>
                  <a:pt x="39" y="58"/>
                  <a:pt x="39" y="51"/>
                  <a:pt x="42" y="46"/>
                </a:cubicBezTo>
                <a:cubicBezTo>
                  <a:pt x="42" y="46"/>
                  <a:pt x="42" y="46"/>
                  <a:pt x="42" y="46"/>
                </a:cubicBezTo>
                <a:cubicBezTo>
                  <a:pt x="42" y="39"/>
                  <a:pt x="40" y="22"/>
                  <a:pt x="50" y="10"/>
                </a:cubicBezTo>
                <a:cubicBezTo>
                  <a:pt x="56" y="3"/>
                  <a:pt x="66" y="0"/>
                  <a:pt x="78" y="0"/>
                </a:cubicBezTo>
                <a:cubicBezTo>
                  <a:pt x="90" y="0"/>
                  <a:pt x="100" y="3"/>
                  <a:pt x="106" y="10"/>
                </a:cubicBezTo>
                <a:cubicBezTo>
                  <a:pt x="116" y="22"/>
                  <a:pt x="114" y="39"/>
                  <a:pt x="114" y="46"/>
                </a:cubicBezTo>
                <a:cubicBezTo>
                  <a:pt x="114" y="46"/>
                  <a:pt x="114" y="46"/>
                  <a:pt x="114" y="46"/>
                </a:cubicBezTo>
                <a:cubicBezTo>
                  <a:pt x="117" y="51"/>
                  <a:pt x="117" y="58"/>
                  <a:pt x="115" y="64"/>
                </a:cubicBezTo>
                <a:cubicBezTo>
                  <a:pt x="114" y="68"/>
                  <a:pt x="112" y="70"/>
                  <a:pt x="109" y="72"/>
                </a:cubicBezTo>
                <a:cubicBezTo>
                  <a:pt x="106" y="83"/>
                  <a:pt x="100" y="92"/>
                  <a:pt x="97" y="95"/>
                </a:cubicBezTo>
                <a:cubicBezTo>
                  <a:pt x="97" y="97"/>
                  <a:pt x="97" y="99"/>
                  <a:pt x="98" y="100"/>
                </a:cubicBezTo>
                <a:cubicBezTo>
                  <a:pt x="110" y="103"/>
                  <a:pt x="156" y="122"/>
                  <a:pt x="156" y="146"/>
                </a:cubicBezTo>
                <a:lnTo>
                  <a:pt x="156" y="150"/>
                </a:lnTo>
                <a:close/>
                <a:moveTo>
                  <a:pt x="9" y="142"/>
                </a:moveTo>
                <a:cubicBezTo>
                  <a:pt x="147" y="142"/>
                  <a:pt x="147" y="142"/>
                  <a:pt x="147" y="142"/>
                </a:cubicBezTo>
                <a:cubicBezTo>
                  <a:pt x="145" y="136"/>
                  <a:pt x="138" y="128"/>
                  <a:pt x="126" y="121"/>
                </a:cubicBezTo>
                <a:cubicBezTo>
                  <a:pt x="114" y="114"/>
                  <a:pt x="101" y="109"/>
                  <a:pt x="96" y="108"/>
                </a:cubicBezTo>
                <a:cubicBezTo>
                  <a:pt x="89" y="107"/>
                  <a:pt x="89" y="97"/>
                  <a:pt x="89" y="93"/>
                </a:cubicBezTo>
                <a:cubicBezTo>
                  <a:pt x="89" y="92"/>
                  <a:pt x="89" y="92"/>
                  <a:pt x="89" y="92"/>
                </a:cubicBezTo>
                <a:cubicBezTo>
                  <a:pt x="90" y="90"/>
                  <a:pt x="90" y="90"/>
                  <a:pt x="90" y="90"/>
                </a:cubicBezTo>
                <a:cubicBezTo>
                  <a:pt x="90" y="90"/>
                  <a:pt x="100" y="80"/>
                  <a:pt x="102" y="68"/>
                </a:cubicBezTo>
                <a:cubicBezTo>
                  <a:pt x="102" y="64"/>
                  <a:pt x="102" y="64"/>
                  <a:pt x="102" y="64"/>
                </a:cubicBezTo>
                <a:cubicBezTo>
                  <a:pt x="106" y="64"/>
                  <a:pt x="106" y="64"/>
                  <a:pt x="106" y="64"/>
                </a:cubicBezTo>
                <a:cubicBezTo>
                  <a:pt x="106" y="64"/>
                  <a:pt x="107" y="63"/>
                  <a:pt x="108" y="60"/>
                </a:cubicBezTo>
                <a:cubicBezTo>
                  <a:pt x="109" y="56"/>
                  <a:pt x="109" y="52"/>
                  <a:pt x="107" y="51"/>
                </a:cubicBezTo>
                <a:cubicBezTo>
                  <a:pt x="105" y="50"/>
                  <a:pt x="105" y="50"/>
                  <a:pt x="105" y="50"/>
                </a:cubicBezTo>
                <a:cubicBezTo>
                  <a:pt x="106" y="48"/>
                  <a:pt x="106" y="48"/>
                  <a:pt x="106" y="48"/>
                </a:cubicBezTo>
                <a:cubicBezTo>
                  <a:pt x="106" y="47"/>
                  <a:pt x="106" y="46"/>
                  <a:pt x="106" y="45"/>
                </a:cubicBezTo>
                <a:cubicBezTo>
                  <a:pt x="106" y="39"/>
                  <a:pt x="108" y="24"/>
                  <a:pt x="100" y="15"/>
                </a:cubicBezTo>
                <a:cubicBezTo>
                  <a:pt x="95" y="10"/>
                  <a:pt x="88" y="8"/>
                  <a:pt x="78" y="8"/>
                </a:cubicBezTo>
                <a:cubicBezTo>
                  <a:pt x="68" y="8"/>
                  <a:pt x="61" y="10"/>
                  <a:pt x="56" y="15"/>
                </a:cubicBezTo>
                <a:cubicBezTo>
                  <a:pt x="48" y="24"/>
                  <a:pt x="50" y="39"/>
                  <a:pt x="50" y="45"/>
                </a:cubicBezTo>
                <a:cubicBezTo>
                  <a:pt x="50" y="46"/>
                  <a:pt x="50" y="47"/>
                  <a:pt x="50" y="48"/>
                </a:cubicBezTo>
                <a:cubicBezTo>
                  <a:pt x="51" y="50"/>
                  <a:pt x="51" y="50"/>
                  <a:pt x="51" y="50"/>
                </a:cubicBezTo>
                <a:cubicBezTo>
                  <a:pt x="49" y="51"/>
                  <a:pt x="49" y="51"/>
                  <a:pt x="49" y="51"/>
                </a:cubicBezTo>
                <a:cubicBezTo>
                  <a:pt x="47" y="52"/>
                  <a:pt x="47" y="56"/>
                  <a:pt x="48" y="60"/>
                </a:cubicBezTo>
                <a:cubicBezTo>
                  <a:pt x="49" y="63"/>
                  <a:pt x="50" y="64"/>
                  <a:pt x="50" y="64"/>
                </a:cubicBezTo>
                <a:cubicBezTo>
                  <a:pt x="54" y="64"/>
                  <a:pt x="54" y="64"/>
                  <a:pt x="54" y="64"/>
                </a:cubicBezTo>
                <a:cubicBezTo>
                  <a:pt x="54" y="68"/>
                  <a:pt x="54" y="68"/>
                  <a:pt x="54" y="68"/>
                </a:cubicBezTo>
                <a:cubicBezTo>
                  <a:pt x="56" y="80"/>
                  <a:pt x="66" y="90"/>
                  <a:pt x="66" y="90"/>
                </a:cubicBezTo>
                <a:cubicBezTo>
                  <a:pt x="67" y="92"/>
                  <a:pt x="67" y="92"/>
                  <a:pt x="67" y="92"/>
                </a:cubicBezTo>
                <a:cubicBezTo>
                  <a:pt x="67" y="93"/>
                  <a:pt x="67" y="93"/>
                  <a:pt x="67" y="93"/>
                </a:cubicBezTo>
                <a:cubicBezTo>
                  <a:pt x="67" y="97"/>
                  <a:pt x="67" y="107"/>
                  <a:pt x="60" y="108"/>
                </a:cubicBezTo>
                <a:cubicBezTo>
                  <a:pt x="55" y="109"/>
                  <a:pt x="42" y="114"/>
                  <a:pt x="30" y="121"/>
                </a:cubicBezTo>
                <a:cubicBezTo>
                  <a:pt x="18" y="128"/>
                  <a:pt x="11" y="136"/>
                  <a:pt x="9" y="142"/>
                </a:cubicBezTo>
                <a:close/>
              </a:path>
            </a:pathLst>
          </a:custGeom>
          <a:solidFill>
            <a:schemeClr val="accent2"/>
          </a:solidFill>
          <a:ln>
            <a:solidFill>
              <a:srgbClr val="FFC000"/>
            </a:solidFill>
          </a:ln>
        </p:spPr>
        <p:txBody>
          <a:bodyPr vert="horz" wrap="square" lIns="68580" tIns="34290" rIns="68580" bIns="34290" numCol="1" anchor="t" anchorCtr="0" compatLnSpc="1"/>
          <a:p>
            <a:endParaRPr lang="id-ID">
              <a:cs typeface="+mn-ea"/>
              <a:sym typeface="+mn-lt"/>
            </a:endParaRPr>
          </a:p>
        </p:txBody>
      </p:sp>
      <p:sp>
        <p:nvSpPr>
          <p:cNvPr id="41" name="Freeform 14"/>
          <p:cNvSpPr>
            <a:spLocks noEditPoints="1"/>
          </p:cNvSpPr>
          <p:nvPr/>
        </p:nvSpPr>
        <p:spPr bwMode="auto">
          <a:xfrm>
            <a:off x="3505200" y="3194050"/>
            <a:ext cx="485775" cy="404495"/>
          </a:xfrm>
          <a:custGeom>
            <a:avLst/>
            <a:gdLst>
              <a:gd name="T0" fmla="*/ 156 w 156"/>
              <a:gd name="T1" fmla="*/ 150 h 150"/>
              <a:gd name="T2" fmla="*/ 0 w 156"/>
              <a:gd name="T3" fmla="*/ 150 h 150"/>
              <a:gd name="T4" fmla="*/ 0 w 156"/>
              <a:gd name="T5" fmla="*/ 146 h 150"/>
              <a:gd name="T6" fmla="*/ 58 w 156"/>
              <a:gd name="T7" fmla="*/ 100 h 150"/>
              <a:gd name="T8" fmla="*/ 59 w 156"/>
              <a:gd name="T9" fmla="*/ 95 h 150"/>
              <a:gd name="T10" fmla="*/ 47 w 156"/>
              <a:gd name="T11" fmla="*/ 72 h 150"/>
              <a:gd name="T12" fmla="*/ 41 w 156"/>
              <a:gd name="T13" fmla="*/ 64 h 150"/>
              <a:gd name="T14" fmla="*/ 42 w 156"/>
              <a:gd name="T15" fmla="*/ 46 h 150"/>
              <a:gd name="T16" fmla="*/ 42 w 156"/>
              <a:gd name="T17" fmla="*/ 46 h 150"/>
              <a:gd name="T18" fmla="*/ 50 w 156"/>
              <a:gd name="T19" fmla="*/ 10 h 150"/>
              <a:gd name="T20" fmla="*/ 78 w 156"/>
              <a:gd name="T21" fmla="*/ 0 h 150"/>
              <a:gd name="T22" fmla="*/ 106 w 156"/>
              <a:gd name="T23" fmla="*/ 10 h 150"/>
              <a:gd name="T24" fmla="*/ 114 w 156"/>
              <a:gd name="T25" fmla="*/ 46 h 150"/>
              <a:gd name="T26" fmla="*/ 114 w 156"/>
              <a:gd name="T27" fmla="*/ 46 h 150"/>
              <a:gd name="T28" fmla="*/ 115 w 156"/>
              <a:gd name="T29" fmla="*/ 64 h 150"/>
              <a:gd name="T30" fmla="*/ 109 w 156"/>
              <a:gd name="T31" fmla="*/ 72 h 150"/>
              <a:gd name="T32" fmla="*/ 97 w 156"/>
              <a:gd name="T33" fmla="*/ 95 h 150"/>
              <a:gd name="T34" fmla="*/ 98 w 156"/>
              <a:gd name="T35" fmla="*/ 100 h 150"/>
              <a:gd name="T36" fmla="*/ 156 w 156"/>
              <a:gd name="T37" fmla="*/ 146 h 150"/>
              <a:gd name="T38" fmla="*/ 156 w 156"/>
              <a:gd name="T39" fmla="*/ 150 h 150"/>
              <a:gd name="T40" fmla="*/ 9 w 156"/>
              <a:gd name="T41" fmla="*/ 142 h 150"/>
              <a:gd name="T42" fmla="*/ 147 w 156"/>
              <a:gd name="T43" fmla="*/ 142 h 150"/>
              <a:gd name="T44" fmla="*/ 126 w 156"/>
              <a:gd name="T45" fmla="*/ 121 h 150"/>
              <a:gd name="T46" fmla="*/ 96 w 156"/>
              <a:gd name="T47" fmla="*/ 108 h 150"/>
              <a:gd name="T48" fmla="*/ 89 w 156"/>
              <a:gd name="T49" fmla="*/ 93 h 150"/>
              <a:gd name="T50" fmla="*/ 89 w 156"/>
              <a:gd name="T51" fmla="*/ 92 h 150"/>
              <a:gd name="T52" fmla="*/ 90 w 156"/>
              <a:gd name="T53" fmla="*/ 90 h 150"/>
              <a:gd name="T54" fmla="*/ 102 w 156"/>
              <a:gd name="T55" fmla="*/ 68 h 150"/>
              <a:gd name="T56" fmla="*/ 102 w 156"/>
              <a:gd name="T57" fmla="*/ 64 h 150"/>
              <a:gd name="T58" fmla="*/ 106 w 156"/>
              <a:gd name="T59" fmla="*/ 64 h 150"/>
              <a:gd name="T60" fmla="*/ 108 w 156"/>
              <a:gd name="T61" fmla="*/ 60 h 150"/>
              <a:gd name="T62" fmla="*/ 107 w 156"/>
              <a:gd name="T63" fmla="*/ 51 h 150"/>
              <a:gd name="T64" fmla="*/ 105 w 156"/>
              <a:gd name="T65" fmla="*/ 50 h 150"/>
              <a:gd name="T66" fmla="*/ 106 w 156"/>
              <a:gd name="T67" fmla="*/ 48 h 150"/>
              <a:gd name="T68" fmla="*/ 106 w 156"/>
              <a:gd name="T69" fmla="*/ 45 h 150"/>
              <a:gd name="T70" fmla="*/ 100 w 156"/>
              <a:gd name="T71" fmla="*/ 15 h 150"/>
              <a:gd name="T72" fmla="*/ 78 w 156"/>
              <a:gd name="T73" fmla="*/ 8 h 150"/>
              <a:gd name="T74" fmla="*/ 56 w 156"/>
              <a:gd name="T75" fmla="*/ 15 h 150"/>
              <a:gd name="T76" fmla="*/ 50 w 156"/>
              <a:gd name="T77" fmla="*/ 45 h 150"/>
              <a:gd name="T78" fmla="*/ 50 w 156"/>
              <a:gd name="T79" fmla="*/ 48 h 150"/>
              <a:gd name="T80" fmla="*/ 51 w 156"/>
              <a:gd name="T81" fmla="*/ 50 h 150"/>
              <a:gd name="T82" fmla="*/ 49 w 156"/>
              <a:gd name="T83" fmla="*/ 51 h 150"/>
              <a:gd name="T84" fmla="*/ 48 w 156"/>
              <a:gd name="T85" fmla="*/ 60 h 150"/>
              <a:gd name="T86" fmla="*/ 50 w 156"/>
              <a:gd name="T87" fmla="*/ 64 h 150"/>
              <a:gd name="T88" fmla="*/ 54 w 156"/>
              <a:gd name="T89" fmla="*/ 64 h 150"/>
              <a:gd name="T90" fmla="*/ 54 w 156"/>
              <a:gd name="T91" fmla="*/ 68 h 150"/>
              <a:gd name="T92" fmla="*/ 66 w 156"/>
              <a:gd name="T93" fmla="*/ 90 h 150"/>
              <a:gd name="T94" fmla="*/ 67 w 156"/>
              <a:gd name="T95" fmla="*/ 92 h 150"/>
              <a:gd name="T96" fmla="*/ 67 w 156"/>
              <a:gd name="T97" fmla="*/ 93 h 150"/>
              <a:gd name="T98" fmla="*/ 60 w 156"/>
              <a:gd name="T99" fmla="*/ 108 h 150"/>
              <a:gd name="T100" fmla="*/ 30 w 156"/>
              <a:gd name="T101" fmla="*/ 121 h 150"/>
              <a:gd name="T102" fmla="*/ 9 w 156"/>
              <a:gd name="T103" fmla="*/ 14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150">
                <a:moveTo>
                  <a:pt x="156" y="150"/>
                </a:moveTo>
                <a:cubicBezTo>
                  <a:pt x="0" y="150"/>
                  <a:pt x="0" y="150"/>
                  <a:pt x="0" y="150"/>
                </a:cubicBezTo>
                <a:cubicBezTo>
                  <a:pt x="0" y="146"/>
                  <a:pt x="0" y="146"/>
                  <a:pt x="0" y="146"/>
                </a:cubicBezTo>
                <a:cubicBezTo>
                  <a:pt x="0" y="122"/>
                  <a:pt x="46" y="103"/>
                  <a:pt x="58" y="100"/>
                </a:cubicBezTo>
                <a:cubicBezTo>
                  <a:pt x="59" y="99"/>
                  <a:pt x="59" y="97"/>
                  <a:pt x="59" y="95"/>
                </a:cubicBezTo>
                <a:cubicBezTo>
                  <a:pt x="56" y="92"/>
                  <a:pt x="50" y="83"/>
                  <a:pt x="47" y="72"/>
                </a:cubicBezTo>
                <a:cubicBezTo>
                  <a:pt x="44" y="70"/>
                  <a:pt x="42" y="68"/>
                  <a:pt x="41" y="64"/>
                </a:cubicBezTo>
                <a:cubicBezTo>
                  <a:pt x="39" y="58"/>
                  <a:pt x="39" y="51"/>
                  <a:pt x="42" y="46"/>
                </a:cubicBezTo>
                <a:cubicBezTo>
                  <a:pt x="42" y="46"/>
                  <a:pt x="42" y="46"/>
                  <a:pt x="42" y="46"/>
                </a:cubicBezTo>
                <a:cubicBezTo>
                  <a:pt x="42" y="39"/>
                  <a:pt x="40" y="22"/>
                  <a:pt x="50" y="10"/>
                </a:cubicBezTo>
                <a:cubicBezTo>
                  <a:pt x="56" y="3"/>
                  <a:pt x="66" y="0"/>
                  <a:pt x="78" y="0"/>
                </a:cubicBezTo>
                <a:cubicBezTo>
                  <a:pt x="90" y="0"/>
                  <a:pt x="100" y="3"/>
                  <a:pt x="106" y="10"/>
                </a:cubicBezTo>
                <a:cubicBezTo>
                  <a:pt x="116" y="22"/>
                  <a:pt x="114" y="39"/>
                  <a:pt x="114" y="46"/>
                </a:cubicBezTo>
                <a:cubicBezTo>
                  <a:pt x="114" y="46"/>
                  <a:pt x="114" y="46"/>
                  <a:pt x="114" y="46"/>
                </a:cubicBezTo>
                <a:cubicBezTo>
                  <a:pt x="117" y="51"/>
                  <a:pt x="117" y="58"/>
                  <a:pt x="115" y="64"/>
                </a:cubicBezTo>
                <a:cubicBezTo>
                  <a:pt x="114" y="68"/>
                  <a:pt x="112" y="70"/>
                  <a:pt x="109" y="72"/>
                </a:cubicBezTo>
                <a:cubicBezTo>
                  <a:pt x="106" y="83"/>
                  <a:pt x="100" y="92"/>
                  <a:pt x="97" y="95"/>
                </a:cubicBezTo>
                <a:cubicBezTo>
                  <a:pt x="97" y="97"/>
                  <a:pt x="97" y="99"/>
                  <a:pt x="98" y="100"/>
                </a:cubicBezTo>
                <a:cubicBezTo>
                  <a:pt x="110" y="103"/>
                  <a:pt x="156" y="122"/>
                  <a:pt x="156" y="146"/>
                </a:cubicBezTo>
                <a:lnTo>
                  <a:pt x="156" y="150"/>
                </a:lnTo>
                <a:close/>
                <a:moveTo>
                  <a:pt x="9" y="142"/>
                </a:moveTo>
                <a:cubicBezTo>
                  <a:pt x="147" y="142"/>
                  <a:pt x="147" y="142"/>
                  <a:pt x="147" y="142"/>
                </a:cubicBezTo>
                <a:cubicBezTo>
                  <a:pt x="145" y="136"/>
                  <a:pt x="138" y="128"/>
                  <a:pt x="126" y="121"/>
                </a:cubicBezTo>
                <a:cubicBezTo>
                  <a:pt x="114" y="114"/>
                  <a:pt x="101" y="109"/>
                  <a:pt x="96" y="108"/>
                </a:cubicBezTo>
                <a:cubicBezTo>
                  <a:pt x="89" y="107"/>
                  <a:pt x="89" y="97"/>
                  <a:pt x="89" y="93"/>
                </a:cubicBezTo>
                <a:cubicBezTo>
                  <a:pt x="89" y="92"/>
                  <a:pt x="89" y="92"/>
                  <a:pt x="89" y="92"/>
                </a:cubicBezTo>
                <a:cubicBezTo>
                  <a:pt x="90" y="90"/>
                  <a:pt x="90" y="90"/>
                  <a:pt x="90" y="90"/>
                </a:cubicBezTo>
                <a:cubicBezTo>
                  <a:pt x="90" y="90"/>
                  <a:pt x="100" y="80"/>
                  <a:pt x="102" y="68"/>
                </a:cubicBezTo>
                <a:cubicBezTo>
                  <a:pt x="102" y="64"/>
                  <a:pt x="102" y="64"/>
                  <a:pt x="102" y="64"/>
                </a:cubicBezTo>
                <a:cubicBezTo>
                  <a:pt x="106" y="64"/>
                  <a:pt x="106" y="64"/>
                  <a:pt x="106" y="64"/>
                </a:cubicBezTo>
                <a:cubicBezTo>
                  <a:pt x="106" y="64"/>
                  <a:pt x="107" y="63"/>
                  <a:pt x="108" y="60"/>
                </a:cubicBezTo>
                <a:cubicBezTo>
                  <a:pt x="109" y="56"/>
                  <a:pt x="109" y="52"/>
                  <a:pt x="107" y="51"/>
                </a:cubicBezTo>
                <a:cubicBezTo>
                  <a:pt x="105" y="50"/>
                  <a:pt x="105" y="50"/>
                  <a:pt x="105" y="50"/>
                </a:cubicBezTo>
                <a:cubicBezTo>
                  <a:pt x="106" y="48"/>
                  <a:pt x="106" y="48"/>
                  <a:pt x="106" y="48"/>
                </a:cubicBezTo>
                <a:cubicBezTo>
                  <a:pt x="106" y="47"/>
                  <a:pt x="106" y="46"/>
                  <a:pt x="106" y="45"/>
                </a:cubicBezTo>
                <a:cubicBezTo>
                  <a:pt x="106" y="39"/>
                  <a:pt x="108" y="24"/>
                  <a:pt x="100" y="15"/>
                </a:cubicBezTo>
                <a:cubicBezTo>
                  <a:pt x="95" y="10"/>
                  <a:pt x="88" y="8"/>
                  <a:pt x="78" y="8"/>
                </a:cubicBezTo>
                <a:cubicBezTo>
                  <a:pt x="68" y="8"/>
                  <a:pt x="61" y="10"/>
                  <a:pt x="56" y="15"/>
                </a:cubicBezTo>
                <a:cubicBezTo>
                  <a:pt x="48" y="24"/>
                  <a:pt x="50" y="39"/>
                  <a:pt x="50" y="45"/>
                </a:cubicBezTo>
                <a:cubicBezTo>
                  <a:pt x="50" y="46"/>
                  <a:pt x="50" y="47"/>
                  <a:pt x="50" y="48"/>
                </a:cubicBezTo>
                <a:cubicBezTo>
                  <a:pt x="51" y="50"/>
                  <a:pt x="51" y="50"/>
                  <a:pt x="51" y="50"/>
                </a:cubicBezTo>
                <a:cubicBezTo>
                  <a:pt x="49" y="51"/>
                  <a:pt x="49" y="51"/>
                  <a:pt x="49" y="51"/>
                </a:cubicBezTo>
                <a:cubicBezTo>
                  <a:pt x="47" y="52"/>
                  <a:pt x="47" y="56"/>
                  <a:pt x="48" y="60"/>
                </a:cubicBezTo>
                <a:cubicBezTo>
                  <a:pt x="49" y="63"/>
                  <a:pt x="50" y="64"/>
                  <a:pt x="50" y="64"/>
                </a:cubicBezTo>
                <a:cubicBezTo>
                  <a:pt x="54" y="64"/>
                  <a:pt x="54" y="64"/>
                  <a:pt x="54" y="64"/>
                </a:cubicBezTo>
                <a:cubicBezTo>
                  <a:pt x="54" y="68"/>
                  <a:pt x="54" y="68"/>
                  <a:pt x="54" y="68"/>
                </a:cubicBezTo>
                <a:cubicBezTo>
                  <a:pt x="56" y="80"/>
                  <a:pt x="66" y="90"/>
                  <a:pt x="66" y="90"/>
                </a:cubicBezTo>
                <a:cubicBezTo>
                  <a:pt x="67" y="92"/>
                  <a:pt x="67" y="92"/>
                  <a:pt x="67" y="92"/>
                </a:cubicBezTo>
                <a:cubicBezTo>
                  <a:pt x="67" y="93"/>
                  <a:pt x="67" y="93"/>
                  <a:pt x="67" y="93"/>
                </a:cubicBezTo>
                <a:cubicBezTo>
                  <a:pt x="67" y="97"/>
                  <a:pt x="67" y="107"/>
                  <a:pt x="60" y="108"/>
                </a:cubicBezTo>
                <a:cubicBezTo>
                  <a:pt x="55" y="109"/>
                  <a:pt x="42" y="114"/>
                  <a:pt x="30" y="121"/>
                </a:cubicBezTo>
                <a:cubicBezTo>
                  <a:pt x="18" y="128"/>
                  <a:pt x="11" y="136"/>
                  <a:pt x="9" y="142"/>
                </a:cubicBezTo>
                <a:close/>
              </a:path>
            </a:pathLst>
          </a:custGeom>
          <a:solidFill>
            <a:schemeClr val="accent2"/>
          </a:solidFill>
          <a:ln>
            <a:solidFill>
              <a:srgbClr val="FFC000"/>
            </a:solidFill>
          </a:ln>
        </p:spPr>
        <p:txBody>
          <a:bodyPr vert="horz" wrap="square" lIns="68580" tIns="34290" rIns="68580" bIns="34290" numCol="1" anchor="t" anchorCtr="0" compatLnSpc="1"/>
          <a:p>
            <a:endParaRPr lang="id-ID">
              <a:cs typeface="+mn-ea"/>
              <a:sym typeface="+mn-lt"/>
            </a:endParaRPr>
          </a:p>
        </p:txBody>
      </p:sp>
      <p:sp>
        <p:nvSpPr>
          <p:cNvPr id="42" name="Freeform 14"/>
          <p:cNvSpPr>
            <a:spLocks noEditPoints="1"/>
          </p:cNvSpPr>
          <p:nvPr/>
        </p:nvSpPr>
        <p:spPr bwMode="auto">
          <a:xfrm>
            <a:off x="5272405" y="3194050"/>
            <a:ext cx="485775" cy="404495"/>
          </a:xfrm>
          <a:custGeom>
            <a:avLst/>
            <a:gdLst>
              <a:gd name="T0" fmla="*/ 156 w 156"/>
              <a:gd name="T1" fmla="*/ 150 h 150"/>
              <a:gd name="T2" fmla="*/ 0 w 156"/>
              <a:gd name="T3" fmla="*/ 150 h 150"/>
              <a:gd name="T4" fmla="*/ 0 w 156"/>
              <a:gd name="T5" fmla="*/ 146 h 150"/>
              <a:gd name="T6" fmla="*/ 58 w 156"/>
              <a:gd name="T7" fmla="*/ 100 h 150"/>
              <a:gd name="T8" fmla="*/ 59 w 156"/>
              <a:gd name="T9" fmla="*/ 95 h 150"/>
              <a:gd name="T10" fmla="*/ 47 w 156"/>
              <a:gd name="T11" fmla="*/ 72 h 150"/>
              <a:gd name="T12" fmla="*/ 41 w 156"/>
              <a:gd name="T13" fmla="*/ 64 h 150"/>
              <a:gd name="T14" fmla="*/ 42 w 156"/>
              <a:gd name="T15" fmla="*/ 46 h 150"/>
              <a:gd name="T16" fmla="*/ 42 w 156"/>
              <a:gd name="T17" fmla="*/ 46 h 150"/>
              <a:gd name="T18" fmla="*/ 50 w 156"/>
              <a:gd name="T19" fmla="*/ 10 h 150"/>
              <a:gd name="T20" fmla="*/ 78 w 156"/>
              <a:gd name="T21" fmla="*/ 0 h 150"/>
              <a:gd name="T22" fmla="*/ 106 w 156"/>
              <a:gd name="T23" fmla="*/ 10 h 150"/>
              <a:gd name="T24" fmla="*/ 114 w 156"/>
              <a:gd name="T25" fmla="*/ 46 h 150"/>
              <a:gd name="T26" fmla="*/ 114 w 156"/>
              <a:gd name="T27" fmla="*/ 46 h 150"/>
              <a:gd name="T28" fmla="*/ 115 w 156"/>
              <a:gd name="T29" fmla="*/ 64 h 150"/>
              <a:gd name="T30" fmla="*/ 109 w 156"/>
              <a:gd name="T31" fmla="*/ 72 h 150"/>
              <a:gd name="T32" fmla="*/ 97 w 156"/>
              <a:gd name="T33" fmla="*/ 95 h 150"/>
              <a:gd name="T34" fmla="*/ 98 w 156"/>
              <a:gd name="T35" fmla="*/ 100 h 150"/>
              <a:gd name="T36" fmla="*/ 156 w 156"/>
              <a:gd name="T37" fmla="*/ 146 h 150"/>
              <a:gd name="T38" fmla="*/ 156 w 156"/>
              <a:gd name="T39" fmla="*/ 150 h 150"/>
              <a:gd name="T40" fmla="*/ 9 w 156"/>
              <a:gd name="T41" fmla="*/ 142 h 150"/>
              <a:gd name="T42" fmla="*/ 147 w 156"/>
              <a:gd name="T43" fmla="*/ 142 h 150"/>
              <a:gd name="T44" fmla="*/ 126 w 156"/>
              <a:gd name="T45" fmla="*/ 121 h 150"/>
              <a:gd name="T46" fmla="*/ 96 w 156"/>
              <a:gd name="T47" fmla="*/ 108 h 150"/>
              <a:gd name="T48" fmla="*/ 89 w 156"/>
              <a:gd name="T49" fmla="*/ 93 h 150"/>
              <a:gd name="T50" fmla="*/ 89 w 156"/>
              <a:gd name="T51" fmla="*/ 92 h 150"/>
              <a:gd name="T52" fmla="*/ 90 w 156"/>
              <a:gd name="T53" fmla="*/ 90 h 150"/>
              <a:gd name="T54" fmla="*/ 102 w 156"/>
              <a:gd name="T55" fmla="*/ 68 h 150"/>
              <a:gd name="T56" fmla="*/ 102 w 156"/>
              <a:gd name="T57" fmla="*/ 64 h 150"/>
              <a:gd name="T58" fmla="*/ 106 w 156"/>
              <a:gd name="T59" fmla="*/ 64 h 150"/>
              <a:gd name="T60" fmla="*/ 108 w 156"/>
              <a:gd name="T61" fmla="*/ 60 h 150"/>
              <a:gd name="T62" fmla="*/ 107 w 156"/>
              <a:gd name="T63" fmla="*/ 51 h 150"/>
              <a:gd name="T64" fmla="*/ 105 w 156"/>
              <a:gd name="T65" fmla="*/ 50 h 150"/>
              <a:gd name="T66" fmla="*/ 106 w 156"/>
              <a:gd name="T67" fmla="*/ 48 h 150"/>
              <a:gd name="T68" fmla="*/ 106 w 156"/>
              <a:gd name="T69" fmla="*/ 45 h 150"/>
              <a:gd name="T70" fmla="*/ 100 w 156"/>
              <a:gd name="T71" fmla="*/ 15 h 150"/>
              <a:gd name="T72" fmla="*/ 78 w 156"/>
              <a:gd name="T73" fmla="*/ 8 h 150"/>
              <a:gd name="T74" fmla="*/ 56 w 156"/>
              <a:gd name="T75" fmla="*/ 15 h 150"/>
              <a:gd name="T76" fmla="*/ 50 w 156"/>
              <a:gd name="T77" fmla="*/ 45 h 150"/>
              <a:gd name="T78" fmla="*/ 50 w 156"/>
              <a:gd name="T79" fmla="*/ 48 h 150"/>
              <a:gd name="T80" fmla="*/ 51 w 156"/>
              <a:gd name="T81" fmla="*/ 50 h 150"/>
              <a:gd name="T82" fmla="*/ 49 w 156"/>
              <a:gd name="T83" fmla="*/ 51 h 150"/>
              <a:gd name="T84" fmla="*/ 48 w 156"/>
              <a:gd name="T85" fmla="*/ 60 h 150"/>
              <a:gd name="T86" fmla="*/ 50 w 156"/>
              <a:gd name="T87" fmla="*/ 64 h 150"/>
              <a:gd name="T88" fmla="*/ 54 w 156"/>
              <a:gd name="T89" fmla="*/ 64 h 150"/>
              <a:gd name="T90" fmla="*/ 54 w 156"/>
              <a:gd name="T91" fmla="*/ 68 h 150"/>
              <a:gd name="T92" fmla="*/ 66 w 156"/>
              <a:gd name="T93" fmla="*/ 90 h 150"/>
              <a:gd name="T94" fmla="*/ 67 w 156"/>
              <a:gd name="T95" fmla="*/ 92 h 150"/>
              <a:gd name="T96" fmla="*/ 67 w 156"/>
              <a:gd name="T97" fmla="*/ 93 h 150"/>
              <a:gd name="T98" fmla="*/ 60 w 156"/>
              <a:gd name="T99" fmla="*/ 108 h 150"/>
              <a:gd name="T100" fmla="*/ 30 w 156"/>
              <a:gd name="T101" fmla="*/ 121 h 150"/>
              <a:gd name="T102" fmla="*/ 9 w 156"/>
              <a:gd name="T103" fmla="*/ 14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150">
                <a:moveTo>
                  <a:pt x="156" y="150"/>
                </a:moveTo>
                <a:cubicBezTo>
                  <a:pt x="0" y="150"/>
                  <a:pt x="0" y="150"/>
                  <a:pt x="0" y="150"/>
                </a:cubicBezTo>
                <a:cubicBezTo>
                  <a:pt x="0" y="146"/>
                  <a:pt x="0" y="146"/>
                  <a:pt x="0" y="146"/>
                </a:cubicBezTo>
                <a:cubicBezTo>
                  <a:pt x="0" y="122"/>
                  <a:pt x="46" y="103"/>
                  <a:pt x="58" y="100"/>
                </a:cubicBezTo>
                <a:cubicBezTo>
                  <a:pt x="59" y="99"/>
                  <a:pt x="59" y="97"/>
                  <a:pt x="59" y="95"/>
                </a:cubicBezTo>
                <a:cubicBezTo>
                  <a:pt x="56" y="92"/>
                  <a:pt x="50" y="83"/>
                  <a:pt x="47" y="72"/>
                </a:cubicBezTo>
                <a:cubicBezTo>
                  <a:pt x="44" y="70"/>
                  <a:pt x="42" y="68"/>
                  <a:pt x="41" y="64"/>
                </a:cubicBezTo>
                <a:cubicBezTo>
                  <a:pt x="39" y="58"/>
                  <a:pt x="39" y="51"/>
                  <a:pt x="42" y="46"/>
                </a:cubicBezTo>
                <a:cubicBezTo>
                  <a:pt x="42" y="46"/>
                  <a:pt x="42" y="46"/>
                  <a:pt x="42" y="46"/>
                </a:cubicBezTo>
                <a:cubicBezTo>
                  <a:pt x="42" y="39"/>
                  <a:pt x="40" y="22"/>
                  <a:pt x="50" y="10"/>
                </a:cubicBezTo>
                <a:cubicBezTo>
                  <a:pt x="56" y="3"/>
                  <a:pt x="66" y="0"/>
                  <a:pt x="78" y="0"/>
                </a:cubicBezTo>
                <a:cubicBezTo>
                  <a:pt x="90" y="0"/>
                  <a:pt x="100" y="3"/>
                  <a:pt x="106" y="10"/>
                </a:cubicBezTo>
                <a:cubicBezTo>
                  <a:pt x="116" y="22"/>
                  <a:pt x="114" y="39"/>
                  <a:pt x="114" y="46"/>
                </a:cubicBezTo>
                <a:cubicBezTo>
                  <a:pt x="114" y="46"/>
                  <a:pt x="114" y="46"/>
                  <a:pt x="114" y="46"/>
                </a:cubicBezTo>
                <a:cubicBezTo>
                  <a:pt x="117" y="51"/>
                  <a:pt x="117" y="58"/>
                  <a:pt x="115" y="64"/>
                </a:cubicBezTo>
                <a:cubicBezTo>
                  <a:pt x="114" y="68"/>
                  <a:pt x="112" y="70"/>
                  <a:pt x="109" y="72"/>
                </a:cubicBezTo>
                <a:cubicBezTo>
                  <a:pt x="106" y="83"/>
                  <a:pt x="100" y="92"/>
                  <a:pt x="97" y="95"/>
                </a:cubicBezTo>
                <a:cubicBezTo>
                  <a:pt x="97" y="97"/>
                  <a:pt x="97" y="99"/>
                  <a:pt x="98" y="100"/>
                </a:cubicBezTo>
                <a:cubicBezTo>
                  <a:pt x="110" y="103"/>
                  <a:pt x="156" y="122"/>
                  <a:pt x="156" y="146"/>
                </a:cubicBezTo>
                <a:lnTo>
                  <a:pt x="156" y="150"/>
                </a:lnTo>
                <a:close/>
                <a:moveTo>
                  <a:pt x="9" y="142"/>
                </a:moveTo>
                <a:cubicBezTo>
                  <a:pt x="147" y="142"/>
                  <a:pt x="147" y="142"/>
                  <a:pt x="147" y="142"/>
                </a:cubicBezTo>
                <a:cubicBezTo>
                  <a:pt x="145" y="136"/>
                  <a:pt x="138" y="128"/>
                  <a:pt x="126" y="121"/>
                </a:cubicBezTo>
                <a:cubicBezTo>
                  <a:pt x="114" y="114"/>
                  <a:pt x="101" y="109"/>
                  <a:pt x="96" y="108"/>
                </a:cubicBezTo>
                <a:cubicBezTo>
                  <a:pt x="89" y="107"/>
                  <a:pt x="89" y="97"/>
                  <a:pt x="89" y="93"/>
                </a:cubicBezTo>
                <a:cubicBezTo>
                  <a:pt x="89" y="92"/>
                  <a:pt x="89" y="92"/>
                  <a:pt x="89" y="92"/>
                </a:cubicBezTo>
                <a:cubicBezTo>
                  <a:pt x="90" y="90"/>
                  <a:pt x="90" y="90"/>
                  <a:pt x="90" y="90"/>
                </a:cubicBezTo>
                <a:cubicBezTo>
                  <a:pt x="90" y="90"/>
                  <a:pt x="100" y="80"/>
                  <a:pt x="102" y="68"/>
                </a:cubicBezTo>
                <a:cubicBezTo>
                  <a:pt x="102" y="64"/>
                  <a:pt x="102" y="64"/>
                  <a:pt x="102" y="64"/>
                </a:cubicBezTo>
                <a:cubicBezTo>
                  <a:pt x="106" y="64"/>
                  <a:pt x="106" y="64"/>
                  <a:pt x="106" y="64"/>
                </a:cubicBezTo>
                <a:cubicBezTo>
                  <a:pt x="106" y="64"/>
                  <a:pt x="107" y="63"/>
                  <a:pt x="108" y="60"/>
                </a:cubicBezTo>
                <a:cubicBezTo>
                  <a:pt x="109" y="56"/>
                  <a:pt x="109" y="52"/>
                  <a:pt x="107" y="51"/>
                </a:cubicBezTo>
                <a:cubicBezTo>
                  <a:pt x="105" y="50"/>
                  <a:pt x="105" y="50"/>
                  <a:pt x="105" y="50"/>
                </a:cubicBezTo>
                <a:cubicBezTo>
                  <a:pt x="106" y="48"/>
                  <a:pt x="106" y="48"/>
                  <a:pt x="106" y="48"/>
                </a:cubicBezTo>
                <a:cubicBezTo>
                  <a:pt x="106" y="47"/>
                  <a:pt x="106" y="46"/>
                  <a:pt x="106" y="45"/>
                </a:cubicBezTo>
                <a:cubicBezTo>
                  <a:pt x="106" y="39"/>
                  <a:pt x="108" y="24"/>
                  <a:pt x="100" y="15"/>
                </a:cubicBezTo>
                <a:cubicBezTo>
                  <a:pt x="95" y="10"/>
                  <a:pt x="88" y="8"/>
                  <a:pt x="78" y="8"/>
                </a:cubicBezTo>
                <a:cubicBezTo>
                  <a:pt x="68" y="8"/>
                  <a:pt x="61" y="10"/>
                  <a:pt x="56" y="15"/>
                </a:cubicBezTo>
                <a:cubicBezTo>
                  <a:pt x="48" y="24"/>
                  <a:pt x="50" y="39"/>
                  <a:pt x="50" y="45"/>
                </a:cubicBezTo>
                <a:cubicBezTo>
                  <a:pt x="50" y="46"/>
                  <a:pt x="50" y="47"/>
                  <a:pt x="50" y="48"/>
                </a:cubicBezTo>
                <a:cubicBezTo>
                  <a:pt x="51" y="50"/>
                  <a:pt x="51" y="50"/>
                  <a:pt x="51" y="50"/>
                </a:cubicBezTo>
                <a:cubicBezTo>
                  <a:pt x="49" y="51"/>
                  <a:pt x="49" y="51"/>
                  <a:pt x="49" y="51"/>
                </a:cubicBezTo>
                <a:cubicBezTo>
                  <a:pt x="47" y="52"/>
                  <a:pt x="47" y="56"/>
                  <a:pt x="48" y="60"/>
                </a:cubicBezTo>
                <a:cubicBezTo>
                  <a:pt x="49" y="63"/>
                  <a:pt x="50" y="64"/>
                  <a:pt x="50" y="64"/>
                </a:cubicBezTo>
                <a:cubicBezTo>
                  <a:pt x="54" y="64"/>
                  <a:pt x="54" y="64"/>
                  <a:pt x="54" y="64"/>
                </a:cubicBezTo>
                <a:cubicBezTo>
                  <a:pt x="54" y="68"/>
                  <a:pt x="54" y="68"/>
                  <a:pt x="54" y="68"/>
                </a:cubicBezTo>
                <a:cubicBezTo>
                  <a:pt x="56" y="80"/>
                  <a:pt x="66" y="90"/>
                  <a:pt x="66" y="90"/>
                </a:cubicBezTo>
                <a:cubicBezTo>
                  <a:pt x="67" y="92"/>
                  <a:pt x="67" y="92"/>
                  <a:pt x="67" y="92"/>
                </a:cubicBezTo>
                <a:cubicBezTo>
                  <a:pt x="67" y="93"/>
                  <a:pt x="67" y="93"/>
                  <a:pt x="67" y="93"/>
                </a:cubicBezTo>
                <a:cubicBezTo>
                  <a:pt x="67" y="97"/>
                  <a:pt x="67" y="107"/>
                  <a:pt x="60" y="108"/>
                </a:cubicBezTo>
                <a:cubicBezTo>
                  <a:pt x="55" y="109"/>
                  <a:pt x="42" y="114"/>
                  <a:pt x="30" y="121"/>
                </a:cubicBezTo>
                <a:cubicBezTo>
                  <a:pt x="18" y="128"/>
                  <a:pt x="11" y="136"/>
                  <a:pt x="9" y="142"/>
                </a:cubicBezTo>
                <a:close/>
              </a:path>
            </a:pathLst>
          </a:custGeom>
          <a:solidFill>
            <a:schemeClr val="accent2"/>
          </a:solidFill>
          <a:ln>
            <a:solidFill>
              <a:srgbClr val="FFC000"/>
            </a:solidFill>
          </a:ln>
        </p:spPr>
        <p:txBody>
          <a:bodyPr vert="horz" wrap="square" lIns="68580" tIns="34290" rIns="68580" bIns="34290" numCol="1" anchor="t" anchorCtr="0" compatLnSpc="1"/>
          <a:p>
            <a:endParaRPr lang="id-ID">
              <a:cs typeface="+mn-ea"/>
              <a:sym typeface="+mn-lt"/>
            </a:endParaRPr>
          </a:p>
        </p:txBody>
      </p:sp>
      <p:sp>
        <p:nvSpPr>
          <p:cNvPr id="43" name="Freeform 14"/>
          <p:cNvSpPr>
            <a:spLocks noEditPoints="1"/>
          </p:cNvSpPr>
          <p:nvPr/>
        </p:nvSpPr>
        <p:spPr bwMode="auto">
          <a:xfrm>
            <a:off x="7207885" y="3192780"/>
            <a:ext cx="485775" cy="404495"/>
          </a:xfrm>
          <a:custGeom>
            <a:avLst/>
            <a:gdLst>
              <a:gd name="T0" fmla="*/ 156 w 156"/>
              <a:gd name="T1" fmla="*/ 150 h 150"/>
              <a:gd name="T2" fmla="*/ 0 w 156"/>
              <a:gd name="T3" fmla="*/ 150 h 150"/>
              <a:gd name="T4" fmla="*/ 0 w 156"/>
              <a:gd name="T5" fmla="*/ 146 h 150"/>
              <a:gd name="T6" fmla="*/ 58 w 156"/>
              <a:gd name="T7" fmla="*/ 100 h 150"/>
              <a:gd name="T8" fmla="*/ 59 w 156"/>
              <a:gd name="T9" fmla="*/ 95 h 150"/>
              <a:gd name="T10" fmla="*/ 47 w 156"/>
              <a:gd name="T11" fmla="*/ 72 h 150"/>
              <a:gd name="T12" fmla="*/ 41 w 156"/>
              <a:gd name="T13" fmla="*/ 64 h 150"/>
              <a:gd name="T14" fmla="*/ 42 w 156"/>
              <a:gd name="T15" fmla="*/ 46 h 150"/>
              <a:gd name="T16" fmla="*/ 42 w 156"/>
              <a:gd name="T17" fmla="*/ 46 h 150"/>
              <a:gd name="T18" fmla="*/ 50 w 156"/>
              <a:gd name="T19" fmla="*/ 10 h 150"/>
              <a:gd name="T20" fmla="*/ 78 w 156"/>
              <a:gd name="T21" fmla="*/ 0 h 150"/>
              <a:gd name="T22" fmla="*/ 106 w 156"/>
              <a:gd name="T23" fmla="*/ 10 h 150"/>
              <a:gd name="T24" fmla="*/ 114 w 156"/>
              <a:gd name="T25" fmla="*/ 46 h 150"/>
              <a:gd name="T26" fmla="*/ 114 w 156"/>
              <a:gd name="T27" fmla="*/ 46 h 150"/>
              <a:gd name="T28" fmla="*/ 115 w 156"/>
              <a:gd name="T29" fmla="*/ 64 h 150"/>
              <a:gd name="T30" fmla="*/ 109 w 156"/>
              <a:gd name="T31" fmla="*/ 72 h 150"/>
              <a:gd name="T32" fmla="*/ 97 w 156"/>
              <a:gd name="T33" fmla="*/ 95 h 150"/>
              <a:gd name="T34" fmla="*/ 98 w 156"/>
              <a:gd name="T35" fmla="*/ 100 h 150"/>
              <a:gd name="T36" fmla="*/ 156 w 156"/>
              <a:gd name="T37" fmla="*/ 146 h 150"/>
              <a:gd name="T38" fmla="*/ 156 w 156"/>
              <a:gd name="T39" fmla="*/ 150 h 150"/>
              <a:gd name="T40" fmla="*/ 9 w 156"/>
              <a:gd name="T41" fmla="*/ 142 h 150"/>
              <a:gd name="T42" fmla="*/ 147 w 156"/>
              <a:gd name="T43" fmla="*/ 142 h 150"/>
              <a:gd name="T44" fmla="*/ 126 w 156"/>
              <a:gd name="T45" fmla="*/ 121 h 150"/>
              <a:gd name="T46" fmla="*/ 96 w 156"/>
              <a:gd name="T47" fmla="*/ 108 h 150"/>
              <a:gd name="T48" fmla="*/ 89 w 156"/>
              <a:gd name="T49" fmla="*/ 93 h 150"/>
              <a:gd name="T50" fmla="*/ 89 w 156"/>
              <a:gd name="T51" fmla="*/ 92 h 150"/>
              <a:gd name="T52" fmla="*/ 90 w 156"/>
              <a:gd name="T53" fmla="*/ 90 h 150"/>
              <a:gd name="T54" fmla="*/ 102 w 156"/>
              <a:gd name="T55" fmla="*/ 68 h 150"/>
              <a:gd name="T56" fmla="*/ 102 w 156"/>
              <a:gd name="T57" fmla="*/ 64 h 150"/>
              <a:gd name="T58" fmla="*/ 106 w 156"/>
              <a:gd name="T59" fmla="*/ 64 h 150"/>
              <a:gd name="T60" fmla="*/ 108 w 156"/>
              <a:gd name="T61" fmla="*/ 60 h 150"/>
              <a:gd name="T62" fmla="*/ 107 w 156"/>
              <a:gd name="T63" fmla="*/ 51 h 150"/>
              <a:gd name="T64" fmla="*/ 105 w 156"/>
              <a:gd name="T65" fmla="*/ 50 h 150"/>
              <a:gd name="T66" fmla="*/ 106 w 156"/>
              <a:gd name="T67" fmla="*/ 48 h 150"/>
              <a:gd name="T68" fmla="*/ 106 w 156"/>
              <a:gd name="T69" fmla="*/ 45 h 150"/>
              <a:gd name="T70" fmla="*/ 100 w 156"/>
              <a:gd name="T71" fmla="*/ 15 h 150"/>
              <a:gd name="T72" fmla="*/ 78 w 156"/>
              <a:gd name="T73" fmla="*/ 8 h 150"/>
              <a:gd name="T74" fmla="*/ 56 w 156"/>
              <a:gd name="T75" fmla="*/ 15 h 150"/>
              <a:gd name="T76" fmla="*/ 50 w 156"/>
              <a:gd name="T77" fmla="*/ 45 h 150"/>
              <a:gd name="T78" fmla="*/ 50 w 156"/>
              <a:gd name="T79" fmla="*/ 48 h 150"/>
              <a:gd name="T80" fmla="*/ 51 w 156"/>
              <a:gd name="T81" fmla="*/ 50 h 150"/>
              <a:gd name="T82" fmla="*/ 49 w 156"/>
              <a:gd name="T83" fmla="*/ 51 h 150"/>
              <a:gd name="T84" fmla="*/ 48 w 156"/>
              <a:gd name="T85" fmla="*/ 60 h 150"/>
              <a:gd name="T86" fmla="*/ 50 w 156"/>
              <a:gd name="T87" fmla="*/ 64 h 150"/>
              <a:gd name="T88" fmla="*/ 54 w 156"/>
              <a:gd name="T89" fmla="*/ 64 h 150"/>
              <a:gd name="T90" fmla="*/ 54 w 156"/>
              <a:gd name="T91" fmla="*/ 68 h 150"/>
              <a:gd name="T92" fmla="*/ 66 w 156"/>
              <a:gd name="T93" fmla="*/ 90 h 150"/>
              <a:gd name="T94" fmla="*/ 67 w 156"/>
              <a:gd name="T95" fmla="*/ 92 h 150"/>
              <a:gd name="T96" fmla="*/ 67 w 156"/>
              <a:gd name="T97" fmla="*/ 93 h 150"/>
              <a:gd name="T98" fmla="*/ 60 w 156"/>
              <a:gd name="T99" fmla="*/ 108 h 150"/>
              <a:gd name="T100" fmla="*/ 30 w 156"/>
              <a:gd name="T101" fmla="*/ 121 h 150"/>
              <a:gd name="T102" fmla="*/ 9 w 156"/>
              <a:gd name="T103" fmla="*/ 14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150">
                <a:moveTo>
                  <a:pt x="156" y="150"/>
                </a:moveTo>
                <a:cubicBezTo>
                  <a:pt x="0" y="150"/>
                  <a:pt x="0" y="150"/>
                  <a:pt x="0" y="150"/>
                </a:cubicBezTo>
                <a:cubicBezTo>
                  <a:pt x="0" y="146"/>
                  <a:pt x="0" y="146"/>
                  <a:pt x="0" y="146"/>
                </a:cubicBezTo>
                <a:cubicBezTo>
                  <a:pt x="0" y="122"/>
                  <a:pt x="46" y="103"/>
                  <a:pt x="58" y="100"/>
                </a:cubicBezTo>
                <a:cubicBezTo>
                  <a:pt x="59" y="99"/>
                  <a:pt x="59" y="97"/>
                  <a:pt x="59" y="95"/>
                </a:cubicBezTo>
                <a:cubicBezTo>
                  <a:pt x="56" y="92"/>
                  <a:pt x="50" y="83"/>
                  <a:pt x="47" y="72"/>
                </a:cubicBezTo>
                <a:cubicBezTo>
                  <a:pt x="44" y="70"/>
                  <a:pt x="42" y="68"/>
                  <a:pt x="41" y="64"/>
                </a:cubicBezTo>
                <a:cubicBezTo>
                  <a:pt x="39" y="58"/>
                  <a:pt x="39" y="51"/>
                  <a:pt x="42" y="46"/>
                </a:cubicBezTo>
                <a:cubicBezTo>
                  <a:pt x="42" y="46"/>
                  <a:pt x="42" y="46"/>
                  <a:pt x="42" y="46"/>
                </a:cubicBezTo>
                <a:cubicBezTo>
                  <a:pt x="42" y="39"/>
                  <a:pt x="40" y="22"/>
                  <a:pt x="50" y="10"/>
                </a:cubicBezTo>
                <a:cubicBezTo>
                  <a:pt x="56" y="3"/>
                  <a:pt x="66" y="0"/>
                  <a:pt x="78" y="0"/>
                </a:cubicBezTo>
                <a:cubicBezTo>
                  <a:pt x="90" y="0"/>
                  <a:pt x="100" y="3"/>
                  <a:pt x="106" y="10"/>
                </a:cubicBezTo>
                <a:cubicBezTo>
                  <a:pt x="116" y="22"/>
                  <a:pt x="114" y="39"/>
                  <a:pt x="114" y="46"/>
                </a:cubicBezTo>
                <a:cubicBezTo>
                  <a:pt x="114" y="46"/>
                  <a:pt x="114" y="46"/>
                  <a:pt x="114" y="46"/>
                </a:cubicBezTo>
                <a:cubicBezTo>
                  <a:pt x="117" y="51"/>
                  <a:pt x="117" y="58"/>
                  <a:pt x="115" y="64"/>
                </a:cubicBezTo>
                <a:cubicBezTo>
                  <a:pt x="114" y="68"/>
                  <a:pt x="112" y="70"/>
                  <a:pt x="109" y="72"/>
                </a:cubicBezTo>
                <a:cubicBezTo>
                  <a:pt x="106" y="83"/>
                  <a:pt x="100" y="92"/>
                  <a:pt x="97" y="95"/>
                </a:cubicBezTo>
                <a:cubicBezTo>
                  <a:pt x="97" y="97"/>
                  <a:pt x="97" y="99"/>
                  <a:pt x="98" y="100"/>
                </a:cubicBezTo>
                <a:cubicBezTo>
                  <a:pt x="110" y="103"/>
                  <a:pt x="156" y="122"/>
                  <a:pt x="156" y="146"/>
                </a:cubicBezTo>
                <a:lnTo>
                  <a:pt x="156" y="150"/>
                </a:lnTo>
                <a:close/>
                <a:moveTo>
                  <a:pt x="9" y="142"/>
                </a:moveTo>
                <a:cubicBezTo>
                  <a:pt x="147" y="142"/>
                  <a:pt x="147" y="142"/>
                  <a:pt x="147" y="142"/>
                </a:cubicBezTo>
                <a:cubicBezTo>
                  <a:pt x="145" y="136"/>
                  <a:pt x="138" y="128"/>
                  <a:pt x="126" y="121"/>
                </a:cubicBezTo>
                <a:cubicBezTo>
                  <a:pt x="114" y="114"/>
                  <a:pt x="101" y="109"/>
                  <a:pt x="96" y="108"/>
                </a:cubicBezTo>
                <a:cubicBezTo>
                  <a:pt x="89" y="107"/>
                  <a:pt x="89" y="97"/>
                  <a:pt x="89" y="93"/>
                </a:cubicBezTo>
                <a:cubicBezTo>
                  <a:pt x="89" y="92"/>
                  <a:pt x="89" y="92"/>
                  <a:pt x="89" y="92"/>
                </a:cubicBezTo>
                <a:cubicBezTo>
                  <a:pt x="90" y="90"/>
                  <a:pt x="90" y="90"/>
                  <a:pt x="90" y="90"/>
                </a:cubicBezTo>
                <a:cubicBezTo>
                  <a:pt x="90" y="90"/>
                  <a:pt x="100" y="80"/>
                  <a:pt x="102" y="68"/>
                </a:cubicBezTo>
                <a:cubicBezTo>
                  <a:pt x="102" y="64"/>
                  <a:pt x="102" y="64"/>
                  <a:pt x="102" y="64"/>
                </a:cubicBezTo>
                <a:cubicBezTo>
                  <a:pt x="106" y="64"/>
                  <a:pt x="106" y="64"/>
                  <a:pt x="106" y="64"/>
                </a:cubicBezTo>
                <a:cubicBezTo>
                  <a:pt x="106" y="64"/>
                  <a:pt x="107" y="63"/>
                  <a:pt x="108" y="60"/>
                </a:cubicBezTo>
                <a:cubicBezTo>
                  <a:pt x="109" y="56"/>
                  <a:pt x="109" y="52"/>
                  <a:pt x="107" y="51"/>
                </a:cubicBezTo>
                <a:cubicBezTo>
                  <a:pt x="105" y="50"/>
                  <a:pt x="105" y="50"/>
                  <a:pt x="105" y="50"/>
                </a:cubicBezTo>
                <a:cubicBezTo>
                  <a:pt x="106" y="48"/>
                  <a:pt x="106" y="48"/>
                  <a:pt x="106" y="48"/>
                </a:cubicBezTo>
                <a:cubicBezTo>
                  <a:pt x="106" y="47"/>
                  <a:pt x="106" y="46"/>
                  <a:pt x="106" y="45"/>
                </a:cubicBezTo>
                <a:cubicBezTo>
                  <a:pt x="106" y="39"/>
                  <a:pt x="108" y="24"/>
                  <a:pt x="100" y="15"/>
                </a:cubicBezTo>
                <a:cubicBezTo>
                  <a:pt x="95" y="10"/>
                  <a:pt x="88" y="8"/>
                  <a:pt x="78" y="8"/>
                </a:cubicBezTo>
                <a:cubicBezTo>
                  <a:pt x="68" y="8"/>
                  <a:pt x="61" y="10"/>
                  <a:pt x="56" y="15"/>
                </a:cubicBezTo>
                <a:cubicBezTo>
                  <a:pt x="48" y="24"/>
                  <a:pt x="50" y="39"/>
                  <a:pt x="50" y="45"/>
                </a:cubicBezTo>
                <a:cubicBezTo>
                  <a:pt x="50" y="46"/>
                  <a:pt x="50" y="47"/>
                  <a:pt x="50" y="48"/>
                </a:cubicBezTo>
                <a:cubicBezTo>
                  <a:pt x="51" y="50"/>
                  <a:pt x="51" y="50"/>
                  <a:pt x="51" y="50"/>
                </a:cubicBezTo>
                <a:cubicBezTo>
                  <a:pt x="49" y="51"/>
                  <a:pt x="49" y="51"/>
                  <a:pt x="49" y="51"/>
                </a:cubicBezTo>
                <a:cubicBezTo>
                  <a:pt x="47" y="52"/>
                  <a:pt x="47" y="56"/>
                  <a:pt x="48" y="60"/>
                </a:cubicBezTo>
                <a:cubicBezTo>
                  <a:pt x="49" y="63"/>
                  <a:pt x="50" y="64"/>
                  <a:pt x="50" y="64"/>
                </a:cubicBezTo>
                <a:cubicBezTo>
                  <a:pt x="54" y="64"/>
                  <a:pt x="54" y="64"/>
                  <a:pt x="54" y="64"/>
                </a:cubicBezTo>
                <a:cubicBezTo>
                  <a:pt x="54" y="68"/>
                  <a:pt x="54" y="68"/>
                  <a:pt x="54" y="68"/>
                </a:cubicBezTo>
                <a:cubicBezTo>
                  <a:pt x="56" y="80"/>
                  <a:pt x="66" y="90"/>
                  <a:pt x="66" y="90"/>
                </a:cubicBezTo>
                <a:cubicBezTo>
                  <a:pt x="67" y="92"/>
                  <a:pt x="67" y="92"/>
                  <a:pt x="67" y="92"/>
                </a:cubicBezTo>
                <a:cubicBezTo>
                  <a:pt x="67" y="93"/>
                  <a:pt x="67" y="93"/>
                  <a:pt x="67" y="93"/>
                </a:cubicBezTo>
                <a:cubicBezTo>
                  <a:pt x="67" y="97"/>
                  <a:pt x="67" y="107"/>
                  <a:pt x="60" y="108"/>
                </a:cubicBezTo>
                <a:cubicBezTo>
                  <a:pt x="55" y="109"/>
                  <a:pt x="42" y="114"/>
                  <a:pt x="30" y="121"/>
                </a:cubicBezTo>
                <a:cubicBezTo>
                  <a:pt x="18" y="128"/>
                  <a:pt x="11" y="136"/>
                  <a:pt x="9" y="142"/>
                </a:cubicBezTo>
                <a:close/>
              </a:path>
            </a:pathLst>
          </a:custGeom>
          <a:solidFill>
            <a:schemeClr val="accent2"/>
          </a:solidFill>
          <a:ln>
            <a:solidFill>
              <a:srgbClr val="FFC000"/>
            </a:solidFill>
          </a:ln>
        </p:spPr>
        <p:txBody>
          <a:bodyPr vert="horz" wrap="square" lIns="68580" tIns="34290" rIns="68580" bIns="34290" numCol="1" anchor="t" anchorCtr="0" compatLnSpc="1"/>
          <a:p>
            <a:endParaRPr lang="id-ID">
              <a:cs typeface="+mn-ea"/>
              <a:sym typeface="+mn-lt"/>
            </a:endParaRPr>
          </a:p>
        </p:txBody>
      </p:sp>
      <p:sp>
        <p:nvSpPr>
          <p:cNvPr id="44" name="Freeform 14"/>
          <p:cNvSpPr>
            <a:spLocks noEditPoints="1"/>
          </p:cNvSpPr>
          <p:nvPr/>
        </p:nvSpPr>
        <p:spPr bwMode="auto">
          <a:xfrm>
            <a:off x="9391015" y="3185160"/>
            <a:ext cx="485775" cy="404495"/>
          </a:xfrm>
          <a:custGeom>
            <a:avLst/>
            <a:gdLst>
              <a:gd name="T0" fmla="*/ 156 w 156"/>
              <a:gd name="T1" fmla="*/ 150 h 150"/>
              <a:gd name="T2" fmla="*/ 0 w 156"/>
              <a:gd name="T3" fmla="*/ 150 h 150"/>
              <a:gd name="T4" fmla="*/ 0 w 156"/>
              <a:gd name="T5" fmla="*/ 146 h 150"/>
              <a:gd name="T6" fmla="*/ 58 w 156"/>
              <a:gd name="T7" fmla="*/ 100 h 150"/>
              <a:gd name="T8" fmla="*/ 59 w 156"/>
              <a:gd name="T9" fmla="*/ 95 h 150"/>
              <a:gd name="T10" fmla="*/ 47 w 156"/>
              <a:gd name="T11" fmla="*/ 72 h 150"/>
              <a:gd name="T12" fmla="*/ 41 w 156"/>
              <a:gd name="T13" fmla="*/ 64 h 150"/>
              <a:gd name="T14" fmla="*/ 42 w 156"/>
              <a:gd name="T15" fmla="*/ 46 h 150"/>
              <a:gd name="T16" fmla="*/ 42 w 156"/>
              <a:gd name="T17" fmla="*/ 46 h 150"/>
              <a:gd name="T18" fmla="*/ 50 w 156"/>
              <a:gd name="T19" fmla="*/ 10 h 150"/>
              <a:gd name="T20" fmla="*/ 78 w 156"/>
              <a:gd name="T21" fmla="*/ 0 h 150"/>
              <a:gd name="T22" fmla="*/ 106 w 156"/>
              <a:gd name="T23" fmla="*/ 10 h 150"/>
              <a:gd name="T24" fmla="*/ 114 w 156"/>
              <a:gd name="T25" fmla="*/ 46 h 150"/>
              <a:gd name="T26" fmla="*/ 114 w 156"/>
              <a:gd name="T27" fmla="*/ 46 h 150"/>
              <a:gd name="T28" fmla="*/ 115 w 156"/>
              <a:gd name="T29" fmla="*/ 64 h 150"/>
              <a:gd name="T30" fmla="*/ 109 w 156"/>
              <a:gd name="T31" fmla="*/ 72 h 150"/>
              <a:gd name="T32" fmla="*/ 97 w 156"/>
              <a:gd name="T33" fmla="*/ 95 h 150"/>
              <a:gd name="T34" fmla="*/ 98 w 156"/>
              <a:gd name="T35" fmla="*/ 100 h 150"/>
              <a:gd name="T36" fmla="*/ 156 w 156"/>
              <a:gd name="T37" fmla="*/ 146 h 150"/>
              <a:gd name="T38" fmla="*/ 156 w 156"/>
              <a:gd name="T39" fmla="*/ 150 h 150"/>
              <a:gd name="T40" fmla="*/ 9 w 156"/>
              <a:gd name="T41" fmla="*/ 142 h 150"/>
              <a:gd name="T42" fmla="*/ 147 w 156"/>
              <a:gd name="T43" fmla="*/ 142 h 150"/>
              <a:gd name="T44" fmla="*/ 126 w 156"/>
              <a:gd name="T45" fmla="*/ 121 h 150"/>
              <a:gd name="T46" fmla="*/ 96 w 156"/>
              <a:gd name="T47" fmla="*/ 108 h 150"/>
              <a:gd name="T48" fmla="*/ 89 w 156"/>
              <a:gd name="T49" fmla="*/ 93 h 150"/>
              <a:gd name="T50" fmla="*/ 89 w 156"/>
              <a:gd name="T51" fmla="*/ 92 h 150"/>
              <a:gd name="T52" fmla="*/ 90 w 156"/>
              <a:gd name="T53" fmla="*/ 90 h 150"/>
              <a:gd name="T54" fmla="*/ 102 w 156"/>
              <a:gd name="T55" fmla="*/ 68 h 150"/>
              <a:gd name="T56" fmla="*/ 102 w 156"/>
              <a:gd name="T57" fmla="*/ 64 h 150"/>
              <a:gd name="T58" fmla="*/ 106 w 156"/>
              <a:gd name="T59" fmla="*/ 64 h 150"/>
              <a:gd name="T60" fmla="*/ 108 w 156"/>
              <a:gd name="T61" fmla="*/ 60 h 150"/>
              <a:gd name="T62" fmla="*/ 107 w 156"/>
              <a:gd name="T63" fmla="*/ 51 h 150"/>
              <a:gd name="T64" fmla="*/ 105 w 156"/>
              <a:gd name="T65" fmla="*/ 50 h 150"/>
              <a:gd name="T66" fmla="*/ 106 w 156"/>
              <a:gd name="T67" fmla="*/ 48 h 150"/>
              <a:gd name="T68" fmla="*/ 106 w 156"/>
              <a:gd name="T69" fmla="*/ 45 h 150"/>
              <a:gd name="T70" fmla="*/ 100 w 156"/>
              <a:gd name="T71" fmla="*/ 15 h 150"/>
              <a:gd name="T72" fmla="*/ 78 w 156"/>
              <a:gd name="T73" fmla="*/ 8 h 150"/>
              <a:gd name="T74" fmla="*/ 56 w 156"/>
              <a:gd name="T75" fmla="*/ 15 h 150"/>
              <a:gd name="T76" fmla="*/ 50 w 156"/>
              <a:gd name="T77" fmla="*/ 45 h 150"/>
              <a:gd name="T78" fmla="*/ 50 w 156"/>
              <a:gd name="T79" fmla="*/ 48 h 150"/>
              <a:gd name="T80" fmla="*/ 51 w 156"/>
              <a:gd name="T81" fmla="*/ 50 h 150"/>
              <a:gd name="T82" fmla="*/ 49 w 156"/>
              <a:gd name="T83" fmla="*/ 51 h 150"/>
              <a:gd name="T84" fmla="*/ 48 w 156"/>
              <a:gd name="T85" fmla="*/ 60 h 150"/>
              <a:gd name="T86" fmla="*/ 50 w 156"/>
              <a:gd name="T87" fmla="*/ 64 h 150"/>
              <a:gd name="T88" fmla="*/ 54 w 156"/>
              <a:gd name="T89" fmla="*/ 64 h 150"/>
              <a:gd name="T90" fmla="*/ 54 w 156"/>
              <a:gd name="T91" fmla="*/ 68 h 150"/>
              <a:gd name="T92" fmla="*/ 66 w 156"/>
              <a:gd name="T93" fmla="*/ 90 h 150"/>
              <a:gd name="T94" fmla="*/ 67 w 156"/>
              <a:gd name="T95" fmla="*/ 92 h 150"/>
              <a:gd name="T96" fmla="*/ 67 w 156"/>
              <a:gd name="T97" fmla="*/ 93 h 150"/>
              <a:gd name="T98" fmla="*/ 60 w 156"/>
              <a:gd name="T99" fmla="*/ 108 h 150"/>
              <a:gd name="T100" fmla="*/ 30 w 156"/>
              <a:gd name="T101" fmla="*/ 121 h 150"/>
              <a:gd name="T102" fmla="*/ 9 w 156"/>
              <a:gd name="T103" fmla="*/ 14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150">
                <a:moveTo>
                  <a:pt x="156" y="150"/>
                </a:moveTo>
                <a:cubicBezTo>
                  <a:pt x="0" y="150"/>
                  <a:pt x="0" y="150"/>
                  <a:pt x="0" y="150"/>
                </a:cubicBezTo>
                <a:cubicBezTo>
                  <a:pt x="0" y="146"/>
                  <a:pt x="0" y="146"/>
                  <a:pt x="0" y="146"/>
                </a:cubicBezTo>
                <a:cubicBezTo>
                  <a:pt x="0" y="122"/>
                  <a:pt x="46" y="103"/>
                  <a:pt x="58" y="100"/>
                </a:cubicBezTo>
                <a:cubicBezTo>
                  <a:pt x="59" y="99"/>
                  <a:pt x="59" y="97"/>
                  <a:pt x="59" y="95"/>
                </a:cubicBezTo>
                <a:cubicBezTo>
                  <a:pt x="56" y="92"/>
                  <a:pt x="50" y="83"/>
                  <a:pt x="47" y="72"/>
                </a:cubicBezTo>
                <a:cubicBezTo>
                  <a:pt x="44" y="70"/>
                  <a:pt x="42" y="68"/>
                  <a:pt x="41" y="64"/>
                </a:cubicBezTo>
                <a:cubicBezTo>
                  <a:pt x="39" y="58"/>
                  <a:pt x="39" y="51"/>
                  <a:pt x="42" y="46"/>
                </a:cubicBezTo>
                <a:cubicBezTo>
                  <a:pt x="42" y="46"/>
                  <a:pt x="42" y="46"/>
                  <a:pt x="42" y="46"/>
                </a:cubicBezTo>
                <a:cubicBezTo>
                  <a:pt x="42" y="39"/>
                  <a:pt x="40" y="22"/>
                  <a:pt x="50" y="10"/>
                </a:cubicBezTo>
                <a:cubicBezTo>
                  <a:pt x="56" y="3"/>
                  <a:pt x="66" y="0"/>
                  <a:pt x="78" y="0"/>
                </a:cubicBezTo>
                <a:cubicBezTo>
                  <a:pt x="90" y="0"/>
                  <a:pt x="100" y="3"/>
                  <a:pt x="106" y="10"/>
                </a:cubicBezTo>
                <a:cubicBezTo>
                  <a:pt x="116" y="22"/>
                  <a:pt x="114" y="39"/>
                  <a:pt x="114" y="46"/>
                </a:cubicBezTo>
                <a:cubicBezTo>
                  <a:pt x="114" y="46"/>
                  <a:pt x="114" y="46"/>
                  <a:pt x="114" y="46"/>
                </a:cubicBezTo>
                <a:cubicBezTo>
                  <a:pt x="117" y="51"/>
                  <a:pt x="117" y="58"/>
                  <a:pt x="115" y="64"/>
                </a:cubicBezTo>
                <a:cubicBezTo>
                  <a:pt x="114" y="68"/>
                  <a:pt x="112" y="70"/>
                  <a:pt x="109" y="72"/>
                </a:cubicBezTo>
                <a:cubicBezTo>
                  <a:pt x="106" y="83"/>
                  <a:pt x="100" y="92"/>
                  <a:pt x="97" y="95"/>
                </a:cubicBezTo>
                <a:cubicBezTo>
                  <a:pt x="97" y="97"/>
                  <a:pt x="97" y="99"/>
                  <a:pt x="98" y="100"/>
                </a:cubicBezTo>
                <a:cubicBezTo>
                  <a:pt x="110" y="103"/>
                  <a:pt x="156" y="122"/>
                  <a:pt x="156" y="146"/>
                </a:cubicBezTo>
                <a:lnTo>
                  <a:pt x="156" y="150"/>
                </a:lnTo>
                <a:close/>
                <a:moveTo>
                  <a:pt x="9" y="142"/>
                </a:moveTo>
                <a:cubicBezTo>
                  <a:pt x="147" y="142"/>
                  <a:pt x="147" y="142"/>
                  <a:pt x="147" y="142"/>
                </a:cubicBezTo>
                <a:cubicBezTo>
                  <a:pt x="145" y="136"/>
                  <a:pt x="138" y="128"/>
                  <a:pt x="126" y="121"/>
                </a:cubicBezTo>
                <a:cubicBezTo>
                  <a:pt x="114" y="114"/>
                  <a:pt x="101" y="109"/>
                  <a:pt x="96" y="108"/>
                </a:cubicBezTo>
                <a:cubicBezTo>
                  <a:pt x="89" y="107"/>
                  <a:pt x="89" y="97"/>
                  <a:pt x="89" y="93"/>
                </a:cubicBezTo>
                <a:cubicBezTo>
                  <a:pt x="89" y="92"/>
                  <a:pt x="89" y="92"/>
                  <a:pt x="89" y="92"/>
                </a:cubicBezTo>
                <a:cubicBezTo>
                  <a:pt x="90" y="90"/>
                  <a:pt x="90" y="90"/>
                  <a:pt x="90" y="90"/>
                </a:cubicBezTo>
                <a:cubicBezTo>
                  <a:pt x="90" y="90"/>
                  <a:pt x="100" y="80"/>
                  <a:pt x="102" y="68"/>
                </a:cubicBezTo>
                <a:cubicBezTo>
                  <a:pt x="102" y="64"/>
                  <a:pt x="102" y="64"/>
                  <a:pt x="102" y="64"/>
                </a:cubicBezTo>
                <a:cubicBezTo>
                  <a:pt x="106" y="64"/>
                  <a:pt x="106" y="64"/>
                  <a:pt x="106" y="64"/>
                </a:cubicBezTo>
                <a:cubicBezTo>
                  <a:pt x="106" y="64"/>
                  <a:pt x="107" y="63"/>
                  <a:pt x="108" y="60"/>
                </a:cubicBezTo>
                <a:cubicBezTo>
                  <a:pt x="109" y="56"/>
                  <a:pt x="109" y="52"/>
                  <a:pt x="107" y="51"/>
                </a:cubicBezTo>
                <a:cubicBezTo>
                  <a:pt x="105" y="50"/>
                  <a:pt x="105" y="50"/>
                  <a:pt x="105" y="50"/>
                </a:cubicBezTo>
                <a:cubicBezTo>
                  <a:pt x="106" y="48"/>
                  <a:pt x="106" y="48"/>
                  <a:pt x="106" y="48"/>
                </a:cubicBezTo>
                <a:cubicBezTo>
                  <a:pt x="106" y="47"/>
                  <a:pt x="106" y="46"/>
                  <a:pt x="106" y="45"/>
                </a:cubicBezTo>
                <a:cubicBezTo>
                  <a:pt x="106" y="39"/>
                  <a:pt x="108" y="24"/>
                  <a:pt x="100" y="15"/>
                </a:cubicBezTo>
                <a:cubicBezTo>
                  <a:pt x="95" y="10"/>
                  <a:pt x="88" y="8"/>
                  <a:pt x="78" y="8"/>
                </a:cubicBezTo>
                <a:cubicBezTo>
                  <a:pt x="68" y="8"/>
                  <a:pt x="61" y="10"/>
                  <a:pt x="56" y="15"/>
                </a:cubicBezTo>
                <a:cubicBezTo>
                  <a:pt x="48" y="24"/>
                  <a:pt x="50" y="39"/>
                  <a:pt x="50" y="45"/>
                </a:cubicBezTo>
                <a:cubicBezTo>
                  <a:pt x="50" y="46"/>
                  <a:pt x="50" y="47"/>
                  <a:pt x="50" y="48"/>
                </a:cubicBezTo>
                <a:cubicBezTo>
                  <a:pt x="51" y="50"/>
                  <a:pt x="51" y="50"/>
                  <a:pt x="51" y="50"/>
                </a:cubicBezTo>
                <a:cubicBezTo>
                  <a:pt x="49" y="51"/>
                  <a:pt x="49" y="51"/>
                  <a:pt x="49" y="51"/>
                </a:cubicBezTo>
                <a:cubicBezTo>
                  <a:pt x="47" y="52"/>
                  <a:pt x="47" y="56"/>
                  <a:pt x="48" y="60"/>
                </a:cubicBezTo>
                <a:cubicBezTo>
                  <a:pt x="49" y="63"/>
                  <a:pt x="50" y="64"/>
                  <a:pt x="50" y="64"/>
                </a:cubicBezTo>
                <a:cubicBezTo>
                  <a:pt x="54" y="64"/>
                  <a:pt x="54" y="64"/>
                  <a:pt x="54" y="64"/>
                </a:cubicBezTo>
                <a:cubicBezTo>
                  <a:pt x="54" y="68"/>
                  <a:pt x="54" y="68"/>
                  <a:pt x="54" y="68"/>
                </a:cubicBezTo>
                <a:cubicBezTo>
                  <a:pt x="56" y="80"/>
                  <a:pt x="66" y="90"/>
                  <a:pt x="66" y="90"/>
                </a:cubicBezTo>
                <a:cubicBezTo>
                  <a:pt x="67" y="92"/>
                  <a:pt x="67" y="92"/>
                  <a:pt x="67" y="92"/>
                </a:cubicBezTo>
                <a:cubicBezTo>
                  <a:pt x="67" y="93"/>
                  <a:pt x="67" y="93"/>
                  <a:pt x="67" y="93"/>
                </a:cubicBezTo>
                <a:cubicBezTo>
                  <a:pt x="67" y="97"/>
                  <a:pt x="67" y="107"/>
                  <a:pt x="60" y="108"/>
                </a:cubicBezTo>
                <a:cubicBezTo>
                  <a:pt x="55" y="109"/>
                  <a:pt x="42" y="114"/>
                  <a:pt x="30" y="121"/>
                </a:cubicBezTo>
                <a:cubicBezTo>
                  <a:pt x="18" y="128"/>
                  <a:pt x="11" y="136"/>
                  <a:pt x="9" y="142"/>
                </a:cubicBezTo>
                <a:close/>
              </a:path>
            </a:pathLst>
          </a:custGeom>
          <a:solidFill>
            <a:schemeClr val="accent2"/>
          </a:solidFill>
          <a:ln>
            <a:solidFill>
              <a:srgbClr val="FFC000"/>
            </a:solidFill>
          </a:ln>
        </p:spPr>
        <p:txBody>
          <a:bodyPr vert="horz" wrap="square" lIns="68580" tIns="34290" rIns="68580" bIns="34290" numCol="1" anchor="t" anchorCtr="0" compatLnSpc="1"/>
          <a:p>
            <a:endParaRPr lang="id-ID">
              <a:cs typeface="+mn-ea"/>
              <a:sym typeface="+mn-lt"/>
            </a:endParaRPr>
          </a:p>
        </p:txBody>
      </p:sp>
      <p:sp>
        <p:nvSpPr>
          <p:cNvPr id="46" name="矩形 45"/>
          <p:cNvSpPr/>
          <p:nvPr/>
        </p:nvSpPr>
        <p:spPr>
          <a:xfrm>
            <a:off x="3281680" y="1725295"/>
            <a:ext cx="653415" cy="2660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47" name="文本框 46"/>
          <p:cNvSpPr txBox="1"/>
          <p:nvPr/>
        </p:nvSpPr>
        <p:spPr>
          <a:xfrm>
            <a:off x="3281680" y="1706880"/>
            <a:ext cx="640080" cy="229870"/>
          </a:xfrm>
          <a:prstGeom prst="rect">
            <a:avLst/>
          </a:prstGeom>
          <a:noFill/>
        </p:spPr>
        <p:txBody>
          <a:bodyPr wrap="none" rtlCol="0">
            <a:spAutoFit/>
          </a:bodyPr>
          <a:p>
            <a:pPr algn="ctr"/>
            <a:r>
              <a:rPr lang="zh-CN" altLang="en-US" sz="900"/>
              <a:t>开第二单</a:t>
            </a:r>
            <a:endParaRPr lang="zh-CN" altLang="en-US" sz="900"/>
          </a:p>
        </p:txBody>
      </p:sp>
      <p:sp>
        <p:nvSpPr>
          <p:cNvPr id="48" name="矩形 47"/>
          <p:cNvSpPr/>
          <p:nvPr/>
        </p:nvSpPr>
        <p:spPr>
          <a:xfrm>
            <a:off x="3288030" y="1399540"/>
            <a:ext cx="653415" cy="2660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50" name="文本框 49"/>
          <p:cNvSpPr txBox="1"/>
          <p:nvPr/>
        </p:nvSpPr>
        <p:spPr>
          <a:xfrm>
            <a:off x="3295015" y="1435735"/>
            <a:ext cx="640080" cy="229870"/>
          </a:xfrm>
          <a:prstGeom prst="rect">
            <a:avLst/>
          </a:prstGeom>
          <a:noFill/>
        </p:spPr>
        <p:txBody>
          <a:bodyPr wrap="none" rtlCol="0">
            <a:spAutoFit/>
          </a:bodyPr>
          <a:p>
            <a:pPr algn="ctr"/>
            <a:r>
              <a:rPr lang="zh-CN" altLang="en-US" sz="900"/>
              <a:t>话术回访</a:t>
            </a:r>
            <a:endParaRPr lang="zh-CN" altLang="en-US" sz="900"/>
          </a:p>
        </p:txBody>
      </p:sp>
      <p:grpSp>
        <p:nvGrpSpPr>
          <p:cNvPr id="11" name="组合 10"/>
          <p:cNvGrpSpPr/>
          <p:nvPr/>
        </p:nvGrpSpPr>
        <p:grpSpPr>
          <a:xfrm>
            <a:off x="9368790" y="120650"/>
            <a:ext cx="659130" cy="598170"/>
            <a:chOff x="14118" y="124"/>
            <a:chExt cx="1038" cy="942"/>
          </a:xfrm>
        </p:grpSpPr>
        <p:sp>
          <p:nvSpPr>
            <p:cNvPr id="5" name="对角圆角矩形 4"/>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5" name="图片 14"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6" name="文本框 15"/>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55" name="文本框 54"/>
          <p:cNvSpPr txBox="1"/>
          <p:nvPr/>
        </p:nvSpPr>
        <p:spPr>
          <a:xfrm>
            <a:off x="1166178" y="407670"/>
            <a:ext cx="2737485" cy="337185"/>
          </a:xfrm>
          <a:prstGeom prst="rect">
            <a:avLst/>
          </a:prstGeom>
          <a:noFill/>
        </p:spPr>
        <p:txBody>
          <a:bodyPr wrap="none" rtlCol="0">
            <a:spAutoFit/>
          </a:bodyPr>
          <a:p>
            <a:pPr algn="l"/>
            <a:r>
              <a:rPr lang="zh-CN" sz="1600" b="1">
                <a:latin typeface="微软雅黑" panose="020B0503020204020204" charset="-122"/>
                <a:ea typeface="微软雅黑" panose="020B0503020204020204" charset="-122"/>
                <a:cs typeface="微软雅黑" panose="020B0503020204020204" charset="-122"/>
                <a:sym typeface="+mn-ea"/>
              </a:rPr>
              <a:t>STEP</a:t>
            </a:r>
            <a:r>
              <a:rPr lang="en-US" altLang="zh-CN" sz="1600" b="1">
                <a:latin typeface="微软雅黑" panose="020B0503020204020204" charset="-122"/>
                <a:ea typeface="微软雅黑" panose="020B0503020204020204" charset="-122"/>
                <a:cs typeface="微软雅黑" panose="020B0503020204020204" charset="-122"/>
                <a:sym typeface="+mn-ea"/>
              </a:rPr>
              <a:t>7</a:t>
            </a:r>
            <a:r>
              <a:rPr lang="zh-CN" altLang="en-US" sz="1600" b="1">
                <a:latin typeface="微软雅黑" panose="020B0503020204020204" charset="-122"/>
                <a:ea typeface="微软雅黑" panose="020B0503020204020204" charset="-122"/>
                <a:cs typeface="微软雅黑" panose="020B0503020204020204" charset="-122"/>
                <a:sym typeface="+mn-ea"/>
              </a:rPr>
              <a:t>：</a:t>
            </a:r>
            <a:r>
              <a:rPr lang="zh-CN" altLang="en-US" sz="1600" b="1" dirty="0">
                <a:sym typeface="+mn-ea"/>
              </a:rPr>
              <a:t>粉丝安家流程</a:t>
            </a:r>
            <a:r>
              <a:rPr lang="en-US" altLang="zh-CN" sz="1600" b="1" dirty="0">
                <a:sym typeface="+mn-ea"/>
              </a:rPr>
              <a:t>30day</a:t>
            </a:r>
            <a:endParaRPr lang="zh-CN" altLang="en-US" sz="1600" b="1">
              <a:solidFill>
                <a:schemeClr val="tx1"/>
              </a:solidFill>
              <a:sym typeface="+mn-ea"/>
            </a:endParaRPr>
          </a:p>
        </p:txBody>
      </p:sp>
      <p:grpSp>
        <p:nvGrpSpPr>
          <p:cNvPr id="56" name="组合 55"/>
          <p:cNvGrpSpPr/>
          <p:nvPr/>
        </p:nvGrpSpPr>
        <p:grpSpPr>
          <a:xfrm>
            <a:off x="752475" y="464185"/>
            <a:ext cx="341630" cy="280035"/>
            <a:chOff x="4729" y="1585"/>
            <a:chExt cx="842" cy="708"/>
          </a:xfrm>
        </p:grpSpPr>
        <p:pic>
          <p:nvPicPr>
            <p:cNvPr id="59" name="图片 58" descr="resource"/>
            <p:cNvPicPr>
              <a:picLocks noChangeAspect="1"/>
            </p:cNvPicPr>
            <p:nvPr/>
          </p:nvPicPr>
          <p:blipFill>
            <a:blip r:embed="rId4"/>
            <a:stretch>
              <a:fillRect/>
            </a:stretch>
          </p:blipFill>
          <p:spPr>
            <a:xfrm>
              <a:off x="5235" y="1585"/>
              <a:ext cx="337" cy="709"/>
            </a:xfrm>
            <a:prstGeom prst="rect">
              <a:avLst/>
            </a:prstGeom>
          </p:spPr>
        </p:pic>
        <p:pic>
          <p:nvPicPr>
            <p:cNvPr id="62" name="图片 61" descr="resource"/>
            <p:cNvPicPr>
              <a:picLocks noChangeAspect="1"/>
            </p:cNvPicPr>
            <p:nvPr/>
          </p:nvPicPr>
          <p:blipFill>
            <a:blip r:embed="rId5"/>
            <a:stretch>
              <a:fillRect/>
            </a:stretch>
          </p:blipFill>
          <p:spPr>
            <a:xfrm>
              <a:off x="4982" y="1585"/>
              <a:ext cx="337" cy="709"/>
            </a:xfrm>
            <a:prstGeom prst="rect">
              <a:avLst/>
            </a:prstGeom>
          </p:spPr>
        </p:pic>
        <p:pic>
          <p:nvPicPr>
            <p:cNvPr id="63" name="图片 62" descr="resource"/>
            <p:cNvPicPr>
              <a:picLocks noChangeAspect="1"/>
            </p:cNvPicPr>
            <p:nvPr/>
          </p:nvPicPr>
          <p:blipFill>
            <a:blip r:embed="rId4"/>
            <a:stretch>
              <a:fillRect/>
            </a:stretch>
          </p:blipFill>
          <p:spPr>
            <a:xfrm>
              <a:off x="4729" y="1585"/>
              <a:ext cx="337" cy="709"/>
            </a:xfrm>
            <a:prstGeom prst="rect">
              <a:avLst/>
            </a:prstGeom>
          </p:spPr>
        </p:pic>
      </p:grpSp>
      <p:sp>
        <p:nvSpPr>
          <p:cNvPr id="6" name="矩形 5"/>
          <p:cNvSpPr/>
          <p:nvPr/>
        </p:nvSpPr>
        <p:spPr>
          <a:xfrm>
            <a:off x="1483995" y="4365625"/>
            <a:ext cx="938530" cy="2660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7" name="文本框 6"/>
          <p:cNvSpPr txBox="1"/>
          <p:nvPr/>
        </p:nvSpPr>
        <p:spPr>
          <a:xfrm>
            <a:off x="1520825" y="4383405"/>
            <a:ext cx="868680" cy="229870"/>
          </a:xfrm>
          <a:prstGeom prst="rect">
            <a:avLst/>
          </a:prstGeom>
          <a:noFill/>
        </p:spPr>
        <p:txBody>
          <a:bodyPr wrap="none" rtlCol="0">
            <a:spAutoFit/>
          </a:bodyPr>
          <a:p>
            <a:r>
              <a:rPr lang="zh-CN" altLang="en-US" sz="900"/>
              <a:t>挖掘用户需求</a:t>
            </a:r>
            <a:endParaRPr lang="zh-CN" altLang="en-US" sz="900"/>
          </a:p>
        </p:txBody>
      </p:sp>
      <p:sp>
        <p:nvSpPr>
          <p:cNvPr id="82" name="矩形 81"/>
          <p:cNvSpPr/>
          <p:nvPr/>
        </p:nvSpPr>
        <p:spPr>
          <a:xfrm>
            <a:off x="1483995" y="4739005"/>
            <a:ext cx="961390" cy="2660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900"/>
          </a:p>
        </p:txBody>
      </p:sp>
      <p:sp>
        <p:nvSpPr>
          <p:cNvPr id="83" name="文本框 82"/>
          <p:cNvSpPr txBox="1"/>
          <p:nvPr/>
        </p:nvSpPr>
        <p:spPr>
          <a:xfrm>
            <a:off x="1521460" y="4739005"/>
            <a:ext cx="868680" cy="229870"/>
          </a:xfrm>
          <a:prstGeom prst="rect">
            <a:avLst/>
          </a:prstGeom>
          <a:noFill/>
        </p:spPr>
        <p:txBody>
          <a:bodyPr wrap="none" rtlCol="0">
            <a:spAutoFit/>
          </a:bodyPr>
          <a:p>
            <a:pPr algn="ctr"/>
            <a:r>
              <a:rPr lang="zh-CN" altLang="en-US" sz="900"/>
              <a:t>了解用户情况</a:t>
            </a:r>
            <a:endParaRPr lang="zh-CN" altLang="en-US" sz="900"/>
          </a:p>
        </p:txBody>
      </p:sp>
      <p:grpSp>
        <p:nvGrpSpPr>
          <p:cNvPr id="2" name="组合 1"/>
          <p:cNvGrpSpPr/>
          <p:nvPr/>
        </p:nvGrpSpPr>
        <p:grpSpPr>
          <a:xfrm rot="0">
            <a:off x="1235075" y="3933825"/>
            <a:ext cx="1436370" cy="386080"/>
            <a:chOff x="2887" y="4634"/>
            <a:chExt cx="2262" cy="608"/>
          </a:xfrm>
        </p:grpSpPr>
        <p:sp>
          <p:nvSpPr>
            <p:cNvPr id="8" name="圆角矩形 7"/>
            <p:cNvSpPr/>
            <p:nvPr/>
          </p:nvSpPr>
          <p:spPr>
            <a:xfrm>
              <a:off x="2887" y="4767"/>
              <a:ext cx="2262" cy="475"/>
            </a:xfrm>
            <a:prstGeom prst="roundRect">
              <a:avLst>
                <a:gd name="adj" fmla="val 1200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2980" y="4634"/>
              <a:ext cx="2083" cy="608"/>
            </a:xfrm>
            <a:prstGeom prst="rect">
              <a:avLst/>
            </a:prstGeom>
            <a:noFill/>
          </p:spPr>
          <p:txBody>
            <a:bodyPr wrap="square" rtlCol="0" anchor="t">
              <a:spAutoFit/>
            </a:bodyPr>
            <a:p>
              <a:pPr algn="ctr">
                <a:lnSpc>
                  <a:spcPct val="160000"/>
                </a:lnSpc>
              </a:pPr>
              <a:r>
                <a:rPr lang="zh-CN" altLang="zh-CN" sz="1200" b="1"/>
                <a:t>问卷调研</a:t>
              </a:r>
              <a:endParaRPr lang="zh-CN" altLang="zh-CN" sz="1200" b="1"/>
            </a:p>
          </p:txBody>
        </p:sp>
      </p:grpSp>
      <p:pic>
        <p:nvPicPr>
          <p:cNvPr id="3" name="图片 2" descr="快鱼logo"/>
          <p:cNvPicPr>
            <a:picLocks noChangeAspect="1"/>
          </p:cNvPicPr>
          <p:nvPr/>
        </p:nvPicPr>
        <p:blipFill>
          <a:blip r:embed="rId6"/>
          <a:stretch>
            <a:fillRect/>
          </a:stretch>
        </p:blipFill>
        <p:spPr>
          <a:xfrm>
            <a:off x="8484870" y="142875"/>
            <a:ext cx="699135" cy="6991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74308" y="100330"/>
            <a:ext cx="1402080" cy="337185"/>
          </a:xfrm>
          <a:prstGeom prst="rect">
            <a:avLst/>
          </a:prstGeom>
          <a:noFill/>
        </p:spPr>
        <p:txBody>
          <a:bodyPr wrap="none" rtlCol="0">
            <a:spAutoFit/>
          </a:bodyPr>
          <a:p>
            <a:pPr algn="ctr"/>
            <a:r>
              <a:rPr lang="zh-CN" altLang="en-US" sz="1600" b="1">
                <a:solidFill>
                  <a:schemeClr val="tx1"/>
                </a:solidFill>
                <a:sym typeface="+mn-ea"/>
              </a:rPr>
              <a:t>会员引导流程</a:t>
            </a:r>
            <a:endParaRPr lang="zh-CN" altLang="en-US" sz="1600" b="1">
              <a:solidFill>
                <a:schemeClr val="tx1"/>
              </a:solidFill>
              <a:sym typeface="+mn-ea"/>
            </a:endParaRPr>
          </a:p>
        </p:txBody>
      </p:sp>
      <p:pic>
        <p:nvPicPr>
          <p:cNvPr id="4" name="图片 3"/>
          <p:cNvPicPr>
            <a:picLocks noChangeAspect="1"/>
          </p:cNvPicPr>
          <p:nvPr/>
        </p:nvPicPr>
        <p:blipFill>
          <a:blip r:embed="rId1"/>
          <a:stretch>
            <a:fillRect/>
          </a:stretch>
        </p:blipFill>
        <p:spPr>
          <a:xfrm>
            <a:off x="6857365" y="55245"/>
            <a:ext cx="3206750" cy="5460365"/>
          </a:xfrm>
          <a:prstGeom prst="rect">
            <a:avLst/>
          </a:prstGeom>
        </p:spPr>
      </p:pic>
      <p:pic>
        <p:nvPicPr>
          <p:cNvPr id="6" name="图片 5"/>
          <p:cNvPicPr>
            <a:picLocks noChangeAspect="1"/>
          </p:cNvPicPr>
          <p:nvPr/>
        </p:nvPicPr>
        <p:blipFill>
          <a:blip r:embed="rId2"/>
          <a:stretch>
            <a:fillRect/>
          </a:stretch>
        </p:blipFill>
        <p:spPr>
          <a:xfrm>
            <a:off x="4066540" y="0"/>
            <a:ext cx="2702560" cy="5852160"/>
          </a:xfrm>
          <a:prstGeom prst="rect">
            <a:avLst/>
          </a:prstGeom>
        </p:spPr>
      </p:pic>
      <p:pic>
        <p:nvPicPr>
          <p:cNvPr id="7" name="图片 6"/>
          <p:cNvPicPr>
            <a:picLocks noChangeAspect="1"/>
          </p:cNvPicPr>
          <p:nvPr/>
        </p:nvPicPr>
        <p:blipFill>
          <a:blip r:embed="rId3"/>
          <a:stretch>
            <a:fillRect/>
          </a:stretch>
        </p:blipFill>
        <p:spPr>
          <a:xfrm>
            <a:off x="135255" y="1760220"/>
            <a:ext cx="3843020" cy="307467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536591" y="1356670"/>
            <a:ext cx="1497330" cy="299085"/>
          </a:xfrm>
          <a:prstGeom prst="rect">
            <a:avLst/>
          </a:prstGeom>
          <a:noFill/>
        </p:spPr>
        <p:txBody>
          <a:bodyPr wrap="none" rtlCol="0">
            <a:spAutoFit/>
          </a:bodyPr>
          <a:lstStyle/>
          <a:p>
            <a:pPr marL="285750" indent="-285750">
              <a:buFont typeface="Wingdings" panose="05000000000000000000" charset="0"/>
              <a:buChar char="Ø"/>
            </a:pPr>
            <a:r>
              <a:rPr lang="zh-CN" altLang="en-US" sz="1345" b="1">
                <a:latin typeface="+mn-ea"/>
              </a:rPr>
              <a:t>积分获取方案</a:t>
            </a:r>
            <a:endParaRPr lang="zh-CN" altLang="en-US" sz="1345" b="1">
              <a:latin typeface="+mn-ea"/>
            </a:endParaRPr>
          </a:p>
        </p:txBody>
      </p:sp>
      <p:sp>
        <p:nvSpPr>
          <p:cNvPr id="8" name="文本框 7"/>
          <p:cNvSpPr txBox="1"/>
          <p:nvPr/>
        </p:nvSpPr>
        <p:spPr>
          <a:xfrm>
            <a:off x="1536591" y="1716103"/>
            <a:ext cx="2183130" cy="1337945"/>
          </a:xfrm>
          <a:prstGeom prst="rect">
            <a:avLst/>
          </a:prstGeom>
          <a:noFill/>
        </p:spPr>
        <p:txBody>
          <a:bodyPr wrap="none" rtlCol="0" anchor="t">
            <a:spAutoFit/>
          </a:bodyPr>
          <a:lstStyle/>
          <a:p>
            <a:pPr marL="285750" indent="-285750">
              <a:buFont typeface="Wingdings" panose="05000000000000000000" charset="0"/>
              <a:buChar char="p"/>
            </a:pPr>
            <a:r>
              <a:rPr lang="zh-CN" altLang="en-US" sz="1345" b="1">
                <a:solidFill>
                  <a:srgbClr val="FFC000"/>
                </a:solidFill>
                <a:latin typeface="+mn-ea"/>
                <a:cs typeface="+mn-ea"/>
                <a:sym typeface="+mn-ea"/>
              </a:rPr>
              <a:t>积分任务：</a:t>
            </a:r>
            <a:endParaRPr lang="zh-CN" altLang="en-US" sz="1345">
              <a:latin typeface="+mn-ea"/>
              <a:cs typeface="+mn-ea"/>
              <a:sym typeface="+mn-ea"/>
            </a:endParaRPr>
          </a:p>
          <a:p>
            <a:pPr marL="285750" indent="-285750">
              <a:buFont typeface="Wingdings" panose="05000000000000000000" charset="0"/>
              <a:buChar char="p"/>
            </a:pPr>
            <a:r>
              <a:rPr lang="zh-CN" altLang="en-US" sz="1345">
                <a:latin typeface="+mn-ea"/>
                <a:cs typeface="+mn-ea"/>
              </a:rPr>
              <a:t>加入会员</a:t>
            </a:r>
            <a:endParaRPr lang="zh-CN" altLang="en-US" sz="1345">
              <a:latin typeface="+mn-ea"/>
              <a:cs typeface="+mn-ea"/>
            </a:endParaRPr>
          </a:p>
          <a:p>
            <a:pPr marL="285750" indent="-285750">
              <a:buFont typeface="Wingdings" panose="05000000000000000000" charset="0"/>
              <a:buChar char="p"/>
            </a:pPr>
            <a:r>
              <a:rPr lang="zh-CN" altLang="en-US" sz="1345">
                <a:latin typeface="+mn-ea"/>
                <a:cs typeface="+mn-ea"/>
              </a:rPr>
              <a:t>商城消费</a:t>
            </a:r>
            <a:endParaRPr lang="zh-CN" altLang="en-US" sz="1345">
              <a:latin typeface="+mn-ea"/>
              <a:cs typeface="+mn-ea"/>
            </a:endParaRPr>
          </a:p>
          <a:p>
            <a:pPr marL="285750" indent="-285750">
              <a:buFont typeface="Wingdings" panose="05000000000000000000" charset="0"/>
              <a:buChar char="p"/>
            </a:pPr>
            <a:r>
              <a:rPr lang="zh-CN" altLang="en-US" sz="1345">
                <a:latin typeface="+mn-ea"/>
                <a:cs typeface="+mn-ea"/>
              </a:rPr>
              <a:t>签到（</a:t>
            </a:r>
            <a:r>
              <a:rPr lang="en-US" altLang="zh-CN" sz="1345" dirty="0">
                <a:latin typeface="+mn-ea"/>
                <a:cs typeface="+mn-ea"/>
              </a:rPr>
              <a:t>1</a:t>
            </a:r>
            <a:r>
              <a:rPr lang="zh-CN" altLang="en-US" sz="1345">
                <a:latin typeface="+mn-ea"/>
                <a:cs typeface="+mn-ea"/>
              </a:rPr>
              <a:t>人</a:t>
            </a:r>
            <a:r>
              <a:rPr lang="en-US" altLang="zh-CN" sz="1345" dirty="0">
                <a:latin typeface="+mn-ea"/>
                <a:cs typeface="+mn-ea"/>
              </a:rPr>
              <a:t>/</a:t>
            </a:r>
            <a:r>
              <a:rPr lang="zh-CN" altLang="en-US" sz="1345">
                <a:latin typeface="+mn-ea"/>
                <a:cs typeface="+mn-ea"/>
              </a:rPr>
              <a:t>次</a:t>
            </a:r>
            <a:r>
              <a:rPr lang="en-US" altLang="zh-CN" sz="1345" dirty="0">
                <a:latin typeface="+mn-ea"/>
                <a:cs typeface="+mn-ea"/>
              </a:rPr>
              <a:t>/</a:t>
            </a:r>
            <a:r>
              <a:rPr lang="zh-CN" altLang="en-US" sz="1345">
                <a:latin typeface="+mn-ea"/>
                <a:cs typeface="+mn-ea"/>
              </a:rPr>
              <a:t>天）</a:t>
            </a:r>
            <a:endParaRPr lang="zh-CN" altLang="en-US" sz="1345">
              <a:latin typeface="+mn-ea"/>
              <a:cs typeface="+mn-ea"/>
            </a:endParaRPr>
          </a:p>
          <a:p>
            <a:pPr marL="285750" indent="-285750">
              <a:buFont typeface="Wingdings" panose="05000000000000000000" charset="0"/>
              <a:buChar char="p"/>
            </a:pPr>
            <a:r>
              <a:rPr lang="zh-CN" altLang="en-US" sz="1345">
                <a:latin typeface="+mn-ea"/>
                <a:cs typeface="+mn-ea"/>
              </a:rPr>
              <a:t>积分话题互动（社群）</a:t>
            </a:r>
            <a:endParaRPr lang="zh-CN" altLang="en-US" sz="1345">
              <a:latin typeface="+mn-ea"/>
              <a:cs typeface="+mn-ea"/>
            </a:endParaRPr>
          </a:p>
          <a:p>
            <a:pPr marL="285750" indent="-285750">
              <a:buFont typeface="Wingdings" panose="05000000000000000000" charset="0"/>
              <a:buChar char="p"/>
            </a:pPr>
            <a:r>
              <a:rPr lang="zh-CN" altLang="en-US" sz="1345">
                <a:latin typeface="+mn-ea"/>
                <a:cs typeface="+mn-ea"/>
              </a:rPr>
              <a:t>朋友圈转发活动</a:t>
            </a:r>
            <a:endParaRPr lang="zh-CN" altLang="en-US" sz="1345">
              <a:latin typeface="+mn-ea"/>
              <a:cs typeface="+mn-ea"/>
            </a:endParaRPr>
          </a:p>
        </p:txBody>
      </p:sp>
      <p:sp>
        <p:nvSpPr>
          <p:cNvPr id="9" name="文本框 8"/>
          <p:cNvSpPr txBox="1"/>
          <p:nvPr/>
        </p:nvSpPr>
        <p:spPr>
          <a:xfrm>
            <a:off x="3760912" y="1716103"/>
            <a:ext cx="3754120" cy="1337945"/>
          </a:xfrm>
          <a:prstGeom prst="rect">
            <a:avLst/>
          </a:prstGeom>
          <a:noFill/>
        </p:spPr>
        <p:txBody>
          <a:bodyPr wrap="none" rtlCol="0">
            <a:spAutoFit/>
          </a:bodyPr>
          <a:lstStyle/>
          <a:p>
            <a:pPr marL="285750" indent="-285750" algn="l">
              <a:buFont typeface="Wingdings" panose="05000000000000000000" charset="0"/>
              <a:buChar char="ü"/>
            </a:pPr>
            <a:r>
              <a:rPr lang="zh-CN" altLang="en-US" sz="1345" b="1">
                <a:solidFill>
                  <a:srgbClr val="FFC000"/>
                </a:solidFill>
                <a:latin typeface="+mn-ea"/>
                <a:cs typeface="+mn-ea"/>
              </a:rPr>
              <a:t>所得积分：</a:t>
            </a:r>
            <a:endParaRPr lang="zh-CN" altLang="en-US" sz="1345">
              <a:latin typeface="+mn-ea"/>
              <a:cs typeface="+mn-ea"/>
            </a:endParaRPr>
          </a:p>
          <a:p>
            <a:pPr marL="285750" indent="-285750" algn="l">
              <a:buFont typeface="Wingdings" panose="05000000000000000000" charset="0"/>
              <a:buChar char="ü"/>
            </a:pPr>
            <a:r>
              <a:rPr lang="zh-CN" altLang="en-US" sz="1345">
                <a:latin typeface="+mn-ea"/>
                <a:cs typeface="+mn-ea"/>
              </a:rPr>
              <a:t>注册可获取</a:t>
            </a:r>
            <a:r>
              <a:rPr lang="en-US" altLang="zh-CN" sz="1345" dirty="0">
                <a:latin typeface="+mn-ea"/>
                <a:cs typeface="+mn-ea"/>
              </a:rPr>
              <a:t>100</a:t>
            </a:r>
            <a:r>
              <a:rPr lang="zh-CN" altLang="en-US" sz="1345">
                <a:latin typeface="+mn-ea"/>
                <a:cs typeface="+mn-ea"/>
              </a:rPr>
              <a:t>积分</a:t>
            </a:r>
            <a:endParaRPr lang="zh-CN" altLang="en-US" sz="1345">
              <a:latin typeface="+mn-ea"/>
              <a:cs typeface="+mn-ea"/>
            </a:endParaRPr>
          </a:p>
          <a:p>
            <a:pPr marL="285750" indent="-285750" algn="l">
              <a:buFont typeface="Wingdings" panose="05000000000000000000" charset="0"/>
              <a:buChar char="ü"/>
            </a:pPr>
            <a:r>
              <a:rPr lang="zh-CN" altLang="en-US" sz="1345">
                <a:latin typeface="+mn-ea"/>
                <a:cs typeface="+mn-ea"/>
              </a:rPr>
              <a:t>等额积分</a:t>
            </a:r>
            <a:endParaRPr lang="zh-CN" altLang="en-US" sz="1345">
              <a:latin typeface="+mn-ea"/>
              <a:cs typeface="+mn-ea"/>
            </a:endParaRPr>
          </a:p>
          <a:p>
            <a:pPr marL="285750" indent="-285750" algn="l">
              <a:buFont typeface="Wingdings" panose="05000000000000000000" charset="0"/>
              <a:buChar char="ü"/>
            </a:pPr>
            <a:r>
              <a:rPr lang="zh-CN" altLang="en-US" sz="1345">
                <a:latin typeface="+mn-ea"/>
                <a:cs typeface="+mn-ea"/>
              </a:rPr>
              <a:t>签到</a:t>
            </a:r>
            <a:r>
              <a:rPr lang="en-US" altLang="zh-CN" sz="1345" dirty="0">
                <a:latin typeface="+mn-ea"/>
                <a:cs typeface="+mn-ea"/>
              </a:rPr>
              <a:t>5</a:t>
            </a:r>
            <a:r>
              <a:rPr lang="zh-CN" altLang="en-US" sz="1345">
                <a:latin typeface="+mn-ea"/>
                <a:cs typeface="+mn-ea"/>
              </a:rPr>
              <a:t>分，连续</a:t>
            </a:r>
            <a:r>
              <a:rPr lang="en-US" altLang="zh-CN" sz="1345" dirty="0">
                <a:latin typeface="+mn-ea"/>
                <a:cs typeface="+mn-ea"/>
              </a:rPr>
              <a:t>7</a:t>
            </a:r>
            <a:r>
              <a:rPr lang="zh-CN" altLang="en-US" sz="1345">
                <a:latin typeface="+mn-ea"/>
                <a:cs typeface="+mn-ea"/>
              </a:rPr>
              <a:t>天</a:t>
            </a:r>
            <a:r>
              <a:rPr lang="en-US" altLang="zh-CN" sz="1345" dirty="0">
                <a:latin typeface="+mn-ea"/>
                <a:cs typeface="+mn-ea"/>
              </a:rPr>
              <a:t>+10</a:t>
            </a:r>
            <a:r>
              <a:rPr lang="zh-CN" altLang="en-US" sz="1345">
                <a:latin typeface="+mn-ea"/>
                <a:cs typeface="+mn-ea"/>
              </a:rPr>
              <a:t>分，连续</a:t>
            </a:r>
            <a:r>
              <a:rPr lang="en-US" altLang="zh-CN" sz="1345" dirty="0">
                <a:latin typeface="+mn-ea"/>
                <a:cs typeface="+mn-ea"/>
              </a:rPr>
              <a:t>30</a:t>
            </a:r>
            <a:r>
              <a:rPr lang="zh-CN" altLang="en-US" sz="1345">
                <a:latin typeface="+mn-ea"/>
                <a:cs typeface="+mn-ea"/>
              </a:rPr>
              <a:t>天</a:t>
            </a:r>
            <a:r>
              <a:rPr lang="en-US" altLang="zh-CN" sz="1345" dirty="0">
                <a:latin typeface="+mn-ea"/>
                <a:cs typeface="+mn-ea"/>
              </a:rPr>
              <a:t>+20</a:t>
            </a:r>
            <a:r>
              <a:rPr lang="zh-CN" altLang="en-US" sz="1345">
                <a:latin typeface="+mn-ea"/>
                <a:cs typeface="+mn-ea"/>
              </a:rPr>
              <a:t>分</a:t>
            </a:r>
            <a:endParaRPr lang="zh-CN" altLang="en-US" sz="1345">
              <a:latin typeface="+mn-ea"/>
              <a:cs typeface="+mn-ea"/>
            </a:endParaRPr>
          </a:p>
          <a:p>
            <a:pPr marL="285750" indent="-285750" algn="l">
              <a:buFont typeface="Wingdings" panose="05000000000000000000" charset="0"/>
              <a:buChar char="ü"/>
            </a:pPr>
            <a:r>
              <a:rPr lang="zh-CN" altLang="en-US" sz="1345">
                <a:latin typeface="+mn-ea"/>
                <a:cs typeface="+mn-ea"/>
              </a:rPr>
              <a:t>根据活动方案</a:t>
            </a:r>
            <a:r>
              <a:rPr lang="en-US" altLang="zh-CN" sz="1345" dirty="0">
                <a:latin typeface="+mn-ea"/>
                <a:cs typeface="+mn-ea"/>
              </a:rPr>
              <a:t>+</a:t>
            </a:r>
            <a:r>
              <a:rPr lang="zh-CN" altLang="en-US" sz="1345">
                <a:latin typeface="+mn-ea"/>
                <a:cs typeface="+mn-ea"/>
              </a:rPr>
              <a:t>积分</a:t>
            </a:r>
            <a:endParaRPr lang="zh-CN" altLang="en-US" sz="1345">
              <a:latin typeface="+mn-ea"/>
              <a:cs typeface="+mn-ea"/>
            </a:endParaRPr>
          </a:p>
          <a:p>
            <a:pPr marL="285750" indent="-285750" algn="l">
              <a:buFont typeface="Wingdings" panose="05000000000000000000" charset="0"/>
              <a:buChar char="ü"/>
            </a:pPr>
            <a:r>
              <a:rPr lang="en-US" altLang="zh-CN" sz="1345" dirty="0">
                <a:latin typeface="+mn-ea"/>
                <a:cs typeface="+mn-ea"/>
              </a:rPr>
              <a:t>20</a:t>
            </a:r>
            <a:r>
              <a:rPr lang="zh-CN" altLang="en-US" sz="1345">
                <a:latin typeface="+mn-ea"/>
                <a:cs typeface="+mn-ea"/>
              </a:rPr>
              <a:t>分</a:t>
            </a:r>
            <a:r>
              <a:rPr lang="en-US" altLang="zh-CN" sz="1345" dirty="0">
                <a:latin typeface="+mn-ea"/>
                <a:cs typeface="+mn-ea"/>
              </a:rPr>
              <a:t>/</a:t>
            </a:r>
            <a:r>
              <a:rPr lang="zh-CN" altLang="en-US" sz="1345">
                <a:latin typeface="+mn-ea"/>
                <a:cs typeface="+mn-ea"/>
              </a:rPr>
              <a:t>条</a:t>
            </a:r>
            <a:r>
              <a:rPr lang="zh-CN" altLang="en-US" sz="1345">
                <a:latin typeface="+mn-ea"/>
                <a:cs typeface="+mn-ea"/>
                <a:sym typeface="+mn-ea"/>
              </a:rPr>
              <a:t>，</a:t>
            </a:r>
            <a:r>
              <a:rPr lang="en-US" altLang="zh-CN" sz="1345" dirty="0">
                <a:latin typeface="+mn-ea"/>
                <a:cs typeface="+mn-ea"/>
                <a:sym typeface="+mn-ea"/>
              </a:rPr>
              <a:t>1</a:t>
            </a:r>
            <a:r>
              <a:rPr lang="zh-CN" altLang="en-US" sz="1345">
                <a:latin typeface="+mn-ea"/>
                <a:cs typeface="+mn-ea"/>
                <a:sym typeface="+mn-ea"/>
              </a:rPr>
              <a:t>天内评论多条按</a:t>
            </a:r>
            <a:r>
              <a:rPr lang="en-US" altLang="zh-CN" sz="1345" dirty="0">
                <a:latin typeface="+mn-ea"/>
                <a:cs typeface="+mn-ea"/>
                <a:sym typeface="+mn-ea"/>
              </a:rPr>
              <a:t>1</a:t>
            </a:r>
            <a:r>
              <a:rPr lang="zh-CN" altLang="en-US" sz="1345">
                <a:latin typeface="+mn-ea"/>
                <a:cs typeface="+mn-ea"/>
                <a:sym typeface="+mn-ea"/>
              </a:rPr>
              <a:t>次计算</a:t>
            </a:r>
            <a:endParaRPr lang="zh-CN" altLang="en-US" sz="1345">
              <a:latin typeface="+mn-ea"/>
              <a:cs typeface="+mn-ea"/>
              <a:sym typeface="+mn-ea"/>
            </a:endParaRPr>
          </a:p>
        </p:txBody>
      </p:sp>
      <p:sp>
        <p:nvSpPr>
          <p:cNvPr id="12" name="文本框 11"/>
          <p:cNvSpPr txBox="1"/>
          <p:nvPr/>
        </p:nvSpPr>
        <p:spPr>
          <a:xfrm>
            <a:off x="1536591" y="3522864"/>
            <a:ext cx="2803525" cy="299085"/>
          </a:xfrm>
          <a:prstGeom prst="rect">
            <a:avLst/>
          </a:prstGeom>
          <a:noFill/>
        </p:spPr>
        <p:txBody>
          <a:bodyPr wrap="none" rtlCol="0">
            <a:spAutoFit/>
          </a:bodyPr>
          <a:lstStyle/>
          <a:p>
            <a:pPr marL="285750" indent="-285750">
              <a:buFont typeface="Wingdings" panose="05000000000000000000" charset="0"/>
              <a:buChar char="Ø"/>
            </a:pPr>
            <a:r>
              <a:rPr lang="zh-CN" altLang="en-US" sz="1345" b="1">
                <a:latin typeface="+mn-ea"/>
              </a:rPr>
              <a:t>积分兑换方案（</a:t>
            </a:r>
            <a:r>
              <a:rPr lang="en-US" altLang="zh-CN" sz="1345" b="1" dirty="0">
                <a:latin typeface="+mn-ea"/>
              </a:rPr>
              <a:t>10</a:t>
            </a:r>
            <a:r>
              <a:rPr lang="zh-CN" altLang="en-US" sz="1345" b="1">
                <a:latin typeface="+mn-ea"/>
              </a:rPr>
              <a:t>积分</a:t>
            </a:r>
            <a:r>
              <a:rPr lang="en-US" altLang="zh-CN" sz="1345" b="1" dirty="0">
                <a:latin typeface="+mn-ea"/>
              </a:rPr>
              <a:t>=1</a:t>
            </a:r>
            <a:r>
              <a:rPr lang="zh-CN" altLang="en-US" sz="1345" b="1">
                <a:latin typeface="+mn-ea"/>
              </a:rPr>
              <a:t>元）</a:t>
            </a:r>
            <a:endParaRPr lang="zh-CN" altLang="en-US" sz="1345" b="1">
              <a:latin typeface="+mn-ea"/>
            </a:endParaRPr>
          </a:p>
        </p:txBody>
      </p:sp>
      <p:sp>
        <p:nvSpPr>
          <p:cNvPr id="14" name="文本框 13"/>
          <p:cNvSpPr txBox="1"/>
          <p:nvPr/>
        </p:nvSpPr>
        <p:spPr>
          <a:xfrm>
            <a:off x="1508860" y="3908427"/>
            <a:ext cx="2042795" cy="1129665"/>
          </a:xfrm>
          <a:prstGeom prst="rect">
            <a:avLst/>
          </a:prstGeom>
          <a:noFill/>
        </p:spPr>
        <p:txBody>
          <a:bodyPr wrap="none" rtlCol="0" anchor="t">
            <a:spAutoFit/>
          </a:bodyPr>
          <a:lstStyle/>
          <a:p>
            <a:pPr marL="285750" indent="-285750">
              <a:buFont typeface="Wingdings" panose="05000000000000000000" charset="0"/>
              <a:buChar char="p"/>
            </a:pPr>
            <a:r>
              <a:rPr lang="zh-CN" altLang="en-US" sz="1345" b="1">
                <a:solidFill>
                  <a:srgbClr val="FFC000"/>
                </a:solidFill>
                <a:latin typeface="+mn-ea"/>
                <a:cs typeface="+mn-ea"/>
                <a:sym typeface="+mn-ea"/>
              </a:rPr>
              <a:t>兑换品类：</a:t>
            </a:r>
            <a:endParaRPr lang="zh-CN" altLang="en-US" sz="1345">
              <a:latin typeface="+mn-ea"/>
              <a:cs typeface="+mn-ea"/>
              <a:sym typeface="+mn-ea"/>
            </a:endParaRPr>
          </a:p>
          <a:p>
            <a:pPr marL="285750" indent="-285750">
              <a:buFont typeface="Wingdings" panose="05000000000000000000" charset="0"/>
              <a:buChar char="p"/>
            </a:pPr>
            <a:r>
              <a:rPr lang="zh-CN" altLang="en-US" sz="1345">
                <a:latin typeface="+mn-ea"/>
                <a:cs typeface="+mn-ea"/>
              </a:rPr>
              <a:t>优惠券（</a:t>
            </a:r>
            <a:r>
              <a:rPr lang="en-US" altLang="zh-CN" sz="1345" dirty="0">
                <a:latin typeface="+mn-ea"/>
                <a:cs typeface="+mn-ea"/>
              </a:rPr>
              <a:t>5</a:t>
            </a:r>
            <a:r>
              <a:rPr lang="zh-CN" altLang="en-US" sz="1345">
                <a:latin typeface="+mn-ea"/>
                <a:cs typeface="+mn-ea"/>
              </a:rPr>
              <a:t>元</a:t>
            </a:r>
            <a:r>
              <a:rPr lang="en-US" altLang="zh-CN" sz="1345" dirty="0">
                <a:latin typeface="+mn-ea"/>
                <a:cs typeface="+mn-ea"/>
              </a:rPr>
              <a:t>/10</a:t>
            </a:r>
            <a:r>
              <a:rPr lang="zh-CN" altLang="en-US" sz="1345">
                <a:latin typeface="+mn-ea"/>
                <a:cs typeface="+mn-ea"/>
              </a:rPr>
              <a:t>元）</a:t>
            </a:r>
            <a:endParaRPr lang="zh-CN" altLang="en-US" sz="1345">
              <a:latin typeface="+mn-ea"/>
              <a:cs typeface="+mn-ea"/>
            </a:endParaRPr>
          </a:p>
          <a:p>
            <a:pPr marL="285750" indent="-285750">
              <a:buFont typeface="Wingdings" panose="05000000000000000000" charset="0"/>
              <a:buChar char="p"/>
            </a:pPr>
            <a:r>
              <a:rPr lang="zh-CN" altLang="en-US" sz="1345">
                <a:latin typeface="+mn-ea"/>
                <a:cs typeface="+mn-ea"/>
              </a:rPr>
              <a:t>特价试用</a:t>
            </a:r>
            <a:endParaRPr lang="zh-CN" altLang="en-US" sz="1345">
              <a:latin typeface="+mn-ea"/>
              <a:cs typeface="+mn-ea"/>
            </a:endParaRPr>
          </a:p>
          <a:p>
            <a:pPr marL="285750" indent="-285750">
              <a:buFont typeface="Wingdings" panose="05000000000000000000" charset="0"/>
              <a:buChar char="p"/>
            </a:pPr>
            <a:r>
              <a:rPr lang="zh-CN" altLang="en-US" sz="1345">
                <a:latin typeface="+mn-ea"/>
                <a:cs typeface="+mn-ea"/>
              </a:rPr>
              <a:t>秒杀抢购</a:t>
            </a:r>
            <a:endParaRPr lang="zh-CN" altLang="en-US" sz="1345">
              <a:latin typeface="+mn-ea"/>
              <a:cs typeface="+mn-ea"/>
            </a:endParaRPr>
          </a:p>
          <a:p>
            <a:pPr marL="285750" indent="-285750">
              <a:buFont typeface="Wingdings" panose="05000000000000000000" charset="0"/>
              <a:buChar char="p"/>
            </a:pPr>
            <a:r>
              <a:rPr lang="zh-CN" altLang="en-US" sz="1345">
                <a:latin typeface="+mn-ea"/>
                <a:cs typeface="+mn-ea"/>
              </a:rPr>
              <a:t>兑换产品</a:t>
            </a:r>
            <a:endParaRPr lang="zh-CN" altLang="en-US" sz="1345">
              <a:latin typeface="+mn-ea"/>
              <a:cs typeface="+mn-ea"/>
            </a:endParaRPr>
          </a:p>
        </p:txBody>
      </p:sp>
      <p:sp>
        <p:nvSpPr>
          <p:cNvPr id="18" name="文本框 17"/>
          <p:cNvSpPr txBox="1"/>
          <p:nvPr/>
        </p:nvSpPr>
        <p:spPr>
          <a:xfrm>
            <a:off x="3733181" y="3908427"/>
            <a:ext cx="4601845" cy="1129665"/>
          </a:xfrm>
          <a:prstGeom prst="rect">
            <a:avLst/>
          </a:prstGeom>
          <a:noFill/>
        </p:spPr>
        <p:txBody>
          <a:bodyPr wrap="none" rtlCol="0">
            <a:spAutoFit/>
          </a:bodyPr>
          <a:lstStyle/>
          <a:p>
            <a:pPr marL="285750" indent="-285750" algn="l">
              <a:buFont typeface="Wingdings" panose="05000000000000000000" charset="0"/>
              <a:buChar char="ü"/>
            </a:pPr>
            <a:r>
              <a:rPr lang="zh-CN" altLang="en-US" sz="1345" b="1">
                <a:solidFill>
                  <a:srgbClr val="FFC000"/>
                </a:solidFill>
                <a:latin typeface="+mn-ea"/>
                <a:cs typeface="+mn-ea"/>
              </a:rPr>
              <a:t>兑换方式：（比例：</a:t>
            </a:r>
            <a:r>
              <a:rPr lang="en-US" altLang="zh-CN" sz="1345" b="1" dirty="0">
                <a:solidFill>
                  <a:srgbClr val="FFC000"/>
                </a:solidFill>
                <a:latin typeface="+mn-ea"/>
                <a:cs typeface="+mn-ea"/>
              </a:rPr>
              <a:t>100</a:t>
            </a:r>
            <a:r>
              <a:rPr lang="zh-CN" altLang="en-US" sz="1345" b="1">
                <a:solidFill>
                  <a:srgbClr val="FFC000"/>
                </a:solidFill>
                <a:latin typeface="+mn-ea"/>
                <a:cs typeface="+mn-ea"/>
              </a:rPr>
              <a:t>：</a:t>
            </a:r>
            <a:r>
              <a:rPr lang="en-US" altLang="zh-CN" sz="1345" b="1" dirty="0">
                <a:solidFill>
                  <a:srgbClr val="FFC000"/>
                </a:solidFill>
                <a:latin typeface="+mn-ea"/>
                <a:cs typeface="+mn-ea"/>
              </a:rPr>
              <a:t>1</a:t>
            </a:r>
            <a:r>
              <a:rPr lang="zh-CN" altLang="en-US" sz="1345" b="1">
                <a:solidFill>
                  <a:srgbClr val="FFC000"/>
                </a:solidFill>
                <a:latin typeface="+mn-ea"/>
                <a:cs typeface="+mn-ea"/>
              </a:rPr>
              <a:t>）</a:t>
            </a:r>
            <a:endParaRPr lang="zh-CN" altLang="en-US" sz="1345" b="1">
              <a:solidFill>
                <a:srgbClr val="FFC000"/>
              </a:solidFill>
              <a:latin typeface="+mn-ea"/>
              <a:cs typeface="+mn-ea"/>
            </a:endParaRPr>
          </a:p>
          <a:p>
            <a:pPr marL="285750" indent="-285750" algn="l">
              <a:buFont typeface="Wingdings" panose="05000000000000000000" charset="0"/>
              <a:buChar char="ü"/>
            </a:pPr>
            <a:r>
              <a:rPr lang="en-US" sz="1345" dirty="0">
                <a:latin typeface="+mn-ea"/>
                <a:cs typeface="+mn-ea"/>
              </a:rPr>
              <a:t>5</a:t>
            </a:r>
            <a:r>
              <a:rPr lang="zh-CN" altLang="en-US" sz="1345">
                <a:latin typeface="+mn-ea"/>
                <a:cs typeface="+mn-ea"/>
              </a:rPr>
              <a:t>元</a:t>
            </a:r>
            <a:r>
              <a:rPr lang="en-US" altLang="zh-CN" sz="1345" dirty="0">
                <a:latin typeface="+mn-ea"/>
                <a:cs typeface="+mn-ea"/>
              </a:rPr>
              <a:t>=50</a:t>
            </a:r>
            <a:r>
              <a:rPr lang="zh-CN" altLang="en-US" sz="1345">
                <a:latin typeface="+mn-ea"/>
                <a:cs typeface="+mn-ea"/>
              </a:rPr>
              <a:t>积分（满</a:t>
            </a:r>
            <a:r>
              <a:rPr lang="en-US" altLang="zh-CN" sz="1345" dirty="0">
                <a:latin typeface="+mn-ea"/>
                <a:cs typeface="+mn-ea"/>
              </a:rPr>
              <a:t>59-5</a:t>
            </a:r>
            <a:r>
              <a:rPr lang="zh-CN" altLang="en-US" sz="1345">
                <a:latin typeface="+mn-ea"/>
                <a:cs typeface="+mn-ea"/>
              </a:rPr>
              <a:t>）</a:t>
            </a:r>
            <a:r>
              <a:rPr lang="en-US" altLang="zh-CN" sz="1345" dirty="0">
                <a:latin typeface="+mn-ea"/>
                <a:cs typeface="+mn-ea"/>
              </a:rPr>
              <a:t>/10</a:t>
            </a:r>
            <a:r>
              <a:rPr lang="zh-CN" altLang="en-US" sz="1345">
                <a:latin typeface="+mn-ea"/>
                <a:cs typeface="+mn-ea"/>
              </a:rPr>
              <a:t>元</a:t>
            </a:r>
            <a:r>
              <a:rPr lang="en-US" altLang="zh-CN" sz="1345" dirty="0">
                <a:latin typeface="+mn-ea"/>
                <a:cs typeface="+mn-ea"/>
              </a:rPr>
              <a:t>=100</a:t>
            </a:r>
            <a:r>
              <a:rPr lang="zh-CN" altLang="en-US" sz="1345">
                <a:latin typeface="+mn-ea"/>
                <a:cs typeface="+mn-ea"/>
              </a:rPr>
              <a:t>积分（满</a:t>
            </a:r>
            <a:r>
              <a:rPr lang="en-US" altLang="zh-CN" sz="1345" dirty="0">
                <a:latin typeface="+mn-ea"/>
                <a:cs typeface="+mn-ea"/>
              </a:rPr>
              <a:t>109-10</a:t>
            </a:r>
            <a:r>
              <a:rPr lang="zh-CN" altLang="en-US" sz="1345">
                <a:latin typeface="+mn-ea"/>
                <a:cs typeface="+mn-ea"/>
              </a:rPr>
              <a:t>）</a:t>
            </a:r>
            <a:endParaRPr lang="zh-CN" altLang="en-US" sz="1345">
              <a:latin typeface="+mn-ea"/>
              <a:cs typeface="+mn-ea"/>
            </a:endParaRPr>
          </a:p>
          <a:p>
            <a:pPr marL="285750" indent="-285750" algn="l">
              <a:buFont typeface="Wingdings" panose="05000000000000000000" charset="0"/>
              <a:buChar char="ü"/>
            </a:pPr>
            <a:r>
              <a:rPr lang="en-US" altLang="zh-CN" sz="1345" dirty="0">
                <a:latin typeface="+mn-ea"/>
                <a:cs typeface="+mn-ea"/>
              </a:rPr>
              <a:t>100</a:t>
            </a:r>
            <a:r>
              <a:rPr lang="zh-CN" altLang="en-US" sz="1345">
                <a:latin typeface="+mn-ea"/>
                <a:cs typeface="+mn-ea"/>
              </a:rPr>
              <a:t>积分</a:t>
            </a:r>
            <a:r>
              <a:rPr lang="en-US" altLang="zh-CN" sz="1345" dirty="0">
                <a:latin typeface="+mn-ea"/>
                <a:cs typeface="+mn-ea"/>
              </a:rPr>
              <a:t>+XX.XX</a:t>
            </a:r>
            <a:r>
              <a:rPr lang="zh-CN" altLang="en-US" sz="1345">
                <a:latin typeface="+mn-ea"/>
                <a:cs typeface="+mn-ea"/>
              </a:rPr>
              <a:t>元特价</a:t>
            </a:r>
            <a:endParaRPr lang="zh-CN" altLang="en-US" sz="1345">
              <a:latin typeface="+mn-ea"/>
              <a:cs typeface="+mn-ea"/>
            </a:endParaRPr>
          </a:p>
          <a:p>
            <a:pPr marL="285750" indent="-285750" algn="l">
              <a:buFont typeface="Wingdings" panose="05000000000000000000" charset="0"/>
              <a:buChar char="ü"/>
            </a:pPr>
            <a:r>
              <a:rPr lang="en-US" sz="1345" dirty="0">
                <a:latin typeface="+mn-ea"/>
                <a:cs typeface="+mn-ea"/>
              </a:rPr>
              <a:t>50</a:t>
            </a:r>
            <a:r>
              <a:rPr lang="zh-CN" altLang="en-US" sz="1345">
                <a:latin typeface="+mn-ea"/>
                <a:cs typeface="+mn-ea"/>
              </a:rPr>
              <a:t>积分</a:t>
            </a:r>
            <a:r>
              <a:rPr lang="en-US" altLang="zh-CN" sz="1345" dirty="0">
                <a:latin typeface="+mn-ea"/>
                <a:cs typeface="+mn-ea"/>
              </a:rPr>
              <a:t>+</a:t>
            </a:r>
            <a:r>
              <a:rPr lang="zh-CN" altLang="en-US" sz="1345">
                <a:latin typeface="+mn-ea"/>
                <a:cs typeface="+mn-ea"/>
              </a:rPr>
              <a:t>秒杀价</a:t>
            </a:r>
            <a:endParaRPr lang="zh-CN" altLang="en-US" sz="1345">
              <a:latin typeface="+mn-ea"/>
              <a:cs typeface="+mn-ea"/>
            </a:endParaRPr>
          </a:p>
          <a:p>
            <a:pPr marL="285750" indent="-285750" algn="l">
              <a:buFont typeface="Wingdings" panose="05000000000000000000" charset="0"/>
              <a:buChar char="ü"/>
            </a:pPr>
            <a:r>
              <a:rPr lang="zh-CN" altLang="en-US" sz="1345">
                <a:latin typeface="+mn-ea"/>
                <a:cs typeface="+mn-ea"/>
              </a:rPr>
              <a:t>商品价格（日常价）</a:t>
            </a:r>
            <a:r>
              <a:rPr lang="en-US" altLang="zh-CN" sz="1345" dirty="0">
                <a:latin typeface="+mn-ea"/>
                <a:cs typeface="+mn-ea"/>
              </a:rPr>
              <a:t>*100+</a:t>
            </a:r>
            <a:r>
              <a:rPr lang="zh-CN" altLang="en-US" sz="1345">
                <a:latin typeface="+mn-ea"/>
                <a:cs typeface="+mn-ea"/>
              </a:rPr>
              <a:t>付邮</a:t>
            </a:r>
            <a:endParaRPr lang="zh-CN" altLang="en-US" sz="1345">
              <a:latin typeface="+mn-ea"/>
              <a:cs typeface="+mn-ea"/>
            </a:endParaRPr>
          </a:p>
        </p:txBody>
      </p:sp>
      <p:sp>
        <p:nvSpPr>
          <p:cNvPr id="19" name="折角形 18"/>
          <p:cNvSpPr/>
          <p:nvPr/>
        </p:nvSpPr>
        <p:spPr>
          <a:xfrm>
            <a:off x="1531791" y="1704904"/>
            <a:ext cx="7455288" cy="1574783"/>
          </a:xfrm>
          <a:prstGeom prst="foldedCorner">
            <a:avLst/>
          </a:prstGeom>
          <a:noFill/>
          <a:ln w="28575">
            <a:solidFill>
              <a:srgbClr val="FFC000"/>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p>
        </p:txBody>
      </p:sp>
      <p:sp>
        <p:nvSpPr>
          <p:cNvPr id="20" name="折角形 19"/>
          <p:cNvSpPr/>
          <p:nvPr/>
        </p:nvSpPr>
        <p:spPr>
          <a:xfrm>
            <a:off x="1531791" y="3907893"/>
            <a:ext cx="7455288" cy="1189753"/>
          </a:xfrm>
          <a:prstGeom prst="foldedCorner">
            <a:avLst/>
          </a:prstGeom>
          <a:noFill/>
          <a:ln w="28575">
            <a:solidFill>
              <a:srgbClr val="FFC000"/>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p>
        </p:txBody>
      </p:sp>
      <p:sp>
        <p:nvSpPr>
          <p:cNvPr id="2" name="矩形 1"/>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2859405" y="873760"/>
            <a:ext cx="4800600" cy="337185"/>
          </a:xfrm>
          <a:prstGeom prst="rect">
            <a:avLst/>
          </a:prstGeom>
          <a:noFill/>
        </p:spPr>
        <p:txBody>
          <a:bodyPr wrap="square" rtlCol="0">
            <a:spAutoFit/>
          </a:bodyPr>
          <a:lstStyle/>
          <a:p>
            <a:pPr algn="ctr"/>
            <a:r>
              <a:rPr lang="zh-CN" altLang="en-US" sz="1600" b="1">
                <a:latin typeface="微软雅黑" panose="020B0503020204020204" charset="-122"/>
                <a:ea typeface="微软雅黑" panose="020B0503020204020204" charset="-122"/>
                <a:sym typeface="+mn-ea"/>
              </a:rPr>
              <a:t>会员体系：</a:t>
            </a:r>
            <a:r>
              <a:rPr lang="zh-CN" altLang="en-US" sz="1600" b="1" dirty="0">
                <a:sym typeface="+mn-ea"/>
              </a:rPr>
              <a:t>私域积分体系搭建</a:t>
            </a:r>
            <a:endParaRPr lang="zh-CN" altLang="en-US" sz="1600" b="1">
              <a:sym typeface="+mn-ea"/>
            </a:endParaRPr>
          </a:p>
        </p:txBody>
      </p:sp>
      <p:grpSp>
        <p:nvGrpSpPr>
          <p:cNvPr id="35" name="组合 34"/>
          <p:cNvGrpSpPr/>
          <p:nvPr/>
        </p:nvGrpSpPr>
        <p:grpSpPr>
          <a:xfrm>
            <a:off x="752475" y="464185"/>
            <a:ext cx="341630" cy="280035"/>
            <a:chOff x="4729" y="1585"/>
            <a:chExt cx="842" cy="708"/>
          </a:xfrm>
        </p:grpSpPr>
        <p:pic>
          <p:nvPicPr>
            <p:cNvPr id="36" name="图片 35" descr="resource"/>
            <p:cNvPicPr>
              <a:picLocks noChangeAspect="1"/>
            </p:cNvPicPr>
            <p:nvPr/>
          </p:nvPicPr>
          <p:blipFill>
            <a:blip r:embed="rId1"/>
            <a:stretch>
              <a:fillRect/>
            </a:stretch>
          </p:blipFill>
          <p:spPr>
            <a:xfrm>
              <a:off x="5235" y="1585"/>
              <a:ext cx="337" cy="709"/>
            </a:xfrm>
            <a:prstGeom prst="rect">
              <a:avLst/>
            </a:prstGeom>
          </p:spPr>
        </p:pic>
        <p:pic>
          <p:nvPicPr>
            <p:cNvPr id="37" name="图片 36" descr="resource"/>
            <p:cNvPicPr>
              <a:picLocks noChangeAspect="1"/>
            </p:cNvPicPr>
            <p:nvPr/>
          </p:nvPicPr>
          <p:blipFill>
            <a:blip r:embed="rId2"/>
            <a:stretch>
              <a:fillRect/>
            </a:stretch>
          </p:blipFill>
          <p:spPr>
            <a:xfrm>
              <a:off x="4982" y="1585"/>
              <a:ext cx="337" cy="709"/>
            </a:xfrm>
            <a:prstGeom prst="rect">
              <a:avLst/>
            </a:prstGeom>
          </p:spPr>
        </p:pic>
        <p:pic>
          <p:nvPicPr>
            <p:cNvPr id="38" name="图片 37" descr="resource"/>
            <p:cNvPicPr>
              <a:picLocks noChangeAspect="1"/>
            </p:cNvPicPr>
            <p:nvPr/>
          </p:nvPicPr>
          <p:blipFill>
            <a:blip r:embed="rId1"/>
            <a:stretch>
              <a:fillRect/>
            </a:stretch>
          </p:blipFill>
          <p:spPr>
            <a:xfrm>
              <a:off x="4729" y="1585"/>
              <a:ext cx="337" cy="709"/>
            </a:xfrm>
            <a:prstGeom prst="rect">
              <a:avLst/>
            </a:prstGeom>
          </p:spPr>
        </p:pic>
      </p:grpSp>
      <p:sp>
        <p:nvSpPr>
          <p:cNvPr id="30" name="文本框 29"/>
          <p:cNvSpPr txBox="1"/>
          <p:nvPr/>
        </p:nvSpPr>
        <p:spPr>
          <a:xfrm>
            <a:off x="1001078" y="438150"/>
            <a:ext cx="1808480" cy="337185"/>
          </a:xfrm>
          <a:prstGeom prst="rect">
            <a:avLst/>
          </a:prstGeom>
          <a:noFill/>
        </p:spPr>
        <p:txBody>
          <a:bodyPr wrap="none" rtlCol="0">
            <a:spAutoFit/>
          </a:bodyPr>
          <a:lstStyle/>
          <a:p>
            <a:pPr algn="ctr"/>
            <a:r>
              <a:rPr lang="zh-CN" altLang="en-US" sz="1600" b="1">
                <a:solidFill>
                  <a:schemeClr val="tx1"/>
                </a:solidFill>
                <a:sym typeface="+mn-ea"/>
              </a:rPr>
              <a:t>会员体系积分系统</a:t>
            </a:r>
            <a:endParaRPr lang="zh-CN" altLang="en-US" sz="1600" b="1">
              <a:solidFill>
                <a:schemeClr val="tx1"/>
              </a:solidFill>
              <a:sym typeface="+mn-ea"/>
            </a:endParaRPr>
          </a:p>
        </p:txBody>
      </p:sp>
      <p:grpSp>
        <p:nvGrpSpPr>
          <p:cNvPr id="3" name="组合 2"/>
          <p:cNvGrpSpPr/>
          <p:nvPr/>
        </p:nvGrpSpPr>
        <p:grpSpPr>
          <a:xfrm>
            <a:off x="9368790" y="120650"/>
            <a:ext cx="659130" cy="598170"/>
            <a:chOff x="14118" y="124"/>
            <a:chExt cx="1038" cy="942"/>
          </a:xfrm>
        </p:grpSpPr>
        <p:sp>
          <p:nvSpPr>
            <p:cNvPr id="10" name="对角圆角矩形 9"/>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6" name="文本框 2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文本框 60"/>
          <p:cNvSpPr txBox="1"/>
          <p:nvPr/>
        </p:nvSpPr>
        <p:spPr>
          <a:xfrm>
            <a:off x="2017395" y="111125"/>
            <a:ext cx="2071370" cy="460375"/>
          </a:xfrm>
          <a:prstGeom prst="rect">
            <a:avLst/>
          </a:prstGeom>
          <a:noFill/>
        </p:spPr>
        <p:txBody>
          <a:bodyPr wrap="square" rtlCol="0">
            <a:spAutoFit/>
          </a:bodyPr>
          <a:p>
            <a:r>
              <a:rPr lang="zh-CN" altLang="en-US" sz="2400" b="1"/>
              <a:t>充值会员体系</a:t>
            </a:r>
            <a:endParaRPr lang="zh-CN" altLang="en-US" sz="2400" b="1"/>
          </a:p>
        </p:txBody>
      </p:sp>
      <p:pic>
        <p:nvPicPr>
          <p:cNvPr id="3" name="图片 2"/>
          <p:cNvPicPr>
            <a:picLocks noChangeAspect="1"/>
          </p:cNvPicPr>
          <p:nvPr/>
        </p:nvPicPr>
        <p:blipFill>
          <a:blip r:embed="rId1"/>
          <a:stretch>
            <a:fillRect/>
          </a:stretch>
        </p:blipFill>
        <p:spPr>
          <a:xfrm>
            <a:off x="1135380" y="635635"/>
            <a:ext cx="4227195" cy="4784725"/>
          </a:xfrm>
          <a:prstGeom prst="rect">
            <a:avLst/>
          </a:prstGeom>
        </p:spPr>
      </p:pic>
      <p:pic>
        <p:nvPicPr>
          <p:cNvPr id="4" name="图片 3"/>
          <p:cNvPicPr>
            <a:picLocks noChangeAspect="1"/>
          </p:cNvPicPr>
          <p:nvPr/>
        </p:nvPicPr>
        <p:blipFill>
          <a:blip r:embed="rId2"/>
          <a:stretch>
            <a:fillRect/>
          </a:stretch>
        </p:blipFill>
        <p:spPr>
          <a:xfrm>
            <a:off x="6496050" y="0"/>
            <a:ext cx="2889250" cy="575564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文本框 60"/>
          <p:cNvSpPr txBox="1"/>
          <p:nvPr/>
        </p:nvSpPr>
        <p:spPr>
          <a:xfrm>
            <a:off x="86360" y="0"/>
            <a:ext cx="2468880" cy="337185"/>
          </a:xfrm>
          <a:prstGeom prst="rect">
            <a:avLst/>
          </a:prstGeom>
          <a:noFill/>
        </p:spPr>
        <p:txBody>
          <a:bodyPr wrap="square" rtlCol="0">
            <a:spAutoFit/>
          </a:bodyPr>
          <a:p>
            <a:r>
              <a:rPr lang="zh-CN" altLang="en-US" sz="1600" b="1"/>
              <a:t>会员体系详情页</a:t>
            </a:r>
            <a:endParaRPr lang="zh-CN" altLang="en-US" sz="1600" b="1"/>
          </a:p>
        </p:txBody>
      </p:sp>
      <p:pic>
        <p:nvPicPr>
          <p:cNvPr id="2" name="图片 1"/>
          <p:cNvPicPr>
            <a:picLocks noChangeAspect="1"/>
          </p:cNvPicPr>
          <p:nvPr/>
        </p:nvPicPr>
        <p:blipFill>
          <a:blip r:embed="rId1"/>
          <a:stretch>
            <a:fillRect/>
          </a:stretch>
        </p:blipFill>
        <p:spPr>
          <a:xfrm>
            <a:off x="55880" y="330200"/>
            <a:ext cx="2003425" cy="1838960"/>
          </a:xfrm>
          <a:prstGeom prst="rect">
            <a:avLst/>
          </a:prstGeom>
        </p:spPr>
      </p:pic>
      <p:pic>
        <p:nvPicPr>
          <p:cNvPr id="3" name="图片 2"/>
          <p:cNvPicPr>
            <a:picLocks noChangeAspect="1"/>
          </p:cNvPicPr>
          <p:nvPr/>
        </p:nvPicPr>
        <p:blipFill>
          <a:blip r:embed="rId2"/>
          <a:stretch>
            <a:fillRect/>
          </a:stretch>
        </p:blipFill>
        <p:spPr>
          <a:xfrm>
            <a:off x="3100070" y="127000"/>
            <a:ext cx="2477770" cy="5505450"/>
          </a:xfrm>
          <a:prstGeom prst="rect">
            <a:avLst/>
          </a:prstGeom>
        </p:spPr>
      </p:pic>
      <p:pic>
        <p:nvPicPr>
          <p:cNvPr id="4" name="图片 3"/>
          <p:cNvPicPr>
            <a:picLocks noChangeAspect="1"/>
          </p:cNvPicPr>
          <p:nvPr/>
        </p:nvPicPr>
        <p:blipFill>
          <a:blip r:embed="rId3"/>
          <a:stretch>
            <a:fillRect/>
          </a:stretch>
        </p:blipFill>
        <p:spPr>
          <a:xfrm>
            <a:off x="5577840" y="127000"/>
            <a:ext cx="2392680" cy="5287010"/>
          </a:xfrm>
          <a:prstGeom prst="rect">
            <a:avLst/>
          </a:prstGeom>
        </p:spPr>
      </p:pic>
      <p:pic>
        <p:nvPicPr>
          <p:cNvPr id="5" name="图片 4"/>
          <p:cNvPicPr>
            <a:picLocks noChangeAspect="1"/>
          </p:cNvPicPr>
          <p:nvPr/>
        </p:nvPicPr>
        <p:blipFill>
          <a:blip r:embed="rId4"/>
          <a:stretch>
            <a:fillRect/>
          </a:stretch>
        </p:blipFill>
        <p:spPr>
          <a:xfrm>
            <a:off x="7970520" y="127000"/>
            <a:ext cx="2284095" cy="4386580"/>
          </a:xfrm>
          <a:prstGeom prst="rect">
            <a:avLst/>
          </a:prstGeom>
        </p:spPr>
      </p:pic>
      <p:pic>
        <p:nvPicPr>
          <p:cNvPr id="6" name="图片 5"/>
          <p:cNvPicPr>
            <a:picLocks noChangeAspect="1"/>
          </p:cNvPicPr>
          <p:nvPr/>
        </p:nvPicPr>
        <p:blipFill>
          <a:blip r:embed="rId5"/>
          <a:stretch>
            <a:fillRect/>
          </a:stretch>
        </p:blipFill>
        <p:spPr>
          <a:xfrm>
            <a:off x="86360" y="2169160"/>
            <a:ext cx="1988820" cy="352806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64282" y="407967"/>
            <a:ext cx="995680" cy="337185"/>
          </a:xfrm>
          <a:prstGeom prst="rect">
            <a:avLst/>
          </a:prstGeom>
          <a:noFill/>
        </p:spPr>
        <p:txBody>
          <a:bodyPr wrap="none" rtlCol="0">
            <a:spAutoFit/>
          </a:bodyPr>
          <a:lstStyle/>
          <a:p>
            <a:pPr algn="ctr"/>
            <a:r>
              <a:rPr lang="zh-CN" altLang="en-US" sz="1600" b="1" dirty="0">
                <a:sym typeface="+mn-ea"/>
              </a:rPr>
              <a:t>案例背景</a:t>
            </a:r>
            <a:endParaRPr lang="zh-CN" altLang="en-US" sz="1600" b="1" dirty="0">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6" name="图片 5" descr="黑色ROI"/>
            <p:cNvPicPr>
              <a:picLocks noChangeAspect="1"/>
            </p:cNvPicPr>
            <p:nvPr/>
          </p:nvPicPr>
          <p:blipFill>
            <a:blip r:embed="rId5"/>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文本框 7"/>
          <p:cNvSpPr txBox="1"/>
          <p:nvPr/>
        </p:nvSpPr>
        <p:spPr>
          <a:xfrm>
            <a:off x="752475" y="917575"/>
            <a:ext cx="8465820" cy="645160"/>
          </a:xfrm>
          <a:prstGeom prst="rect">
            <a:avLst/>
          </a:prstGeom>
          <a:solidFill>
            <a:schemeClr val="accent4">
              <a:lumMod val="20000"/>
              <a:lumOff val="80000"/>
            </a:schemeClr>
          </a:solidFill>
          <a:ln>
            <a:noFill/>
          </a:ln>
        </p:spPr>
        <p:txBody>
          <a:bodyPr wrap="square" rtlCol="0">
            <a:spAutoFit/>
          </a:bodyPr>
          <a:p>
            <a:pPr algn="l"/>
            <a:r>
              <a:rPr lang="zh-CN" altLang="en-US" b="1"/>
              <a:t>项目经理的烦恼</a:t>
            </a:r>
            <a:r>
              <a:rPr lang="zh-CN" altLang="en-US"/>
              <a:t>：</a:t>
            </a:r>
            <a:endParaRPr lang="zh-CN" altLang="en-US"/>
          </a:p>
          <a:p>
            <a:pPr algn="l"/>
            <a:r>
              <a:rPr lang="zh-CN"/>
              <a:t>私域业务牵涉到的平台多，平台之间信息互相独立，用户是割裂的，很难管理</a:t>
            </a:r>
            <a:endParaRPr lang="zh-CN"/>
          </a:p>
        </p:txBody>
      </p:sp>
      <p:sp>
        <p:nvSpPr>
          <p:cNvPr id="5" name="文本框 4"/>
          <p:cNvSpPr txBox="1"/>
          <p:nvPr/>
        </p:nvSpPr>
        <p:spPr>
          <a:xfrm>
            <a:off x="752475" y="1636395"/>
            <a:ext cx="2764790" cy="1753235"/>
          </a:xfrm>
          <a:prstGeom prst="rect">
            <a:avLst/>
          </a:prstGeom>
          <a:solidFill>
            <a:schemeClr val="accent5">
              <a:lumMod val="20000"/>
              <a:lumOff val="80000"/>
            </a:schemeClr>
          </a:solidFill>
          <a:ln>
            <a:noFill/>
          </a:ln>
        </p:spPr>
        <p:txBody>
          <a:bodyPr wrap="square" rtlCol="0">
            <a:spAutoFit/>
          </a:bodyPr>
          <a:p>
            <a:pPr algn="l"/>
            <a:r>
              <a:rPr lang="zh-CN" altLang="en-US" b="1"/>
              <a:t>企业微信</a:t>
            </a:r>
            <a:r>
              <a:rPr lang="zh-CN" altLang="en-US"/>
              <a:t>：</a:t>
            </a:r>
            <a:endParaRPr lang="zh-CN" altLang="en-US"/>
          </a:p>
          <a:p>
            <a:pPr algn="l"/>
            <a:r>
              <a:rPr lang="zh-CN"/>
              <a:t>承载的是：</a:t>
            </a:r>
            <a:endParaRPr lang="zh-CN"/>
          </a:p>
          <a:p>
            <a:pPr algn="l"/>
            <a:r>
              <a:rPr lang="en-US" altLang="zh-CN"/>
              <a:t>· </a:t>
            </a:r>
            <a:r>
              <a:rPr lang="zh-CN" altLang="en-US"/>
              <a:t>好友关系（群发</a:t>
            </a:r>
            <a:r>
              <a:rPr lang="en-US" altLang="zh-CN"/>
              <a:t>/</a:t>
            </a:r>
            <a:r>
              <a:rPr lang="zh-CN" altLang="en-US"/>
              <a:t>私聊</a:t>
            </a:r>
            <a:r>
              <a:rPr lang="zh-CN" altLang="en-US"/>
              <a:t>）</a:t>
            </a:r>
            <a:endParaRPr lang="zh-CN" altLang="en-US"/>
          </a:p>
          <a:p>
            <a:pPr algn="l"/>
            <a:r>
              <a:rPr lang="en-US" altLang="zh-CN"/>
              <a:t>· </a:t>
            </a:r>
            <a:r>
              <a:rPr lang="zh-CN" altLang="en-US"/>
              <a:t>社群关系（群发）</a:t>
            </a:r>
            <a:endParaRPr lang="zh-CN" altLang="en-US"/>
          </a:p>
          <a:p>
            <a:pPr algn="l"/>
            <a:r>
              <a:rPr lang="en-US" altLang="zh-CN"/>
              <a:t>· </a:t>
            </a:r>
            <a:r>
              <a:rPr lang="zh-CN" altLang="en-US"/>
              <a:t>朋友圈（群发）</a:t>
            </a:r>
            <a:endParaRPr lang="zh-CN" altLang="en-US"/>
          </a:p>
          <a:p>
            <a:pPr algn="l"/>
            <a:r>
              <a:rPr lang="en-US" altLang="zh-CN"/>
              <a:t>· </a:t>
            </a:r>
            <a:r>
              <a:rPr lang="zh-CN" altLang="en-US"/>
              <a:t>用户标签（打标</a:t>
            </a:r>
            <a:r>
              <a:rPr lang="en-US" altLang="zh-CN"/>
              <a:t>/</a:t>
            </a:r>
            <a:r>
              <a:rPr lang="zh-CN" altLang="en-US"/>
              <a:t>筛选</a:t>
            </a:r>
            <a:r>
              <a:rPr lang="zh-CN" altLang="en-US"/>
              <a:t>）</a:t>
            </a:r>
            <a:endParaRPr lang="zh-CN"/>
          </a:p>
        </p:txBody>
      </p:sp>
      <p:sp>
        <p:nvSpPr>
          <p:cNvPr id="10" name="文本框 9"/>
          <p:cNvSpPr txBox="1"/>
          <p:nvPr/>
        </p:nvSpPr>
        <p:spPr>
          <a:xfrm>
            <a:off x="6453505" y="1636395"/>
            <a:ext cx="2764790" cy="1753235"/>
          </a:xfrm>
          <a:prstGeom prst="rect">
            <a:avLst/>
          </a:prstGeom>
          <a:solidFill>
            <a:schemeClr val="accent2">
              <a:lumMod val="20000"/>
              <a:lumOff val="80000"/>
            </a:schemeClr>
          </a:solidFill>
          <a:ln>
            <a:noFill/>
          </a:ln>
        </p:spPr>
        <p:txBody>
          <a:bodyPr wrap="square" rtlCol="0">
            <a:spAutoFit/>
          </a:bodyPr>
          <a:p>
            <a:pPr algn="l"/>
            <a:r>
              <a:rPr lang="zh-CN" altLang="en-US" b="1"/>
              <a:t>有赞</a:t>
            </a:r>
            <a:r>
              <a:rPr lang="zh-CN" altLang="en-US"/>
              <a:t>：</a:t>
            </a:r>
            <a:endParaRPr lang="zh-CN" altLang="en-US"/>
          </a:p>
          <a:p>
            <a:pPr algn="l"/>
            <a:r>
              <a:rPr lang="zh-CN"/>
              <a:t>承载的是：</a:t>
            </a:r>
            <a:endParaRPr lang="zh-CN"/>
          </a:p>
          <a:p>
            <a:pPr algn="l"/>
            <a:r>
              <a:rPr lang="en-US" altLang="zh-CN"/>
              <a:t>· </a:t>
            </a:r>
            <a:r>
              <a:rPr lang="zh-CN" altLang="en-US"/>
              <a:t>商品（库存</a:t>
            </a:r>
            <a:r>
              <a:rPr lang="en-US" altLang="zh-CN"/>
              <a:t>/</a:t>
            </a:r>
            <a:r>
              <a:rPr lang="zh-CN" altLang="en-US"/>
              <a:t>展示</a:t>
            </a:r>
            <a:r>
              <a:rPr lang="zh-CN" altLang="en-US"/>
              <a:t>）</a:t>
            </a:r>
            <a:endParaRPr lang="zh-CN" altLang="en-US"/>
          </a:p>
          <a:p>
            <a:pPr algn="l"/>
            <a:r>
              <a:rPr lang="en-US" altLang="zh-CN"/>
              <a:t>· </a:t>
            </a:r>
            <a:r>
              <a:rPr lang="zh-CN" altLang="en-US"/>
              <a:t>订单（物流</a:t>
            </a:r>
            <a:r>
              <a:rPr lang="en-US" altLang="zh-CN"/>
              <a:t>/</a:t>
            </a:r>
            <a:r>
              <a:rPr lang="zh-CN" altLang="en-US"/>
              <a:t>营销</a:t>
            </a:r>
            <a:r>
              <a:rPr lang="zh-CN" altLang="en-US"/>
              <a:t>）</a:t>
            </a:r>
            <a:endParaRPr lang="zh-CN" altLang="en-US"/>
          </a:p>
          <a:p>
            <a:pPr algn="l"/>
            <a:r>
              <a:rPr lang="en-US" altLang="zh-CN"/>
              <a:t>· </a:t>
            </a:r>
            <a:r>
              <a:rPr lang="zh-CN" altLang="en-US"/>
              <a:t>会员积分</a:t>
            </a:r>
            <a:r>
              <a:rPr lang="en-US" altLang="zh-CN"/>
              <a:t>/</a:t>
            </a:r>
            <a:r>
              <a:rPr lang="zh-CN" altLang="en-US"/>
              <a:t>会员等级</a:t>
            </a:r>
            <a:endParaRPr lang="zh-CN" altLang="en-US"/>
          </a:p>
          <a:p>
            <a:pPr algn="l"/>
            <a:r>
              <a:rPr lang="en-US" altLang="zh-CN"/>
              <a:t>· </a:t>
            </a:r>
            <a:r>
              <a:rPr lang="zh-CN" altLang="en-US"/>
              <a:t>会员标签（打标</a:t>
            </a:r>
            <a:r>
              <a:rPr lang="en-US" altLang="zh-CN"/>
              <a:t>/</a:t>
            </a:r>
            <a:r>
              <a:rPr lang="zh-CN" altLang="en-US"/>
              <a:t>筛选）</a:t>
            </a:r>
            <a:endParaRPr lang="zh-CN" altLang="en-US"/>
          </a:p>
        </p:txBody>
      </p:sp>
      <p:sp>
        <p:nvSpPr>
          <p:cNvPr id="12" name="文本框 11"/>
          <p:cNvSpPr txBox="1"/>
          <p:nvPr/>
        </p:nvSpPr>
        <p:spPr>
          <a:xfrm>
            <a:off x="3600450" y="1636395"/>
            <a:ext cx="2764790" cy="1476375"/>
          </a:xfrm>
          <a:prstGeom prst="rect">
            <a:avLst/>
          </a:prstGeom>
          <a:solidFill>
            <a:schemeClr val="accent6">
              <a:lumMod val="20000"/>
              <a:lumOff val="80000"/>
            </a:schemeClr>
          </a:solidFill>
          <a:ln>
            <a:noFill/>
          </a:ln>
        </p:spPr>
        <p:txBody>
          <a:bodyPr wrap="square" rtlCol="0">
            <a:spAutoFit/>
          </a:bodyPr>
          <a:p>
            <a:pPr algn="l"/>
            <a:r>
              <a:rPr lang="zh-CN" altLang="en-US" b="1"/>
              <a:t>公众号</a:t>
            </a:r>
            <a:r>
              <a:rPr lang="zh-CN" altLang="en-US"/>
              <a:t>：</a:t>
            </a:r>
            <a:endParaRPr lang="zh-CN" altLang="en-US"/>
          </a:p>
          <a:p>
            <a:pPr algn="l"/>
            <a:r>
              <a:rPr lang="zh-CN"/>
              <a:t>指服务号，承载的是：</a:t>
            </a:r>
            <a:endParaRPr lang="zh-CN"/>
          </a:p>
          <a:p>
            <a:pPr algn="l"/>
            <a:r>
              <a:rPr lang="en-US" altLang="zh-CN"/>
              <a:t>· </a:t>
            </a:r>
            <a:r>
              <a:rPr lang="zh-CN" altLang="en-US"/>
              <a:t>官方服务</a:t>
            </a:r>
            <a:r>
              <a:rPr lang="zh-CN" altLang="en-US"/>
              <a:t>窗口</a:t>
            </a:r>
            <a:endParaRPr lang="zh-CN" altLang="en-US"/>
          </a:p>
          <a:p>
            <a:pPr algn="l"/>
            <a:r>
              <a:rPr lang="en-US" altLang="zh-CN"/>
              <a:t>· </a:t>
            </a:r>
            <a:r>
              <a:rPr lang="zh-CN" altLang="en-US"/>
              <a:t>各种客户</a:t>
            </a:r>
            <a:r>
              <a:rPr lang="zh-CN" altLang="en-US"/>
              <a:t>业务入口</a:t>
            </a:r>
            <a:endParaRPr lang="zh-CN" altLang="en-US"/>
          </a:p>
          <a:p>
            <a:pPr algn="l"/>
            <a:r>
              <a:rPr lang="en-US" altLang="zh-CN"/>
              <a:t>· </a:t>
            </a:r>
            <a:r>
              <a:rPr lang="zh-CN" altLang="en-US"/>
              <a:t>粉丝承接（消息触达）</a:t>
            </a:r>
            <a:endParaRPr lang="en-US" altLang="zh-CN"/>
          </a:p>
        </p:txBody>
      </p:sp>
      <p:sp>
        <p:nvSpPr>
          <p:cNvPr id="13" name="文本框 12"/>
          <p:cNvSpPr txBox="1"/>
          <p:nvPr/>
        </p:nvSpPr>
        <p:spPr>
          <a:xfrm>
            <a:off x="752475" y="3488055"/>
            <a:ext cx="2764790" cy="2030095"/>
          </a:xfrm>
          <a:prstGeom prst="rect">
            <a:avLst/>
          </a:prstGeom>
          <a:solidFill>
            <a:schemeClr val="accent5">
              <a:lumMod val="20000"/>
              <a:lumOff val="80000"/>
            </a:schemeClr>
          </a:solidFill>
          <a:ln>
            <a:noFill/>
          </a:ln>
        </p:spPr>
        <p:txBody>
          <a:bodyPr wrap="square" rtlCol="0">
            <a:spAutoFit/>
          </a:bodyPr>
          <a:p>
            <a:pPr algn="l"/>
            <a:r>
              <a:rPr lang="zh-CN" altLang="en-US" b="1"/>
              <a:t>企业微信</a:t>
            </a:r>
            <a:r>
              <a:rPr lang="zh-CN" altLang="en-US"/>
              <a:t>：</a:t>
            </a:r>
            <a:endParaRPr lang="zh-CN" altLang="en-US"/>
          </a:p>
          <a:p>
            <a:pPr algn="l"/>
            <a:r>
              <a:rPr lang="zh-CN"/>
              <a:t>烦恼的是：</a:t>
            </a:r>
            <a:endParaRPr lang="zh-CN"/>
          </a:p>
          <a:p>
            <a:pPr algn="l"/>
            <a:r>
              <a:rPr lang="en-US" altLang="zh-CN">
                <a:sym typeface="+mn-ea"/>
              </a:rPr>
              <a:t>· </a:t>
            </a:r>
            <a:r>
              <a:rPr lang="zh-CN" altLang="en-US">
                <a:sym typeface="+mn-ea"/>
              </a:rPr>
              <a:t>这人是公众号过来的？</a:t>
            </a:r>
            <a:br>
              <a:rPr lang="en-US" altLang="zh-CN"/>
            </a:br>
            <a:r>
              <a:rPr lang="en-US" altLang="zh-CN"/>
              <a:t>· </a:t>
            </a:r>
            <a:r>
              <a:rPr lang="zh-CN"/>
              <a:t>谁在有赞那边下单了？</a:t>
            </a:r>
            <a:endParaRPr lang="zh-CN"/>
          </a:p>
          <a:p>
            <a:pPr algn="l"/>
            <a:r>
              <a:rPr lang="en-US" altLang="zh-CN">
                <a:sym typeface="+mn-ea"/>
              </a:rPr>
              <a:t>· </a:t>
            </a:r>
            <a:r>
              <a:rPr lang="zh-CN" altLang="en-US">
                <a:sym typeface="+mn-ea"/>
              </a:rPr>
              <a:t>这人是不是会员？</a:t>
            </a:r>
            <a:endParaRPr lang="zh-CN"/>
          </a:p>
          <a:p>
            <a:pPr algn="l"/>
            <a:r>
              <a:rPr lang="en-US" altLang="zh-CN"/>
              <a:t>· </a:t>
            </a:r>
            <a:r>
              <a:rPr lang="zh-CN" altLang="en-US"/>
              <a:t>搜不到昵称，</a:t>
            </a:r>
            <a:r>
              <a:rPr lang="zh-CN" altLang="en-US"/>
              <a:t>怎么给他积分？</a:t>
            </a:r>
            <a:endParaRPr lang="zh-CN" altLang="en-US"/>
          </a:p>
        </p:txBody>
      </p:sp>
      <p:sp>
        <p:nvSpPr>
          <p:cNvPr id="14" name="文本框 13"/>
          <p:cNvSpPr txBox="1"/>
          <p:nvPr/>
        </p:nvSpPr>
        <p:spPr>
          <a:xfrm>
            <a:off x="3602990" y="3211195"/>
            <a:ext cx="2764790" cy="2306955"/>
          </a:xfrm>
          <a:prstGeom prst="rect">
            <a:avLst/>
          </a:prstGeom>
          <a:solidFill>
            <a:schemeClr val="accent6">
              <a:lumMod val="20000"/>
              <a:lumOff val="80000"/>
            </a:schemeClr>
          </a:solidFill>
          <a:ln>
            <a:noFill/>
          </a:ln>
        </p:spPr>
        <p:txBody>
          <a:bodyPr wrap="square" rtlCol="0">
            <a:spAutoFit/>
          </a:bodyPr>
          <a:p>
            <a:pPr algn="l"/>
            <a:r>
              <a:rPr lang="zh-CN" altLang="en-US" b="1"/>
              <a:t>公众号</a:t>
            </a:r>
            <a:r>
              <a:rPr lang="zh-CN" altLang="en-US"/>
              <a:t>：</a:t>
            </a:r>
            <a:endParaRPr lang="zh-CN" altLang="en-US"/>
          </a:p>
          <a:p>
            <a:pPr algn="l"/>
            <a:r>
              <a:rPr lang="zh-CN"/>
              <a:t>烦恼的是：</a:t>
            </a:r>
            <a:endParaRPr lang="zh-CN"/>
          </a:p>
          <a:p>
            <a:pPr algn="l"/>
            <a:r>
              <a:rPr lang="en-US" altLang="zh-CN">
                <a:sym typeface="+mn-ea"/>
              </a:rPr>
              <a:t>· </a:t>
            </a:r>
            <a:r>
              <a:rPr lang="zh-CN" altLang="en-US">
                <a:sym typeface="+mn-ea"/>
              </a:rPr>
              <a:t>你关注了我，我却加不了你</a:t>
            </a:r>
            <a:br>
              <a:rPr lang="en-US" altLang="zh-CN"/>
            </a:br>
            <a:r>
              <a:rPr lang="en-US" altLang="zh-CN"/>
              <a:t>· </a:t>
            </a:r>
            <a:r>
              <a:rPr lang="zh-CN"/>
              <a:t>一个月</a:t>
            </a:r>
            <a:r>
              <a:rPr lang="en-US" altLang="zh-CN"/>
              <a:t>30</a:t>
            </a:r>
            <a:r>
              <a:rPr lang="zh-CN" altLang="en-US"/>
              <a:t>天</a:t>
            </a:r>
            <a:r>
              <a:rPr lang="zh-CN"/>
              <a:t>，我却只能跟你说</a:t>
            </a:r>
            <a:r>
              <a:rPr lang="en-US" altLang="zh-CN"/>
              <a:t>4</a:t>
            </a:r>
            <a:r>
              <a:rPr lang="zh-CN" altLang="en-US"/>
              <a:t>句话</a:t>
            </a:r>
            <a:endParaRPr lang="zh-CN" altLang="en-US"/>
          </a:p>
          <a:p>
            <a:pPr algn="l"/>
            <a:r>
              <a:rPr lang="en-US" altLang="zh-CN"/>
              <a:t>· </a:t>
            </a:r>
            <a:r>
              <a:rPr lang="zh-CN" altLang="en-US"/>
              <a:t>你跟公众号聊天很傻，我在公众号跟你聊</a:t>
            </a:r>
            <a:r>
              <a:rPr lang="zh-CN" altLang="en-US">
                <a:sym typeface="+mn-ea"/>
              </a:rPr>
              <a:t>天</a:t>
            </a:r>
            <a:r>
              <a:rPr lang="zh-CN" altLang="en-US"/>
              <a:t>很累</a:t>
            </a:r>
            <a:endParaRPr lang="zh-CN" altLang="en-US"/>
          </a:p>
        </p:txBody>
      </p:sp>
      <p:sp>
        <p:nvSpPr>
          <p:cNvPr id="15" name="文本框 14"/>
          <p:cNvSpPr txBox="1"/>
          <p:nvPr/>
        </p:nvSpPr>
        <p:spPr>
          <a:xfrm>
            <a:off x="6453505" y="3488055"/>
            <a:ext cx="2764790" cy="2030095"/>
          </a:xfrm>
          <a:prstGeom prst="rect">
            <a:avLst/>
          </a:prstGeom>
          <a:solidFill>
            <a:schemeClr val="accent2">
              <a:lumMod val="20000"/>
              <a:lumOff val="80000"/>
            </a:schemeClr>
          </a:solidFill>
          <a:ln>
            <a:noFill/>
          </a:ln>
        </p:spPr>
        <p:txBody>
          <a:bodyPr wrap="square" rtlCol="0">
            <a:spAutoFit/>
          </a:bodyPr>
          <a:p>
            <a:pPr algn="l"/>
            <a:r>
              <a:rPr lang="zh-CN" altLang="en-US" b="1"/>
              <a:t>有赞</a:t>
            </a:r>
            <a:r>
              <a:rPr lang="zh-CN" altLang="en-US"/>
              <a:t>：</a:t>
            </a:r>
            <a:endParaRPr lang="zh-CN" altLang="en-US"/>
          </a:p>
          <a:p>
            <a:pPr algn="l"/>
            <a:r>
              <a:rPr lang="zh-CN"/>
              <a:t>烦恼的是：</a:t>
            </a:r>
            <a:endParaRPr lang="zh-CN"/>
          </a:p>
          <a:p>
            <a:pPr algn="l"/>
            <a:r>
              <a:rPr lang="en-US" altLang="zh-CN"/>
              <a:t>· </a:t>
            </a:r>
            <a:r>
              <a:rPr lang="zh-CN"/>
              <a:t>你匿名登录就能下单，我搜你手机却查不到你</a:t>
            </a:r>
            <a:endParaRPr lang="zh-CN" altLang="en-US"/>
          </a:p>
          <a:p>
            <a:pPr algn="l"/>
            <a:r>
              <a:rPr lang="en-US" altLang="zh-CN"/>
              <a:t>· </a:t>
            </a:r>
            <a:r>
              <a:rPr lang="zh-CN" altLang="en-US"/>
              <a:t>我打了一堆消费行为标签，才发现企微群发时没这些标可以选</a:t>
            </a: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61709" y="438150"/>
            <a:ext cx="1005403" cy="338554"/>
          </a:xfrm>
          <a:prstGeom prst="rect">
            <a:avLst/>
          </a:prstGeom>
          <a:noFill/>
        </p:spPr>
        <p:txBody>
          <a:bodyPr wrap="none" rtlCol="0">
            <a:spAutoFit/>
          </a:bodyPr>
          <a:lstStyle/>
          <a:p>
            <a:pPr algn="ctr"/>
            <a:r>
              <a:rPr lang="zh-CN" altLang="en-US" sz="1600" b="1" dirty="0">
                <a:solidFill>
                  <a:schemeClr val="tx1"/>
                </a:solidFill>
                <a:sym typeface="+mn-ea"/>
              </a:rPr>
              <a:t>案例目标</a:t>
            </a:r>
            <a:endParaRPr lang="zh-CN" altLang="en-US" sz="1600" b="1" dirty="0">
              <a:solidFill>
                <a:schemeClr val="tx1"/>
              </a:solidFill>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5"/>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687208" y="977624"/>
            <a:ext cx="6583680" cy="368300"/>
          </a:xfrm>
          <a:prstGeom prst="rect">
            <a:avLst/>
          </a:prstGeom>
          <a:noFill/>
        </p:spPr>
        <p:txBody>
          <a:bodyPr wrap="none" rtlCol="0">
            <a:spAutoFit/>
          </a:bodyPr>
          <a:lstStyle/>
          <a:p>
            <a:pPr algn="l"/>
            <a:r>
              <a:rPr lang="zh-CN" altLang="en-US" dirty="0">
                <a:solidFill>
                  <a:srgbClr val="FF0000"/>
                </a:solidFill>
              </a:rPr>
              <a:t>目标：打通私域各个平台的用户信息，让用户运营真正能够运营</a:t>
            </a:r>
            <a:endParaRPr lang="zh-CN" dirty="0">
              <a:solidFill>
                <a:srgbClr val="FF0000"/>
              </a:solidFill>
            </a:endParaRPr>
          </a:p>
        </p:txBody>
      </p:sp>
      <p:sp>
        <p:nvSpPr>
          <p:cNvPr id="7" name="文本框 6"/>
          <p:cNvSpPr txBox="1"/>
          <p:nvPr/>
        </p:nvSpPr>
        <p:spPr>
          <a:xfrm>
            <a:off x="687070" y="1498600"/>
            <a:ext cx="8412480" cy="2584450"/>
          </a:xfrm>
          <a:prstGeom prst="rect">
            <a:avLst/>
          </a:prstGeom>
          <a:noFill/>
        </p:spPr>
        <p:txBody>
          <a:bodyPr wrap="none" rtlCol="0">
            <a:spAutoFit/>
          </a:bodyPr>
          <a:p>
            <a:pPr algn="l"/>
            <a:r>
              <a:rPr lang="zh-CN" altLang="en-US"/>
              <a:t>如何解决用户信息孤岛问题？</a:t>
            </a:r>
            <a:endParaRPr lang="zh-CN" altLang="en-US"/>
          </a:p>
          <a:p>
            <a:pPr algn="l"/>
            <a:endParaRPr lang="zh-CN" altLang="en-US"/>
          </a:p>
          <a:p>
            <a:pPr algn="l"/>
            <a:r>
              <a:rPr lang="zh-CN" altLang="en-US"/>
              <a:t>好友关系在企微，群发触达靠企微，用户标签在企微，营销变现却要靠外挂</a:t>
            </a:r>
            <a:endParaRPr lang="zh-CN" altLang="en-US"/>
          </a:p>
          <a:p>
            <a:pPr algn="l"/>
            <a:endParaRPr lang="zh-CN" altLang="en-US"/>
          </a:p>
          <a:p>
            <a:pPr algn="l"/>
            <a:r>
              <a:rPr lang="zh-CN" altLang="en-US"/>
              <a:t>服务中心在公众号，业务入口在公众号，公众号却不适合对话</a:t>
            </a:r>
            <a:endParaRPr lang="zh-CN" altLang="en-US"/>
          </a:p>
          <a:p>
            <a:pPr algn="l"/>
            <a:endParaRPr lang="zh-CN" altLang="en-US"/>
          </a:p>
          <a:p>
            <a:pPr algn="l"/>
            <a:r>
              <a:rPr lang="zh-CN" altLang="en-US"/>
              <a:t>消费下单在有赞，会员积分在有赞，行为标签在有赞，有赞却搞不清你是哪位朋友</a:t>
            </a:r>
            <a:endParaRPr lang="zh-CN" altLang="en-US"/>
          </a:p>
          <a:p>
            <a:pPr algn="l"/>
            <a:endParaRPr lang="zh-CN" altLang="en-US"/>
          </a:p>
          <a:p>
            <a:pPr algn="l"/>
            <a:r>
              <a:rPr lang="zh-CN" altLang="en-US" b="1"/>
              <a:t>那么请问</a:t>
            </a:r>
            <a:r>
              <a:rPr lang="zh-CN" altLang="en-US"/>
              <a:t>：</a:t>
            </a:r>
            <a:endParaRPr lang="zh-CN" altLang="en-US"/>
          </a:p>
        </p:txBody>
      </p:sp>
      <p:sp>
        <p:nvSpPr>
          <p:cNvPr id="8" name="文本框 7"/>
          <p:cNvSpPr txBox="1"/>
          <p:nvPr/>
        </p:nvSpPr>
        <p:spPr>
          <a:xfrm>
            <a:off x="521335" y="4249420"/>
            <a:ext cx="9444990" cy="368300"/>
          </a:xfrm>
          <a:prstGeom prst="rect">
            <a:avLst/>
          </a:prstGeom>
          <a:noFill/>
        </p:spPr>
        <p:txBody>
          <a:bodyPr wrap="none" rtlCol="0">
            <a:spAutoFit/>
          </a:bodyPr>
          <a:p>
            <a:r>
              <a:rPr lang="zh-CN" altLang="en-US" b="1"/>
              <a:t>如何给一批在有赞消费了</a:t>
            </a:r>
            <a:r>
              <a:rPr lang="en-US" altLang="zh-CN" b="1"/>
              <a:t>100</a:t>
            </a:r>
            <a:r>
              <a:rPr lang="zh-CN" altLang="en-US" b="1"/>
              <a:t>元的来自公众号的用户群发消息让他们识别二维码去群里聊天？</a:t>
            </a:r>
            <a:endParaRPr lang="zh-CN" altLang="en-US"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70435" y="438150"/>
            <a:ext cx="1210588" cy="338554"/>
          </a:xfrm>
          <a:prstGeom prst="rect">
            <a:avLst/>
          </a:prstGeom>
          <a:noFill/>
        </p:spPr>
        <p:txBody>
          <a:bodyPr wrap="none" rtlCol="0">
            <a:spAutoFit/>
          </a:bodyPr>
          <a:lstStyle/>
          <a:p>
            <a:pPr algn="ctr"/>
            <a:r>
              <a:rPr lang="zh-CN" altLang="en-US" sz="1600" b="1" dirty="0">
                <a:sym typeface="+mn-ea"/>
              </a:rPr>
              <a:t>案例关键词</a:t>
            </a:r>
            <a:endParaRPr lang="zh-CN" altLang="en-US" sz="1600" b="1" dirty="0">
              <a:solidFill>
                <a:schemeClr val="tx1"/>
              </a:solidFill>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5"/>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359673" y="905869"/>
            <a:ext cx="2011680" cy="368300"/>
          </a:xfrm>
          <a:prstGeom prst="rect">
            <a:avLst/>
          </a:prstGeom>
          <a:noFill/>
        </p:spPr>
        <p:txBody>
          <a:bodyPr wrap="none" rtlCol="0">
            <a:spAutoFit/>
          </a:bodyPr>
          <a:lstStyle/>
          <a:p>
            <a:pPr algn="l"/>
            <a:r>
              <a:rPr lang="zh-CN" altLang="en-US" dirty="0">
                <a:solidFill>
                  <a:srgbClr val="FF0000"/>
                </a:solidFill>
              </a:rPr>
              <a:t>关键词：互联互通</a:t>
            </a:r>
            <a:endParaRPr lang="zh-CN" dirty="0">
              <a:solidFill>
                <a:srgbClr val="FF0000"/>
              </a:solidFill>
            </a:endParaRPr>
          </a:p>
        </p:txBody>
      </p:sp>
      <p:graphicFrame>
        <p:nvGraphicFramePr>
          <p:cNvPr id="5" name="图示 4"/>
          <p:cNvGraphicFramePr/>
          <p:nvPr/>
        </p:nvGraphicFramePr>
        <p:xfrm>
          <a:off x="965835" y="1743710"/>
          <a:ext cx="8128000" cy="95694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文本框 6"/>
          <p:cNvSpPr txBox="1"/>
          <p:nvPr/>
        </p:nvSpPr>
        <p:spPr>
          <a:xfrm>
            <a:off x="957580" y="1375410"/>
            <a:ext cx="7726680" cy="368300"/>
          </a:xfrm>
          <a:prstGeom prst="rect">
            <a:avLst/>
          </a:prstGeom>
          <a:noFill/>
        </p:spPr>
        <p:txBody>
          <a:bodyPr wrap="none" rtlCol="0">
            <a:spAutoFit/>
          </a:bodyPr>
          <a:p>
            <a:pPr algn="l"/>
            <a:r>
              <a:rPr lang="zh-CN" altLang="en-US"/>
              <a:t>在旧石器时代，一般以手机号为标识将用户信息</a:t>
            </a:r>
            <a:r>
              <a:rPr lang="zh-CN" altLang="en-US">
                <a:sym typeface="+mn-ea"/>
              </a:rPr>
              <a:t>【</a:t>
            </a:r>
            <a:r>
              <a:rPr lang="zh-CN" altLang="en-US">
                <a:sym typeface="+mn-ea"/>
              </a:rPr>
              <a:t>逐个</a:t>
            </a:r>
            <a:r>
              <a:rPr lang="zh-CN" altLang="en-US">
                <a:sym typeface="+mn-ea"/>
              </a:rPr>
              <a:t>】</a:t>
            </a:r>
            <a:r>
              <a:rPr lang="zh-CN" altLang="en-US"/>
              <a:t>【</a:t>
            </a:r>
            <a:r>
              <a:rPr lang="zh-CN" altLang="en-US">
                <a:sym typeface="+mn-ea"/>
              </a:rPr>
              <a:t>手动</a:t>
            </a:r>
            <a:r>
              <a:rPr lang="zh-CN" altLang="en-US"/>
              <a:t>】串联起来</a:t>
            </a:r>
            <a:endParaRPr lang="zh-CN" altLang="en-US"/>
          </a:p>
        </p:txBody>
      </p:sp>
      <p:sp>
        <p:nvSpPr>
          <p:cNvPr id="8" name="文本框 7"/>
          <p:cNvSpPr txBox="1"/>
          <p:nvPr/>
        </p:nvSpPr>
        <p:spPr>
          <a:xfrm>
            <a:off x="991870" y="2858770"/>
            <a:ext cx="5212080" cy="368300"/>
          </a:xfrm>
          <a:prstGeom prst="rect">
            <a:avLst/>
          </a:prstGeom>
          <a:noFill/>
        </p:spPr>
        <p:txBody>
          <a:bodyPr wrap="none" rtlCol="0">
            <a:spAutoFit/>
          </a:bodyPr>
          <a:p>
            <a:pPr algn="l"/>
            <a:r>
              <a:rPr lang="zh-CN" altLang="en-US"/>
              <a:t>在数字化时代，我们寻找更便捷高效的串联方案：</a:t>
            </a:r>
            <a:endParaRPr lang="zh-CN" altLang="en-US"/>
          </a:p>
        </p:txBody>
      </p:sp>
      <p:graphicFrame>
        <p:nvGraphicFramePr>
          <p:cNvPr id="9" name="图示 8"/>
          <p:cNvGraphicFramePr/>
          <p:nvPr/>
        </p:nvGraphicFramePr>
        <p:xfrm>
          <a:off x="1065530" y="3180080"/>
          <a:ext cx="8028305" cy="240855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0" name="文本框 9"/>
          <p:cNvSpPr txBox="1"/>
          <p:nvPr/>
        </p:nvSpPr>
        <p:spPr>
          <a:xfrm>
            <a:off x="2733675" y="4119880"/>
            <a:ext cx="1554480" cy="368300"/>
          </a:xfrm>
          <a:prstGeom prst="rect">
            <a:avLst/>
          </a:prstGeom>
          <a:noFill/>
        </p:spPr>
        <p:txBody>
          <a:bodyPr wrap="none" rtlCol="0">
            <a:spAutoFit/>
          </a:bodyPr>
          <a:p>
            <a:r>
              <a:rPr lang="zh-CN" altLang="en-US"/>
              <a:t>开放平台绑定</a:t>
            </a:r>
            <a:endParaRPr lang="zh-CN" altLang="en-US"/>
          </a:p>
        </p:txBody>
      </p:sp>
      <p:sp>
        <p:nvSpPr>
          <p:cNvPr id="11" name="文本框 10"/>
          <p:cNvSpPr txBox="1"/>
          <p:nvPr/>
        </p:nvSpPr>
        <p:spPr>
          <a:xfrm>
            <a:off x="5986145" y="4119880"/>
            <a:ext cx="2240280" cy="368300"/>
          </a:xfrm>
          <a:prstGeom prst="rect">
            <a:avLst/>
          </a:prstGeom>
          <a:noFill/>
        </p:spPr>
        <p:txBody>
          <a:bodyPr wrap="none" rtlCol="0">
            <a:spAutoFit/>
          </a:bodyPr>
          <a:p>
            <a:r>
              <a:rPr lang="zh-CN" altLang="en-US"/>
              <a:t>应用、客户密钥授权</a:t>
            </a:r>
            <a:endParaRPr lang="zh-CN" altLang="en-US"/>
          </a:p>
        </p:txBody>
      </p:sp>
      <p:sp>
        <p:nvSpPr>
          <p:cNvPr id="13" name="文本框 12"/>
          <p:cNvSpPr txBox="1"/>
          <p:nvPr/>
        </p:nvSpPr>
        <p:spPr>
          <a:xfrm>
            <a:off x="4417060" y="4679315"/>
            <a:ext cx="1325880" cy="368300"/>
          </a:xfrm>
          <a:prstGeom prst="rect">
            <a:avLst/>
          </a:prstGeom>
          <a:noFill/>
        </p:spPr>
        <p:txBody>
          <a:bodyPr wrap="none" rtlCol="0">
            <a:spAutoFit/>
          </a:bodyPr>
          <a:p>
            <a:r>
              <a:rPr lang="zh-CN" altLang="en-US"/>
              <a:t>第三方授权</a:t>
            </a:r>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090284" y="470168"/>
            <a:ext cx="1005403" cy="338554"/>
          </a:xfrm>
          <a:prstGeom prst="rect">
            <a:avLst/>
          </a:prstGeom>
          <a:noFill/>
        </p:spPr>
        <p:txBody>
          <a:bodyPr wrap="none" rtlCol="0">
            <a:spAutoFit/>
          </a:bodyPr>
          <a:lstStyle/>
          <a:p>
            <a:pPr algn="ctr"/>
            <a:r>
              <a:rPr lang="zh-CN" altLang="en-US" sz="1600" b="1" dirty="0">
                <a:sym typeface="+mn-ea"/>
              </a:rPr>
              <a:t>案例概述</a:t>
            </a:r>
            <a:endParaRPr lang="zh-CN" altLang="en-US" sz="1600" b="1" dirty="0">
              <a:solidFill>
                <a:schemeClr val="tx1"/>
              </a:solidFill>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5"/>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094243" y="872214"/>
            <a:ext cx="5212080" cy="368300"/>
          </a:xfrm>
          <a:prstGeom prst="rect">
            <a:avLst/>
          </a:prstGeom>
          <a:noFill/>
        </p:spPr>
        <p:txBody>
          <a:bodyPr wrap="none" rtlCol="0">
            <a:spAutoFit/>
          </a:bodyPr>
          <a:p>
            <a:pPr algn="l"/>
            <a:r>
              <a:rPr lang="zh-CN" altLang="en-US" dirty="0">
                <a:solidFill>
                  <a:srgbClr val="FF0000"/>
                </a:solidFill>
              </a:rPr>
              <a:t>今天的主题《如何打通私域各平台用户信息孤岛》</a:t>
            </a:r>
            <a:endParaRPr lang="zh-CN" altLang="en-US" dirty="0">
              <a:solidFill>
                <a:srgbClr val="FF0000"/>
              </a:solidFill>
            </a:endParaRPr>
          </a:p>
        </p:txBody>
      </p:sp>
      <p:sp>
        <p:nvSpPr>
          <p:cNvPr id="7" name="文本框 6"/>
          <p:cNvSpPr txBox="1"/>
          <p:nvPr/>
        </p:nvSpPr>
        <p:spPr>
          <a:xfrm>
            <a:off x="525780" y="1427480"/>
            <a:ext cx="9098280" cy="2030095"/>
          </a:xfrm>
          <a:prstGeom prst="rect">
            <a:avLst/>
          </a:prstGeom>
          <a:noFill/>
        </p:spPr>
        <p:txBody>
          <a:bodyPr wrap="none" rtlCol="0">
            <a:spAutoFit/>
          </a:bodyPr>
          <a:p>
            <a:pPr algn="l"/>
            <a:r>
              <a:rPr lang="zh-CN" b="1" dirty="0">
                <a:solidFill>
                  <a:srgbClr val="120C16"/>
                </a:solidFill>
                <a:sym typeface="+mn-ea"/>
              </a:rPr>
              <a:t>我们的需求</a:t>
            </a:r>
            <a:r>
              <a:rPr lang="zh-CN" altLang="en-US" dirty="0">
                <a:solidFill>
                  <a:srgbClr val="120C16"/>
                </a:solidFill>
                <a:sym typeface="+mn-ea"/>
              </a:rPr>
              <a:t>：</a:t>
            </a:r>
            <a:endParaRPr lang="zh-CN" altLang="en-US" dirty="0">
              <a:solidFill>
                <a:srgbClr val="120C16"/>
              </a:solidFill>
              <a:sym typeface="+mn-ea"/>
            </a:endParaRPr>
          </a:p>
          <a:p>
            <a:pPr algn="l"/>
            <a:endParaRPr lang="en-US" altLang="zh-CN">
              <a:solidFill>
                <a:srgbClr val="120C16"/>
              </a:solidFill>
            </a:endParaRPr>
          </a:p>
          <a:p>
            <a:pPr algn="l"/>
            <a:r>
              <a:rPr lang="zh-CN" b="1">
                <a:solidFill>
                  <a:srgbClr val="120C16"/>
                </a:solidFill>
              </a:rPr>
              <a:t>用户的打通</a:t>
            </a:r>
            <a:r>
              <a:rPr lang="zh-CN">
                <a:solidFill>
                  <a:srgbClr val="120C16"/>
                </a:solidFill>
              </a:rPr>
              <a:t>：各个平台的用户和标签能够互相识别，而且不是通过手动匹配，是自动识别</a:t>
            </a:r>
            <a:endParaRPr lang="zh-CN">
              <a:solidFill>
                <a:srgbClr val="120C16"/>
              </a:solidFill>
            </a:endParaRPr>
          </a:p>
          <a:p>
            <a:pPr algn="l"/>
            <a:endParaRPr lang="zh-CN">
              <a:solidFill>
                <a:srgbClr val="120C16"/>
              </a:solidFill>
            </a:endParaRPr>
          </a:p>
          <a:p>
            <a:pPr algn="l"/>
            <a:r>
              <a:rPr lang="zh-CN" b="1">
                <a:solidFill>
                  <a:srgbClr val="120C16"/>
                </a:solidFill>
              </a:rPr>
              <a:t>数据的打通</a:t>
            </a:r>
            <a:r>
              <a:rPr lang="zh-CN">
                <a:solidFill>
                  <a:srgbClr val="120C16"/>
                </a:solidFill>
              </a:rPr>
              <a:t>：用户在各个平台的行为和统计数据能够一起监控</a:t>
            </a:r>
            <a:endParaRPr lang="zh-CN">
              <a:solidFill>
                <a:srgbClr val="120C16"/>
              </a:solidFill>
            </a:endParaRPr>
          </a:p>
          <a:p>
            <a:pPr algn="l"/>
            <a:endParaRPr lang="zh-CN">
              <a:solidFill>
                <a:srgbClr val="120C16"/>
              </a:solidFill>
            </a:endParaRPr>
          </a:p>
          <a:p>
            <a:pPr algn="l"/>
            <a:r>
              <a:rPr lang="zh-CN" b="1">
                <a:solidFill>
                  <a:srgbClr val="120C16"/>
                </a:solidFill>
                <a:sym typeface="+mn-ea"/>
              </a:rPr>
              <a:t>功能的打通</a:t>
            </a:r>
            <a:r>
              <a:rPr lang="zh-CN">
                <a:solidFill>
                  <a:srgbClr val="120C16"/>
                </a:solidFill>
                <a:sym typeface="+mn-ea"/>
              </a:rPr>
              <a:t>：各个平台的常规管理功能可以在一个后台完成操作</a:t>
            </a:r>
            <a:endParaRPr lang="zh-CN">
              <a:solidFill>
                <a:srgbClr val="120C16"/>
              </a:solidFill>
            </a:endParaRPr>
          </a:p>
        </p:txBody>
      </p:sp>
      <p:sp>
        <p:nvSpPr>
          <p:cNvPr id="5" name="文本框 4"/>
          <p:cNvSpPr txBox="1"/>
          <p:nvPr/>
        </p:nvSpPr>
        <p:spPr>
          <a:xfrm>
            <a:off x="574040" y="3758565"/>
            <a:ext cx="6355080" cy="368300"/>
          </a:xfrm>
          <a:prstGeom prst="rect">
            <a:avLst/>
          </a:prstGeom>
          <a:noFill/>
        </p:spPr>
        <p:txBody>
          <a:bodyPr wrap="none" rtlCol="0">
            <a:spAutoFit/>
          </a:bodyPr>
          <a:p>
            <a:r>
              <a:rPr lang="zh-CN" b="1"/>
              <a:t>之前各个平台服务商还没完成对接，现在已经实现，方法如下</a:t>
            </a:r>
            <a:endParaRPr lang="zh-CN"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2" name="图片 21"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75" name="文本框 74"/>
          <p:cNvSpPr txBox="1"/>
          <p:nvPr/>
        </p:nvSpPr>
        <p:spPr>
          <a:xfrm>
            <a:off x="1062673" y="405130"/>
            <a:ext cx="3738880" cy="398780"/>
          </a:xfrm>
          <a:prstGeom prst="rect">
            <a:avLst/>
          </a:prstGeom>
          <a:noFill/>
        </p:spPr>
        <p:txBody>
          <a:bodyPr wrap="none" rtlCol="0">
            <a:spAutoFit/>
          </a:bodyPr>
          <a:p>
            <a:pPr algn="ctr"/>
            <a:r>
              <a:rPr lang="zh-CN" altLang="en-US" sz="2000" b="1" dirty="0">
                <a:latin typeface="+mj-ea"/>
                <a:ea typeface="+mj-ea"/>
                <a:sym typeface="+mn-ea"/>
              </a:rPr>
              <a:t>点燃私域运营流程图及</a:t>
            </a:r>
            <a:r>
              <a:rPr lang="zh-CN" sz="2000" b="1">
                <a:latin typeface="+mj-ea"/>
                <a:ea typeface="+mj-ea"/>
                <a:sym typeface="+mn-ea"/>
              </a:rPr>
              <a:t>九大版块</a:t>
            </a:r>
            <a:endParaRPr lang="zh-CN" altLang="en-US" sz="2000" b="1">
              <a:solidFill>
                <a:schemeClr val="tx1"/>
              </a:solidFill>
              <a:latin typeface="+mj-ea"/>
              <a:ea typeface="+mj-ea"/>
              <a:sym typeface="+mn-ea"/>
            </a:endParaRPr>
          </a:p>
        </p:txBody>
      </p:sp>
      <p:grpSp>
        <p:nvGrpSpPr>
          <p:cNvPr id="76" name="组合 75"/>
          <p:cNvGrpSpPr/>
          <p:nvPr/>
        </p:nvGrpSpPr>
        <p:grpSpPr>
          <a:xfrm>
            <a:off x="752475" y="464185"/>
            <a:ext cx="341630" cy="280035"/>
            <a:chOff x="4729" y="1585"/>
            <a:chExt cx="842" cy="708"/>
          </a:xfrm>
        </p:grpSpPr>
        <p:pic>
          <p:nvPicPr>
            <p:cNvPr id="80" name="图片 79" descr="resource"/>
            <p:cNvPicPr>
              <a:picLocks noChangeAspect="1"/>
            </p:cNvPicPr>
            <p:nvPr/>
          </p:nvPicPr>
          <p:blipFill>
            <a:blip r:embed="rId2"/>
            <a:stretch>
              <a:fillRect/>
            </a:stretch>
          </p:blipFill>
          <p:spPr>
            <a:xfrm>
              <a:off x="5235" y="1585"/>
              <a:ext cx="337" cy="709"/>
            </a:xfrm>
            <a:prstGeom prst="rect">
              <a:avLst/>
            </a:prstGeom>
          </p:spPr>
        </p:pic>
        <p:pic>
          <p:nvPicPr>
            <p:cNvPr id="81" name="图片 80" descr="resource"/>
            <p:cNvPicPr>
              <a:picLocks noChangeAspect="1"/>
            </p:cNvPicPr>
            <p:nvPr/>
          </p:nvPicPr>
          <p:blipFill>
            <a:blip r:embed="rId3"/>
            <a:stretch>
              <a:fillRect/>
            </a:stretch>
          </p:blipFill>
          <p:spPr>
            <a:xfrm>
              <a:off x="4982" y="1585"/>
              <a:ext cx="337" cy="709"/>
            </a:xfrm>
            <a:prstGeom prst="rect">
              <a:avLst/>
            </a:prstGeom>
          </p:spPr>
        </p:pic>
        <p:pic>
          <p:nvPicPr>
            <p:cNvPr id="82" name="图片 81" descr="resource"/>
            <p:cNvPicPr>
              <a:picLocks noChangeAspect="1"/>
            </p:cNvPicPr>
            <p:nvPr/>
          </p:nvPicPr>
          <p:blipFill>
            <a:blip r:embed="rId2"/>
            <a:stretch>
              <a:fillRect/>
            </a:stretch>
          </p:blipFill>
          <p:spPr>
            <a:xfrm>
              <a:off x="4729" y="1585"/>
              <a:ext cx="337" cy="709"/>
            </a:xfrm>
            <a:prstGeom prst="rect">
              <a:avLst/>
            </a:prstGeom>
          </p:spPr>
        </p:pic>
      </p:grpSp>
      <p:pic>
        <p:nvPicPr>
          <p:cNvPr id="2" name="图片 1" descr="快鱼logo"/>
          <p:cNvPicPr>
            <a:picLocks noChangeAspect="1"/>
          </p:cNvPicPr>
          <p:nvPr/>
        </p:nvPicPr>
        <p:blipFill>
          <a:blip r:embed="rId4"/>
          <a:stretch>
            <a:fillRect/>
          </a:stretch>
        </p:blipFill>
        <p:spPr>
          <a:xfrm>
            <a:off x="8484870" y="142875"/>
            <a:ext cx="699135" cy="699135"/>
          </a:xfrm>
          <a:prstGeom prst="rect">
            <a:avLst/>
          </a:prstGeom>
        </p:spPr>
      </p:pic>
      <p:pic>
        <p:nvPicPr>
          <p:cNvPr id="5" name="图片 4"/>
          <p:cNvPicPr>
            <a:picLocks noChangeAspect="1"/>
          </p:cNvPicPr>
          <p:nvPr/>
        </p:nvPicPr>
        <p:blipFill>
          <a:blip r:embed="rId5"/>
          <a:stretch>
            <a:fillRect/>
          </a:stretch>
        </p:blipFill>
        <p:spPr>
          <a:xfrm>
            <a:off x="123190" y="1912620"/>
            <a:ext cx="10027920" cy="700405"/>
          </a:xfrm>
          <a:prstGeom prst="rect">
            <a:avLst/>
          </a:prstGeom>
        </p:spPr>
      </p:pic>
      <p:grpSp>
        <p:nvGrpSpPr>
          <p:cNvPr id="32" name="组合 31"/>
          <p:cNvGrpSpPr/>
          <p:nvPr>
            <p:custDataLst>
              <p:tags r:id="rId6"/>
            </p:custDataLst>
          </p:nvPr>
        </p:nvGrpSpPr>
        <p:grpSpPr>
          <a:xfrm>
            <a:off x="386839" y="3035459"/>
            <a:ext cx="2256562" cy="1775895"/>
            <a:chOff x="1497698" y="3381375"/>
            <a:chExt cx="2795806" cy="2200275"/>
          </a:xfrm>
        </p:grpSpPr>
        <p:sp>
          <p:nvSpPr>
            <p:cNvPr id="13" name="任意多边形 12"/>
            <p:cNvSpPr/>
            <p:nvPr>
              <p:custDataLst>
                <p:tags r:id="rId7"/>
              </p:custDataLst>
            </p:nvPr>
          </p:nvSpPr>
          <p:spPr>
            <a:xfrm>
              <a:off x="1802658" y="4510967"/>
              <a:ext cx="2185887" cy="299157"/>
            </a:xfrm>
            <a:custGeom>
              <a:avLst/>
              <a:gdLst>
                <a:gd name="connsiteX0" fmla="*/ 0 w 3062288"/>
                <a:gd name="connsiteY0" fmla="*/ 0 h 419100"/>
                <a:gd name="connsiteX1" fmla="*/ 23398 w 3062288"/>
                <a:gd name="connsiteY1" fmla="*/ 0 h 419100"/>
                <a:gd name="connsiteX2" fmla="*/ 85310 w 3062288"/>
                <a:gd name="connsiteY2" fmla="*/ 247650 h 419100"/>
                <a:gd name="connsiteX3" fmla="*/ 2976976 w 3062288"/>
                <a:gd name="connsiteY3" fmla="*/ 247650 h 419100"/>
                <a:gd name="connsiteX4" fmla="*/ 3038889 w 3062288"/>
                <a:gd name="connsiteY4" fmla="*/ 0 h 419100"/>
                <a:gd name="connsiteX5" fmla="*/ 3062288 w 3062288"/>
                <a:gd name="connsiteY5" fmla="*/ 0 h 419100"/>
                <a:gd name="connsiteX6" fmla="*/ 2995612 w 3062288"/>
                <a:gd name="connsiteY6" fmla="*/ 266701 h 419100"/>
                <a:gd name="connsiteX7" fmla="*/ 1656649 w 3062288"/>
                <a:gd name="connsiteY7" fmla="*/ 266701 h 419100"/>
                <a:gd name="connsiteX8" fmla="*/ 1531144 w 3062288"/>
                <a:gd name="connsiteY8" fmla="*/ 419100 h 419100"/>
                <a:gd name="connsiteX9" fmla="*/ 1405639 w 3062288"/>
                <a:gd name="connsiteY9" fmla="*/ 266701 h 419100"/>
                <a:gd name="connsiteX10" fmla="*/ 66675 w 3062288"/>
                <a:gd name="connsiteY10" fmla="*/ 266701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2288" h="419100">
                  <a:moveTo>
                    <a:pt x="0" y="0"/>
                  </a:moveTo>
                  <a:lnTo>
                    <a:pt x="23398" y="0"/>
                  </a:lnTo>
                  <a:lnTo>
                    <a:pt x="85310" y="247650"/>
                  </a:lnTo>
                  <a:lnTo>
                    <a:pt x="2976976" y="247650"/>
                  </a:lnTo>
                  <a:lnTo>
                    <a:pt x="3038889" y="0"/>
                  </a:lnTo>
                  <a:lnTo>
                    <a:pt x="3062288" y="0"/>
                  </a:lnTo>
                  <a:lnTo>
                    <a:pt x="2995612" y="266701"/>
                  </a:lnTo>
                  <a:lnTo>
                    <a:pt x="1656649" y="266701"/>
                  </a:lnTo>
                  <a:lnTo>
                    <a:pt x="1531144" y="419100"/>
                  </a:lnTo>
                  <a:lnTo>
                    <a:pt x="1405639" y="266701"/>
                  </a:lnTo>
                  <a:lnTo>
                    <a:pt x="66675" y="266701"/>
                  </a:lnTo>
                  <a:close/>
                </a:path>
              </a:pathLst>
            </a:custGeom>
            <a:solidFill>
              <a:srgbClr val="FFC000"/>
            </a:solidFill>
            <a:ln>
              <a:noFill/>
            </a:ln>
          </p:spPr>
          <p:style>
            <a:lnRef idx="2">
              <a:srgbClr val="018BE9">
                <a:shade val="50000"/>
              </a:srgbClr>
            </a:lnRef>
            <a:fillRef idx="1">
              <a:srgbClr val="018BE9"/>
            </a:fillRef>
            <a:effectRef idx="0">
              <a:srgbClr val="018BE9"/>
            </a:effectRef>
            <a:fontRef idx="minor">
              <a:srgbClr val="FFFFFF"/>
            </a:fontRef>
          </p:style>
          <p:txBody>
            <a:bodyPr rtlCol="0" anchor="ctr">
              <a:normAutofit fontScale="65000" lnSpcReduction="20000"/>
            </a:bodyPr>
            <a:p>
              <a:pPr algn="ctr"/>
              <a:endParaRPr lang="zh-CN" altLang="en-US" sz="1510">
                <a:solidFill>
                  <a:srgbClr val="FFFFFF"/>
                </a:solidFill>
              </a:endParaRPr>
            </a:p>
          </p:txBody>
        </p:sp>
        <p:sp>
          <p:nvSpPr>
            <p:cNvPr id="24" name="任意多边形 23"/>
            <p:cNvSpPr/>
            <p:nvPr>
              <p:custDataLst>
                <p:tags r:id="rId8"/>
              </p:custDataLst>
            </p:nvPr>
          </p:nvSpPr>
          <p:spPr>
            <a:xfrm>
              <a:off x="2607601" y="4867275"/>
              <a:ext cx="576000" cy="714375"/>
            </a:xfrm>
            <a:custGeom>
              <a:avLst/>
              <a:gdLst>
                <a:gd name="connsiteX0" fmla="*/ 288000 w 576000"/>
                <a:gd name="connsiteY0" fmla="*/ 57150 h 714375"/>
                <a:gd name="connsiteX1" fmla="*/ 576000 w 576000"/>
                <a:gd name="connsiteY1" fmla="*/ 209550 h 714375"/>
                <a:gd name="connsiteX2" fmla="*/ 576000 w 576000"/>
                <a:gd name="connsiteY2" fmla="*/ 561975 h 714375"/>
                <a:gd name="connsiteX3" fmla="*/ 288000 w 576000"/>
                <a:gd name="connsiteY3" fmla="*/ 714375 h 714375"/>
                <a:gd name="connsiteX4" fmla="*/ 0 w 576000"/>
                <a:gd name="connsiteY4" fmla="*/ 561975 h 714375"/>
                <a:gd name="connsiteX5" fmla="*/ 0 w 576000"/>
                <a:gd name="connsiteY5" fmla="*/ 209550 h 714375"/>
                <a:gd name="connsiteX6" fmla="*/ 288000 w 576000"/>
                <a:gd name="connsiteY6" fmla="*/ 0 h 714375"/>
                <a:gd name="connsiteX7" fmla="*/ 576000 w 576000"/>
                <a:gd name="connsiteY7" fmla="*/ 152400 h 714375"/>
                <a:gd name="connsiteX8" fmla="*/ 576000 w 576000"/>
                <a:gd name="connsiteY8" fmla="*/ 180975 h 714375"/>
                <a:gd name="connsiteX9" fmla="*/ 288000 w 576000"/>
                <a:gd name="connsiteY9" fmla="*/ 28575 h 714375"/>
                <a:gd name="connsiteX10" fmla="*/ 0 w 576000"/>
                <a:gd name="connsiteY10" fmla="*/ 180975 h 714375"/>
                <a:gd name="connsiteX11" fmla="*/ 0 w 576000"/>
                <a:gd name="connsiteY11" fmla="*/ 15240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000" h="714375">
                  <a:moveTo>
                    <a:pt x="288000" y="57150"/>
                  </a:moveTo>
                  <a:lnTo>
                    <a:pt x="576000" y="209550"/>
                  </a:lnTo>
                  <a:lnTo>
                    <a:pt x="576000" y="561975"/>
                  </a:lnTo>
                  <a:lnTo>
                    <a:pt x="288000" y="714375"/>
                  </a:lnTo>
                  <a:lnTo>
                    <a:pt x="0" y="561975"/>
                  </a:lnTo>
                  <a:lnTo>
                    <a:pt x="0" y="209550"/>
                  </a:lnTo>
                  <a:close/>
                  <a:moveTo>
                    <a:pt x="288000" y="0"/>
                  </a:moveTo>
                  <a:lnTo>
                    <a:pt x="576000" y="152400"/>
                  </a:lnTo>
                  <a:lnTo>
                    <a:pt x="576000" y="180975"/>
                  </a:lnTo>
                  <a:lnTo>
                    <a:pt x="288000" y="28575"/>
                  </a:lnTo>
                  <a:lnTo>
                    <a:pt x="0" y="180975"/>
                  </a:lnTo>
                  <a:lnTo>
                    <a:pt x="0" y="152400"/>
                  </a:lnTo>
                  <a:close/>
                </a:path>
              </a:pathLst>
            </a:custGeom>
            <a:solidFill>
              <a:srgbClr val="FFC000"/>
            </a:solidFill>
            <a:ln>
              <a:noFill/>
            </a:ln>
          </p:spPr>
          <p:style>
            <a:lnRef idx="2">
              <a:srgbClr val="018BE9">
                <a:shade val="50000"/>
              </a:srgbClr>
            </a:lnRef>
            <a:fillRef idx="1">
              <a:srgbClr val="018BE9"/>
            </a:fillRef>
            <a:effectRef idx="0">
              <a:srgbClr val="018BE9"/>
            </a:effectRef>
            <a:fontRef idx="minor">
              <a:srgbClr val="FFFFFF"/>
            </a:fontRef>
          </p:style>
          <p:txBody>
            <a:bodyPr rtlCol="0" anchor="ctr">
              <a:normAutofit/>
            </a:bodyPr>
            <a:p>
              <a:pPr algn="ctr"/>
              <a:r>
                <a:rPr lang="en-US" altLang="zh-CN" sz="2015" dirty="0" smtClean="0">
                  <a:solidFill>
                    <a:srgbClr val="FFFFFF"/>
                  </a:solidFill>
                </a:rPr>
                <a:t>A</a:t>
              </a:r>
              <a:endParaRPr lang="zh-CN" altLang="en-US" sz="2015" dirty="0">
                <a:solidFill>
                  <a:srgbClr val="FFFFFF"/>
                </a:solidFill>
              </a:endParaRPr>
            </a:p>
          </p:txBody>
        </p:sp>
        <p:sp>
          <p:nvSpPr>
            <p:cNvPr id="31" name="任意多边形 30"/>
            <p:cNvSpPr/>
            <p:nvPr>
              <p:custDataLst>
                <p:tags r:id="rId9"/>
              </p:custDataLst>
            </p:nvPr>
          </p:nvSpPr>
          <p:spPr>
            <a:xfrm>
              <a:off x="1497698" y="3381375"/>
              <a:ext cx="2795806" cy="1260113"/>
            </a:xfrm>
            <a:custGeom>
              <a:avLst/>
              <a:gdLst>
                <a:gd name="connsiteX0" fmla="*/ 16494 w 2795806"/>
                <a:gd name="connsiteY0" fmla="*/ 49404 h 1260113"/>
                <a:gd name="connsiteX1" fmla="*/ 2779312 w 2795806"/>
                <a:gd name="connsiteY1" fmla="*/ 49404 h 1260113"/>
                <a:gd name="connsiteX2" fmla="*/ 2375105 w 2795806"/>
                <a:gd name="connsiteY2" fmla="*/ 1260113 h 1260113"/>
                <a:gd name="connsiteX3" fmla="*/ 420701 w 2795806"/>
                <a:gd name="connsiteY3" fmla="*/ 1260113 h 1260113"/>
                <a:gd name="connsiteX4" fmla="*/ 0 w 2795806"/>
                <a:gd name="connsiteY4" fmla="*/ 0 h 1260113"/>
                <a:gd name="connsiteX5" fmla="*/ 2795806 w 2795806"/>
                <a:gd name="connsiteY5" fmla="*/ 0 h 1260113"/>
                <a:gd name="connsiteX6" fmla="*/ 2785322 w 2795806"/>
                <a:gd name="connsiteY6" fmla="*/ 31404 h 1260113"/>
                <a:gd name="connsiteX7" fmla="*/ 10485 w 2795806"/>
                <a:gd name="connsiteY7" fmla="*/ 31404 h 126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5806" h="1260113">
                  <a:moveTo>
                    <a:pt x="16494" y="49404"/>
                  </a:moveTo>
                  <a:lnTo>
                    <a:pt x="2779312" y="49404"/>
                  </a:lnTo>
                  <a:lnTo>
                    <a:pt x="2375105" y="1260113"/>
                  </a:lnTo>
                  <a:lnTo>
                    <a:pt x="420701" y="1260113"/>
                  </a:lnTo>
                  <a:close/>
                  <a:moveTo>
                    <a:pt x="0" y="0"/>
                  </a:moveTo>
                  <a:lnTo>
                    <a:pt x="2795806" y="0"/>
                  </a:lnTo>
                  <a:lnTo>
                    <a:pt x="2785322" y="31404"/>
                  </a:lnTo>
                  <a:lnTo>
                    <a:pt x="10485" y="31404"/>
                  </a:lnTo>
                  <a:close/>
                </a:path>
              </a:pathLst>
            </a:custGeom>
            <a:solidFill>
              <a:schemeClr val="accent1"/>
            </a:solidFill>
            <a:ln>
              <a:noFill/>
            </a:ln>
          </p:spPr>
          <p:style>
            <a:lnRef idx="2">
              <a:srgbClr val="018BE9">
                <a:shade val="50000"/>
              </a:srgbClr>
            </a:lnRef>
            <a:fillRef idx="1">
              <a:srgbClr val="018BE9"/>
            </a:fillRef>
            <a:effectRef idx="0">
              <a:srgbClr val="018BE9"/>
            </a:effectRef>
            <a:fontRef idx="minor">
              <a:srgbClr val="FFFFFF"/>
            </a:fontRef>
          </p:style>
          <p:txBody>
            <a:bodyPr lIns="211633" tIns="60466" rIns="211633" rtlCol="0" anchor="ctr">
              <a:normAutofit/>
            </a:bodyPr>
            <a:p>
              <a:pPr algn="ctr">
                <a:lnSpc>
                  <a:spcPct val="150000"/>
                </a:lnSpc>
              </a:pPr>
              <a:r>
                <a:rPr lang="zh-CN" altLang="en-US" sz="2000" b="1" dirty="0">
                  <a:solidFill>
                    <a:schemeClr val="bg1"/>
                  </a:solidFill>
                </a:rPr>
                <a:t>始于洞察</a:t>
              </a:r>
              <a:endParaRPr lang="zh-CN" altLang="en-US" sz="2000" b="1" dirty="0">
                <a:solidFill>
                  <a:schemeClr val="bg1"/>
                </a:solidFill>
              </a:endParaRPr>
            </a:p>
          </p:txBody>
        </p:sp>
      </p:grpSp>
      <p:grpSp>
        <p:nvGrpSpPr>
          <p:cNvPr id="37" name="组合 36"/>
          <p:cNvGrpSpPr/>
          <p:nvPr>
            <p:custDataLst>
              <p:tags r:id="rId10"/>
            </p:custDataLst>
          </p:nvPr>
        </p:nvGrpSpPr>
        <p:grpSpPr>
          <a:xfrm>
            <a:off x="2796658" y="3035459"/>
            <a:ext cx="2256562" cy="1775895"/>
            <a:chOff x="1497698" y="3381375"/>
            <a:chExt cx="2795806" cy="2200275"/>
          </a:xfrm>
        </p:grpSpPr>
        <p:sp>
          <p:nvSpPr>
            <p:cNvPr id="38" name="任意多边形 37"/>
            <p:cNvSpPr/>
            <p:nvPr>
              <p:custDataLst>
                <p:tags r:id="rId11"/>
              </p:custDataLst>
            </p:nvPr>
          </p:nvSpPr>
          <p:spPr>
            <a:xfrm>
              <a:off x="1802658" y="4510967"/>
              <a:ext cx="2185887" cy="299157"/>
            </a:xfrm>
            <a:custGeom>
              <a:avLst/>
              <a:gdLst>
                <a:gd name="connsiteX0" fmla="*/ 0 w 3062288"/>
                <a:gd name="connsiteY0" fmla="*/ 0 h 419100"/>
                <a:gd name="connsiteX1" fmla="*/ 23398 w 3062288"/>
                <a:gd name="connsiteY1" fmla="*/ 0 h 419100"/>
                <a:gd name="connsiteX2" fmla="*/ 85310 w 3062288"/>
                <a:gd name="connsiteY2" fmla="*/ 247650 h 419100"/>
                <a:gd name="connsiteX3" fmla="*/ 2976976 w 3062288"/>
                <a:gd name="connsiteY3" fmla="*/ 247650 h 419100"/>
                <a:gd name="connsiteX4" fmla="*/ 3038889 w 3062288"/>
                <a:gd name="connsiteY4" fmla="*/ 0 h 419100"/>
                <a:gd name="connsiteX5" fmla="*/ 3062288 w 3062288"/>
                <a:gd name="connsiteY5" fmla="*/ 0 h 419100"/>
                <a:gd name="connsiteX6" fmla="*/ 2995612 w 3062288"/>
                <a:gd name="connsiteY6" fmla="*/ 266701 h 419100"/>
                <a:gd name="connsiteX7" fmla="*/ 1656649 w 3062288"/>
                <a:gd name="connsiteY7" fmla="*/ 266701 h 419100"/>
                <a:gd name="connsiteX8" fmla="*/ 1531144 w 3062288"/>
                <a:gd name="connsiteY8" fmla="*/ 419100 h 419100"/>
                <a:gd name="connsiteX9" fmla="*/ 1405639 w 3062288"/>
                <a:gd name="connsiteY9" fmla="*/ 266701 h 419100"/>
                <a:gd name="connsiteX10" fmla="*/ 66675 w 3062288"/>
                <a:gd name="connsiteY10" fmla="*/ 266701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2288" h="419100">
                  <a:moveTo>
                    <a:pt x="0" y="0"/>
                  </a:moveTo>
                  <a:lnTo>
                    <a:pt x="23398" y="0"/>
                  </a:lnTo>
                  <a:lnTo>
                    <a:pt x="85310" y="247650"/>
                  </a:lnTo>
                  <a:lnTo>
                    <a:pt x="2976976" y="247650"/>
                  </a:lnTo>
                  <a:lnTo>
                    <a:pt x="3038889" y="0"/>
                  </a:lnTo>
                  <a:lnTo>
                    <a:pt x="3062288" y="0"/>
                  </a:lnTo>
                  <a:lnTo>
                    <a:pt x="2995612" y="266701"/>
                  </a:lnTo>
                  <a:lnTo>
                    <a:pt x="1656649" y="266701"/>
                  </a:lnTo>
                  <a:lnTo>
                    <a:pt x="1531144" y="419100"/>
                  </a:lnTo>
                  <a:lnTo>
                    <a:pt x="1405639" y="266701"/>
                  </a:lnTo>
                  <a:lnTo>
                    <a:pt x="66675" y="266701"/>
                  </a:lnTo>
                  <a:close/>
                </a:path>
              </a:pathLst>
            </a:custGeom>
            <a:solidFill>
              <a:srgbClr val="FFC000"/>
            </a:solidFill>
            <a:ln>
              <a:noFill/>
            </a:ln>
          </p:spPr>
          <p:style>
            <a:lnRef idx="2">
              <a:srgbClr val="018BE9">
                <a:shade val="50000"/>
              </a:srgbClr>
            </a:lnRef>
            <a:fillRef idx="1">
              <a:srgbClr val="018BE9"/>
            </a:fillRef>
            <a:effectRef idx="0">
              <a:srgbClr val="018BE9"/>
            </a:effectRef>
            <a:fontRef idx="minor">
              <a:srgbClr val="FFFFFF"/>
            </a:fontRef>
          </p:style>
          <p:txBody>
            <a:bodyPr rtlCol="0" anchor="ctr">
              <a:normAutofit fontScale="65000" lnSpcReduction="20000"/>
            </a:bodyPr>
            <a:p>
              <a:pPr algn="ctr"/>
              <a:endParaRPr lang="zh-CN" altLang="en-US" sz="1510">
                <a:solidFill>
                  <a:srgbClr val="FFFFFF"/>
                </a:solidFill>
              </a:endParaRPr>
            </a:p>
          </p:txBody>
        </p:sp>
        <p:sp>
          <p:nvSpPr>
            <p:cNvPr id="39" name="任意多边形 38"/>
            <p:cNvSpPr/>
            <p:nvPr>
              <p:custDataLst>
                <p:tags r:id="rId12"/>
              </p:custDataLst>
            </p:nvPr>
          </p:nvSpPr>
          <p:spPr>
            <a:xfrm>
              <a:off x="2607601" y="4867275"/>
              <a:ext cx="576000" cy="714375"/>
            </a:xfrm>
            <a:custGeom>
              <a:avLst/>
              <a:gdLst>
                <a:gd name="connsiteX0" fmla="*/ 288000 w 576000"/>
                <a:gd name="connsiteY0" fmla="*/ 57150 h 714375"/>
                <a:gd name="connsiteX1" fmla="*/ 576000 w 576000"/>
                <a:gd name="connsiteY1" fmla="*/ 209550 h 714375"/>
                <a:gd name="connsiteX2" fmla="*/ 576000 w 576000"/>
                <a:gd name="connsiteY2" fmla="*/ 561975 h 714375"/>
                <a:gd name="connsiteX3" fmla="*/ 288000 w 576000"/>
                <a:gd name="connsiteY3" fmla="*/ 714375 h 714375"/>
                <a:gd name="connsiteX4" fmla="*/ 0 w 576000"/>
                <a:gd name="connsiteY4" fmla="*/ 561975 h 714375"/>
                <a:gd name="connsiteX5" fmla="*/ 0 w 576000"/>
                <a:gd name="connsiteY5" fmla="*/ 209550 h 714375"/>
                <a:gd name="connsiteX6" fmla="*/ 288000 w 576000"/>
                <a:gd name="connsiteY6" fmla="*/ 0 h 714375"/>
                <a:gd name="connsiteX7" fmla="*/ 576000 w 576000"/>
                <a:gd name="connsiteY7" fmla="*/ 152400 h 714375"/>
                <a:gd name="connsiteX8" fmla="*/ 576000 w 576000"/>
                <a:gd name="connsiteY8" fmla="*/ 180975 h 714375"/>
                <a:gd name="connsiteX9" fmla="*/ 288000 w 576000"/>
                <a:gd name="connsiteY9" fmla="*/ 28575 h 714375"/>
                <a:gd name="connsiteX10" fmla="*/ 0 w 576000"/>
                <a:gd name="connsiteY10" fmla="*/ 180975 h 714375"/>
                <a:gd name="connsiteX11" fmla="*/ 0 w 576000"/>
                <a:gd name="connsiteY11" fmla="*/ 15240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000" h="714375">
                  <a:moveTo>
                    <a:pt x="288000" y="57150"/>
                  </a:moveTo>
                  <a:lnTo>
                    <a:pt x="576000" y="209550"/>
                  </a:lnTo>
                  <a:lnTo>
                    <a:pt x="576000" y="561975"/>
                  </a:lnTo>
                  <a:lnTo>
                    <a:pt x="288000" y="714375"/>
                  </a:lnTo>
                  <a:lnTo>
                    <a:pt x="0" y="561975"/>
                  </a:lnTo>
                  <a:lnTo>
                    <a:pt x="0" y="209550"/>
                  </a:lnTo>
                  <a:close/>
                  <a:moveTo>
                    <a:pt x="288000" y="0"/>
                  </a:moveTo>
                  <a:lnTo>
                    <a:pt x="576000" y="152400"/>
                  </a:lnTo>
                  <a:lnTo>
                    <a:pt x="576000" y="180975"/>
                  </a:lnTo>
                  <a:lnTo>
                    <a:pt x="288000" y="28575"/>
                  </a:lnTo>
                  <a:lnTo>
                    <a:pt x="0" y="180975"/>
                  </a:lnTo>
                  <a:lnTo>
                    <a:pt x="0" y="152400"/>
                  </a:lnTo>
                  <a:close/>
                </a:path>
              </a:pathLst>
            </a:custGeom>
            <a:solidFill>
              <a:srgbClr val="FFC000"/>
            </a:solidFill>
            <a:ln>
              <a:noFill/>
            </a:ln>
          </p:spPr>
          <p:style>
            <a:lnRef idx="2">
              <a:srgbClr val="018BE9">
                <a:shade val="50000"/>
              </a:srgbClr>
            </a:lnRef>
            <a:fillRef idx="1">
              <a:srgbClr val="018BE9"/>
            </a:fillRef>
            <a:effectRef idx="0">
              <a:srgbClr val="018BE9"/>
            </a:effectRef>
            <a:fontRef idx="minor">
              <a:srgbClr val="FFFFFF"/>
            </a:fontRef>
          </p:style>
          <p:txBody>
            <a:bodyPr rtlCol="0" anchor="ctr">
              <a:normAutofit/>
            </a:bodyPr>
            <a:p>
              <a:pPr algn="ctr"/>
              <a:r>
                <a:rPr lang="en-US" altLang="zh-CN" sz="2015" dirty="0" smtClean="0">
                  <a:solidFill>
                    <a:srgbClr val="FFFFFF"/>
                  </a:solidFill>
                </a:rPr>
                <a:t>B</a:t>
              </a:r>
              <a:endParaRPr lang="zh-CN" altLang="en-US" sz="2015" dirty="0">
                <a:solidFill>
                  <a:srgbClr val="FFFFFF"/>
                </a:solidFill>
              </a:endParaRPr>
            </a:p>
          </p:txBody>
        </p:sp>
        <p:sp>
          <p:nvSpPr>
            <p:cNvPr id="40" name="任意多边形 39"/>
            <p:cNvSpPr/>
            <p:nvPr>
              <p:custDataLst>
                <p:tags r:id="rId13"/>
              </p:custDataLst>
            </p:nvPr>
          </p:nvSpPr>
          <p:spPr>
            <a:xfrm>
              <a:off x="1497698" y="3381375"/>
              <a:ext cx="2795806" cy="1260113"/>
            </a:xfrm>
            <a:custGeom>
              <a:avLst/>
              <a:gdLst>
                <a:gd name="connsiteX0" fmla="*/ 16494 w 2795806"/>
                <a:gd name="connsiteY0" fmla="*/ 49404 h 1260113"/>
                <a:gd name="connsiteX1" fmla="*/ 2779312 w 2795806"/>
                <a:gd name="connsiteY1" fmla="*/ 49404 h 1260113"/>
                <a:gd name="connsiteX2" fmla="*/ 2375105 w 2795806"/>
                <a:gd name="connsiteY2" fmla="*/ 1260113 h 1260113"/>
                <a:gd name="connsiteX3" fmla="*/ 420701 w 2795806"/>
                <a:gd name="connsiteY3" fmla="*/ 1260113 h 1260113"/>
                <a:gd name="connsiteX4" fmla="*/ 0 w 2795806"/>
                <a:gd name="connsiteY4" fmla="*/ 0 h 1260113"/>
                <a:gd name="connsiteX5" fmla="*/ 2795806 w 2795806"/>
                <a:gd name="connsiteY5" fmla="*/ 0 h 1260113"/>
                <a:gd name="connsiteX6" fmla="*/ 2785322 w 2795806"/>
                <a:gd name="connsiteY6" fmla="*/ 31404 h 1260113"/>
                <a:gd name="connsiteX7" fmla="*/ 10485 w 2795806"/>
                <a:gd name="connsiteY7" fmla="*/ 31404 h 126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5806" h="1260113">
                  <a:moveTo>
                    <a:pt x="16494" y="49404"/>
                  </a:moveTo>
                  <a:lnTo>
                    <a:pt x="2779312" y="49404"/>
                  </a:lnTo>
                  <a:lnTo>
                    <a:pt x="2375105" y="1260113"/>
                  </a:lnTo>
                  <a:lnTo>
                    <a:pt x="420701" y="1260113"/>
                  </a:lnTo>
                  <a:close/>
                  <a:moveTo>
                    <a:pt x="0" y="0"/>
                  </a:moveTo>
                  <a:lnTo>
                    <a:pt x="2795806" y="0"/>
                  </a:lnTo>
                  <a:lnTo>
                    <a:pt x="2785322" y="31404"/>
                  </a:lnTo>
                  <a:lnTo>
                    <a:pt x="10485" y="31404"/>
                  </a:lnTo>
                  <a:close/>
                </a:path>
              </a:pathLst>
            </a:custGeom>
            <a:solidFill>
              <a:schemeClr val="accent1"/>
            </a:solidFill>
            <a:ln>
              <a:noFill/>
            </a:ln>
          </p:spPr>
          <p:style>
            <a:lnRef idx="2">
              <a:srgbClr val="018BE9">
                <a:shade val="50000"/>
              </a:srgbClr>
            </a:lnRef>
            <a:fillRef idx="1">
              <a:srgbClr val="018BE9"/>
            </a:fillRef>
            <a:effectRef idx="0">
              <a:srgbClr val="018BE9"/>
            </a:effectRef>
            <a:fontRef idx="minor">
              <a:srgbClr val="FFFFFF"/>
            </a:fontRef>
          </p:style>
          <p:txBody>
            <a:bodyPr lIns="211633" tIns="60466" rIns="211633" rtlCol="0" anchor="ctr">
              <a:normAutofit/>
            </a:bodyPr>
            <a:p>
              <a:pPr algn="ctr">
                <a:lnSpc>
                  <a:spcPct val="150000"/>
                </a:lnSpc>
              </a:pPr>
              <a:r>
                <a:rPr lang="zh-CN" altLang="en-US" sz="2000" b="1" dirty="0">
                  <a:solidFill>
                    <a:schemeClr val="bg1"/>
                  </a:solidFill>
                </a:rPr>
                <a:t>慎于规划</a:t>
              </a:r>
              <a:endParaRPr lang="zh-CN" altLang="en-US" sz="2000" b="1" dirty="0">
                <a:solidFill>
                  <a:schemeClr val="bg1"/>
                </a:solidFill>
              </a:endParaRPr>
            </a:p>
          </p:txBody>
        </p:sp>
      </p:grpSp>
      <p:grpSp>
        <p:nvGrpSpPr>
          <p:cNvPr id="41" name="组合 40"/>
          <p:cNvGrpSpPr/>
          <p:nvPr>
            <p:custDataLst>
              <p:tags r:id="rId14"/>
            </p:custDataLst>
          </p:nvPr>
        </p:nvGrpSpPr>
        <p:grpSpPr>
          <a:xfrm>
            <a:off x="5206477" y="3035459"/>
            <a:ext cx="2256562" cy="1775895"/>
            <a:chOff x="1497698" y="3381375"/>
            <a:chExt cx="2795806" cy="2200275"/>
          </a:xfrm>
        </p:grpSpPr>
        <p:sp>
          <p:nvSpPr>
            <p:cNvPr id="42" name="任意多边形 41"/>
            <p:cNvSpPr/>
            <p:nvPr>
              <p:custDataLst>
                <p:tags r:id="rId15"/>
              </p:custDataLst>
            </p:nvPr>
          </p:nvSpPr>
          <p:spPr>
            <a:xfrm>
              <a:off x="1802658" y="4510967"/>
              <a:ext cx="2185887" cy="299157"/>
            </a:xfrm>
            <a:custGeom>
              <a:avLst/>
              <a:gdLst>
                <a:gd name="connsiteX0" fmla="*/ 0 w 3062288"/>
                <a:gd name="connsiteY0" fmla="*/ 0 h 419100"/>
                <a:gd name="connsiteX1" fmla="*/ 23398 w 3062288"/>
                <a:gd name="connsiteY1" fmla="*/ 0 h 419100"/>
                <a:gd name="connsiteX2" fmla="*/ 85310 w 3062288"/>
                <a:gd name="connsiteY2" fmla="*/ 247650 h 419100"/>
                <a:gd name="connsiteX3" fmla="*/ 2976976 w 3062288"/>
                <a:gd name="connsiteY3" fmla="*/ 247650 h 419100"/>
                <a:gd name="connsiteX4" fmla="*/ 3038889 w 3062288"/>
                <a:gd name="connsiteY4" fmla="*/ 0 h 419100"/>
                <a:gd name="connsiteX5" fmla="*/ 3062288 w 3062288"/>
                <a:gd name="connsiteY5" fmla="*/ 0 h 419100"/>
                <a:gd name="connsiteX6" fmla="*/ 2995612 w 3062288"/>
                <a:gd name="connsiteY6" fmla="*/ 266701 h 419100"/>
                <a:gd name="connsiteX7" fmla="*/ 1656649 w 3062288"/>
                <a:gd name="connsiteY7" fmla="*/ 266701 h 419100"/>
                <a:gd name="connsiteX8" fmla="*/ 1531144 w 3062288"/>
                <a:gd name="connsiteY8" fmla="*/ 419100 h 419100"/>
                <a:gd name="connsiteX9" fmla="*/ 1405639 w 3062288"/>
                <a:gd name="connsiteY9" fmla="*/ 266701 h 419100"/>
                <a:gd name="connsiteX10" fmla="*/ 66675 w 3062288"/>
                <a:gd name="connsiteY10" fmla="*/ 266701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2288" h="419100">
                  <a:moveTo>
                    <a:pt x="0" y="0"/>
                  </a:moveTo>
                  <a:lnTo>
                    <a:pt x="23398" y="0"/>
                  </a:lnTo>
                  <a:lnTo>
                    <a:pt x="85310" y="247650"/>
                  </a:lnTo>
                  <a:lnTo>
                    <a:pt x="2976976" y="247650"/>
                  </a:lnTo>
                  <a:lnTo>
                    <a:pt x="3038889" y="0"/>
                  </a:lnTo>
                  <a:lnTo>
                    <a:pt x="3062288" y="0"/>
                  </a:lnTo>
                  <a:lnTo>
                    <a:pt x="2995612" y="266701"/>
                  </a:lnTo>
                  <a:lnTo>
                    <a:pt x="1656649" y="266701"/>
                  </a:lnTo>
                  <a:lnTo>
                    <a:pt x="1531144" y="419100"/>
                  </a:lnTo>
                  <a:lnTo>
                    <a:pt x="1405639" y="266701"/>
                  </a:lnTo>
                  <a:lnTo>
                    <a:pt x="66675" y="266701"/>
                  </a:lnTo>
                  <a:close/>
                </a:path>
              </a:pathLst>
            </a:custGeom>
            <a:solidFill>
              <a:srgbClr val="FFC000"/>
            </a:solidFill>
            <a:ln>
              <a:noFill/>
            </a:ln>
          </p:spPr>
          <p:style>
            <a:lnRef idx="2">
              <a:srgbClr val="018BE9">
                <a:shade val="50000"/>
              </a:srgbClr>
            </a:lnRef>
            <a:fillRef idx="1">
              <a:srgbClr val="018BE9"/>
            </a:fillRef>
            <a:effectRef idx="0">
              <a:srgbClr val="018BE9"/>
            </a:effectRef>
            <a:fontRef idx="minor">
              <a:srgbClr val="FFFFFF"/>
            </a:fontRef>
          </p:style>
          <p:txBody>
            <a:bodyPr rtlCol="0" anchor="ctr">
              <a:normAutofit fontScale="65000" lnSpcReduction="20000"/>
            </a:bodyPr>
            <a:p>
              <a:pPr algn="ctr"/>
              <a:endParaRPr lang="zh-CN" altLang="en-US" sz="1510">
                <a:solidFill>
                  <a:srgbClr val="FFFFFF"/>
                </a:solidFill>
              </a:endParaRPr>
            </a:p>
          </p:txBody>
        </p:sp>
        <p:sp>
          <p:nvSpPr>
            <p:cNvPr id="43" name="任意多边形 42"/>
            <p:cNvSpPr/>
            <p:nvPr>
              <p:custDataLst>
                <p:tags r:id="rId16"/>
              </p:custDataLst>
            </p:nvPr>
          </p:nvSpPr>
          <p:spPr>
            <a:xfrm>
              <a:off x="2607601" y="4867275"/>
              <a:ext cx="576000" cy="714375"/>
            </a:xfrm>
            <a:custGeom>
              <a:avLst/>
              <a:gdLst>
                <a:gd name="connsiteX0" fmla="*/ 288000 w 576000"/>
                <a:gd name="connsiteY0" fmla="*/ 57150 h 714375"/>
                <a:gd name="connsiteX1" fmla="*/ 576000 w 576000"/>
                <a:gd name="connsiteY1" fmla="*/ 209550 h 714375"/>
                <a:gd name="connsiteX2" fmla="*/ 576000 w 576000"/>
                <a:gd name="connsiteY2" fmla="*/ 561975 h 714375"/>
                <a:gd name="connsiteX3" fmla="*/ 288000 w 576000"/>
                <a:gd name="connsiteY3" fmla="*/ 714375 h 714375"/>
                <a:gd name="connsiteX4" fmla="*/ 0 w 576000"/>
                <a:gd name="connsiteY4" fmla="*/ 561975 h 714375"/>
                <a:gd name="connsiteX5" fmla="*/ 0 w 576000"/>
                <a:gd name="connsiteY5" fmla="*/ 209550 h 714375"/>
                <a:gd name="connsiteX6" fmla="*/ 288000 w 576000"/>
                <a:gd name="connsiteY6" fmla="*/ 0 h 714375"/>
                <a:gd name="connsiteX7" fmla="*/ 576000 w 576000"/>
                <a:gd name="connsiteY7" fmla="*/ 152400 h 714375"/>
                <a:gd name="connsiteX8" fmla="*/ 576000 w 576000"/>
                <a:gd name="connsiteY8" fmla="*/ 180975 h 714375"/>
                <a:gd name="connsiteX9" fmla="*/ 288000 w 576000"/>
                <a:gd name="connsiteY9" fmla="*/ 28575 h 714375"/>
                <a:gd name="connsiteX10" fmla="*/ 0 w 576000"/>
                <a:gd name="connsiteY10" fmla="*/ 180975 h 714375"/>
                <a:gd name="connsiteX11" fmla="*/ 0 w 576000"/>
                <a:gd name="connsiteY11" fmla="*/ 15240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000" h="714375">
                  <a:moveTo>
                    <a:pt x="288000" y="57150"/>
                  </a:moveTo>
                  <a:lnTo>
                    <a:pt x="576000" y="209550"/>
                  </a:lnTo>
                  <a:lnTo>
                    <a:pt x="576000" y="561975"/>
                  </a:lnTo>
                  <a:lnTo>
                    <a:pt x="288000" y="714375"/>
                  </a:lnTo>
                  <a:lnTo>
                    <a:pt x="0" y="561975"/>
                  </a:lnTo>
                  <a:lnTo>
                    <a:pt x="0" y="209550"/>
                  </a:lnTo>
                  <a:close/>
                  <a:moveTo>
                    <a:pt x="288000" y="0"/>
                  </a:moveTo>
                  <a:lnTo>
                    <a:pt x="576000" y="152400"/>
                  </a:lnTo>
                  <a:lnTo>
                    <a:pt x="576000" y="180975"/>
                  </a:lnTo>
                  <a:lnTo>
                    <a:pt x="288000" y="28575"/>
                  </a:lnTo>
                  <a:lnTo>
                    <a:pt x="0" y="180975"/>
                  </a:lnTo>
                  <a:lnTo>
                    <a:pt x="0" y="152400"/>
                  </a:lnTo>
                  <a:close/>
                </a:path>
              </a:pathLst>
            </a:custGeom>
            <a:solidFill>
              <a:srgbClr val="FFC000"/>
            </a:solidFill>
            <a:ln>
              <a:noFill/>
            </a:ln>
          </p:spPr>
          <p:style>
            <a:lnRef idx="2">
              <a:srgbClr val="018BE9">
                <a:shade val="50000"/>
              </a:srgbClr>
            </a:lnRef>
            <a:fillRef idx="1">
              <a:srgbClr val="018BE9"/>
            </a:fillRef>
            <a:effectRef idx="0">
              <a:srgbClr val="018BE9"/>
            </a:effectRef>
            <a:fontRef idx="minor">
              <a:srgbClr val="FFFFFF"/>
            </a:fontRef>
          </p:style>
          <p:txBody>
            <a:bodyPr rtlCol="0" anchor="ctr">
              <a:normAutofit/>
            </a:bodyPr>
            <a:p>
              <a:pPr algn="ctr"/>
              <a:r>
                <a:rPr lang="en-US" altLang="zh-CN" sz="2015" dirty="0" smtClean="0">
                  <a:solidFill>
                    <a:srgbClr val="FFFFFF"/>
                  </a:solidFill>
                </a:rPr>
                <a:t>C</a:t>
              </a:r>
              <a:endParaRPr lang="zh-CN" altLang="en-US" sz="2015" dirty="0">
                <a:solidFill>
                  <a:srgbClr val="FFFFFF"/>
                </a:solidFill>
              </a:endParaRPr>
            </a:p>
          </p:txBody>
        </p:sp>
        <p:sp>
          <p:nvSpPr>
            <p:cNvPr id="44" name="任意多边形 43"/>
            <p:cNvSpPr/>
            <p:nvPr>
              <p:custDataLst>
                <p:tags r:id="rId17"/>
              </p:custDataLst>
            </p:nvPr>
          </p:nvSpPr>
          <p:spPr>
            <a:xfrm>
              <a:off x="1497698" y="3381375"/>
              <a:ext cx="2795806" cy="1260113"/>
            </a:xfrm>
            <a:custGeom>
              <a:avLst/>
              <a:gdLst>
                <a:gd name="connsiteX0" fmla="*/ 16494 w 2795806"/>
                <a:gd name="connsiteY0" fmla="*/ 49404 h 1260113"/>
                <a:gd name="connsiteX1" fmla="*/ 2779312 w 2795806"/>
                <a:gd name="connsiteY1" fmla="*/ 49404 h 1260113"/>
                <a:gd name="connsiteX2" fmla="*/ 2375105 w 2795806"/>
                <a:gd name="connsiteY2" fmla="*/ 1260113 h 1260113"/>
                <a:gd name="connsiteX3" fmla="*/ 420701 w 2795806"/>
                <a:gd name="connsiteY3" fmla="*/ 1260113 h 1260113"/>
                <a:gd name="connsiteX4" fmla="*/ 0 w 2795806"/>
                <a:gd name="connsiteY4" fmla="*/ 0 h 1260113"/>
                <a:gd name="connsiteX5" fmla="*/ 2795806 w 2795806"/>
                <a:gd name="connsiteY5" fmla="*/ 0 h 1260113"/>
                <a:gd name="connsiteX6" fmla="*/ 2785322 w 2795806"/>
                <a:gd name="connsiteY6" fmla="*/ 31404 h 1260113"/>
                <a:gd name="connsiteX7" fmla="*/ 10485 w 2795806"/>
                <a:gd name="connsiteY7" fmla="*/ 31404 h 126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5806" h="1260113">
                  <a:moveTo>
                    <a:pt x="16494" y="49404"/>
                  </a:moveTo>
                  <a:lnTo>
                    <a:pt x="2779312" y="49404"/>
                  </a:lnTo>
                  <a:lnTo>
                    <a:pt x="2375105" y="1260113"/>
                  </a:lnTo>
                  <a:lnTo>
                    <a:pt x="420701" y="1260113"/>
                  </a:lnTo>
                  <a:close/>
                  <a:moveTo>
                    <a:pt x="0" y="0"/>
                  </a:moveTo>
                  <a:lnTo>
                    <a:pt x="2795806" y="0"/>
                  </a:lnTo>
                  <a:lnTo>
                    <a:pt x="2785322" y="31404"/>
                  </a:lnTo>
                  <a:lnTo>
                    <a:pt x="10485" y="31404"/>
                  </a:lnTo>
                  <a:close/>
                </a:path>
              </a:pathLst>
            </a:custGeom>
            <a:solidFill>
              <a:schemeClr val="accent1"/>
            </a:solidFill>
            <a:ln>
              <a:noFill/>
            </a:ln>
          </p:spPr>
          <p:style>
            <a:lnRef idx="2">
              <a:srgbClr val="018BE9">
                <a:shade val="50000"/>
              </a:srgbClr>
            </a:lnRef>
            <a:fillRef idx="1">
              <a:srgbClr val="018BE9"/>
            </a:fillRef>
            <a:effectRef idx="0">
              <a:srgbClr val="018BE9"/>
            </a:effectRef>
            <a:fontRef idx="minor">
              <a:srgbClr val="FFFFFF"/>
            </a:fontRef>
          </p:style>
          <p:txBody>
            <a:bodyPr lIns="211633" tIns="60466" rIns="211633" rtlCol="0" anchor="ctr">
              <a:normAutofit/>
            </a:bodyPr>
            <a:p>
              <a:pPr algn="ctr">
                <a:lnSpc>
                  <a:spcPct val="150000"/>
                </a:lnSpc>
              </a:pPr>
              <a:r>
                <a:rPr lang="zh-CN" altLang="en-US" sz="2000" b="1" dirty="0">
                  <a:solidFill>
                    <a:schemeClr val="bg1"/>
                  </a:solidFill>
                </a:rPr>
                <a:t>重于运营</a:t>
              </a:r>
              <a:endParaRPr lang="zh-CN" altLang="en-US" sz="2000" b="1" dirty="0">
                <a:solidFill>
                  <a:schemeClr val="bg1"/>
                </a:solidFill>
              </a:endParaRPr>
            </a:p>
          </p:txBody>
        </p:sp>
      </p:grpSp>
      <p:grpSp>
        <p:nvGrpSpPr>
          <p:cNvPr id="15" name="组合 14"/>
          <p:cNvGrpSpPr/>
          <p:nvPr>
            <p:custDataLst>
              <p:tags r:id="rId18"/>
            </p:custDataLst>
          </p:nvPr>
        </p:nvGrpSpPr>
        <p:grpSpPr>
          <a:xfrm>
            <a:off x="7616295" y="3035459"/>
            <a:ext cx="2256562" cy="1775895"/>
            <a:chOff x="1497698" y="3381375"/>
            <a:chExt cx="2795806" cy="2200275"/>
          </a:xfrm>
        </p:grpSpPr>
        <p:sp>
          <p:nvSpPr>
            <p:cNvPr id="16" name="任意多边形 15"/>
            <p:cNvSpPr/>
            <p:nvPr>
              <p:custDataLst>
                <p:tags r:id="rId19"/>
              </p:custDataLst>
            </p:nvPr>
          </p:nvSpPr>
          <p:spPr>
            <a:xfrm>
              <a:off x="1802658" y="4510967"/>
              <a:ext cx="2185887" cy="299157"/>
            </a:xfrm>
            <a:custGeom>
              <a:avLst/>
              <a:gdLst>
                <a:gd name="connsiteX0" fmla="*/ 0 w 3062288"/>
                <a:gd name="connsiteY0" fmla="*/ 0 h 419100"/>
                <a:gd name="connsiteX1" fmla="*/ 23398 w 3062288"/>
                <a:gd name="connsiteY1" fmla="*/ 0 h 419100"/>
                <a:gd name="connsiteX2" fmla="*/ 85310 w 3062288"/>
                <a:gd name="connsiteY2" fmla="*/ 247650 h 419100"/>
                <a:gd name="connsiteX3" fmla="*/ 2976976 w 3062288"/>
                <a:gd name="connsiteY3" fmla="*/ 247650 h 419100"/>
                <a:gd name="connsiteX4" fmla="*/ 3038889 w 3062288"/>
                <a:gd name="connsiteY4" fmla="*/ 0 h 419100"/>
                <a:gd name="connsiteX5" fmla="*/ 3062288 w 3062288"/>
                <a:gd name="connsiteY5" fmla="*/ 0 h 419100"/>
                <a:gd name="connsiteX6" fmla="*/ 2995612 w 3062288"/>
                <a:gd name="connsiteY6" fmla="*/ 266701 h 419100"/>
                <a:gd name="connsiteX7" fmla="*/ 1656649 w 3062288"/>
                <a:gd name="connsiteY7" fmla="*/ 266701 h 419100"/>
                <a:gd name="connsiteX8" fmla="*/ 1531144 w 3062288"/>
                <a:gd name="connsiteY8" fmla="*/ 419100 h 419100"/>
                <a:gd name="connsiteX9" fmla="*/ 1405639 w 3062288"/>
                <a:gd name="connsiteY9" fmla="*/ 266701 h 419100"/>
                <a:gd name="connsiteX10" fmla="*/ 66675 w 3062288"/>
                <a:gd name="connsiteY10" fmla="*/ 266701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2288" h="419100">
                  <a:moveTo>
                    <a:pt x="0" y="0"/>
                  </a:moveTo>
                  <a:lnTo>
                    <a:pt x="23398" y="0"/>
                  </a:lnTo>
                  <a:lnTo>
                    <a:pt x="85310" y="247650"/>
                  </a:lnTo>
                  <a:lnTo>
                    <a:pt x="2976976" y="247650"/>
                  </a:lnTo>
                  <a:lnTo>
                    <a:pt x="3038889" y="0"/>
                  </a:lnTo>
                  <a:lnTo>
                    <a:pt x="3062288" y="0"/>
                  </a:lnTo>
                  <a:lnTo>
                    <a:pt x="2995612" y="266701"/>
                  </a:lnTo>
                  <a:lnTo>
                    <a:pt x="1656649" y="266701"/>
                  </a:lnTo>
                  <a:lnTo>
                    <a:pt x="1531144" y="419100"/>
                  </a:lnTo>
                  <a:lnTo>
                    <a:pt x="1405639" y="266701"/>
                  </a:lnTo>
                  <a:lnTo>
                    <a:pt x="66675" y="266701"/>
                  </a:lnTo>
                  <a:close/>
                </a:path>
              </a:pathLst>
            </a:custGeom>
            <a:solidFill>
              <a:srgbClr val="FFC000"/>
            </a:solidFill>
            <a:ln>
              <a:noFill/>
            </a:ln>
          </p:spPr>
          <p:style>
            <a:lnRef idx="2">
              <a:srgbClr val="018BE9">
                <a:shade val="50000"/>
              </a:srgbClr>
            </a:lnRef>
            <a:fillRef idx="1">
              <a:srgbClr val="018BE9"/>
            </a:fillRef>
            <a:effectRef idx="0">
              <a:srgbClr val="018BE9"/>
            </a:effectRef>
            <a:fontRef idx="minor">
              <a:srgbClr val="FFFFFF"/>
            </a:fontRef>
          </p:style>
          <p:txBody>
            <a:bodyPr rtlCol="0" anchor="ctr">
              <a:normAutofit fontScale="65000" lnSpcReduction="20000"/>
            </a:bodyPr>
            <a:p>
              <a:pPr algn="ctr"/>
              <a:endParaRPr lang="zh-CN" altLang="en-US" sz="1510">
                <a:solidFill>
                  <a:srgbClr val="FFFFFF"/>
                </a:solidFill>
              </a:endParaRPr>
            </a:p>
          </p:txBody>
        </p:sp>
        <p:sp>
          <p:nvSpPr>
            <p:cNvPr id="17" name="任意多边形 16"/>
            <p:cNvSpPr/>
            <p:nvPr>
              <p:custDataLst>
                <p:tags r:id="rId20"/>
              </p:custDataLst>
            </p:nvPr>
          </p:nvSpPr>
          <p:spPr>
            <a:xfrm>
              <a:off x="2607601" y="4867275"/>
              <a:ext cx="576000" cy="714375"/>
            </a:xfrm>
            <a:custGeom>
              <a:avLst/>
              <a:gdLst>
                <a:gd name="connsiteX0" fmla="*/ 288000 w 576000"/>
                <a:gd name="connsiteY0" fmla="*/ 57150 h 714375"/>
                <a:gd name="connsiteX1" fmla="*/ 576000 w 576000"/>
                <a:gd name="connsiteY1" fmla="*/ 209550 h 714375"/>
                <a:gd name="connsiteX2" fmla="*/ 576000 w 576000"/>
                <a:gd name="connsiteY2" fmla="*/ 561975 h 714375"/>
                <a:gd name="connsiteX3" fmla="*/ 288000 w 576000"/>
                <a:gd name="connsiteY3" fmla="*/ 714375 h 714375"/>
                <a:gd name="connsiteX4" fmla="*/ 0 w 576000"/>
                <a:gd name="connsiteY4" fmla="*/ 561975 h 714375"/>
                <a:gd name="connsiteX5" fmla="*/ 0 w 576000"/>
                <a:gd name="connsiteY5" fmla="*/ 209550 h 714375"/>
                <a:gd name="connsiteX6" fmla="*/ 288000 w 576000"/>
                <a:gd name="connsiteY6" fmla="*/ 0 h 714375"/>
                <a:gd name="connsiteX7" fmla="*/ 576000 w 576000"/>
                <a:gd name="connsiteY7" fmla="*/ 152400 h 714375"/>
                <a:gd name="connsiteX8" fmla="*/ 576000 w 576000"/>
                <a:gd name="connsiteY8" fmla="*/ 180975 h 714375"/>
                <a:gd name="connsiteX9" fmla="*/ 288000 w 576000"/>
                <a:gd name="connsiteY9" fmla="*/ 28575 h 714375"/>
                <a:gd name="connsiteX10" fmla="*/ 0 w 576000"/>
                <a:gd name="connsiteY10" fmla="*/ 180975 h 714375"/>
                <a:gd name="connsiteX11" fmla="*/ 0 w 576000"/>
                <a:gd name="connsiteY11" fmla="*/ 15240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000" h="714375">
                  <a:moveTo>
                    <a:pt x="288000" y="57150"/>
                  </a:moveTo>
                  <a:lnTo>
                    <a:pt x="576000" y="209550"/>
                  </a:lnTo>
                  <a:lnTo>
                    <a:pt x="576000" y="561975"/>
                  </a:lnTo>
                  <a:lnTo>
                    <a:pt x="288000" y="714375"/>
                  </a:lnTo>
                  <a:lnTo>
                    <a:pt x="0" y="561975"/>
                  </a:lnTo>
                  <a:lnTo>
                    <a:pt x="0" y="209550"/>
                  </a:lnTo>
                  <a:close/>
                  <a:moveTo>
                    <a:pt x="288000" y="0"/>
                  </a:moveTo>
                  <a:lnTo>
                    <a:pt x="576000" y="152400"/>
                  </a:lnTo>
                  <a:lnTo>
                    <a:pt x="576000" y="180975"/>
                  </a:lnTo>
                  <a:lnTo>
                    <a:pt x="288000" y="28575"/>
                  </a:lnTo>
                  <a:lnTo>
                    <a:pt x="0" y="180975"/>
                  </a:lnTo>
                  <a:lnTo>
                    <a:pt x="0" y="152400"/>
                  </a:lnTo>
                  <a:close/>
                </a:path>
              </a:pathLst>
            </a:custGeom>
            <a:solidFill>
              <a:srgbClr val="FFC000"/>
            </a:solidFill>
            <a:ln>
              <a:noFill/>
            </a:ln>
          </p:spPr>
          <p:style>
            <a:lnRef idx="2">
              <a:srgbClr val="018BE9">
                <a:shade val="50000"/>
              </a:srgbClr>
            </a:lnRef>
            <a:fillRef idx="1">
              <a:srgbClr val="018BE9"/>
            </a:fillRef>
            <a:effectRef idx="0">
              <a:srgbClr val="018BE9"/>
            </a:effectRef>
            <a:fontRef idx="minor">
              <a:srgbClr val="FFFFFF"/>
            </a:fontRef>
          </p:style>
          <p:txBody>
            <a:bodyPr rtlCol="0" anchor="ctr">
              <a:normAutofit/>
            </a:bodyPr>
            <a:p>
              <a:pPr algn="ctr"/>
              <a:r>
                <a:rPr lang="en-US" altLang="zh-CN" sz="2015" dirty="0" smtClean="0">
                  <a:solidFill>
                    <a:srgbClr val="FFFFFF"/>
                  </a:solidFill>
                </a:rPr>
                <a:t>D</a:t>
              </a:r>
              <a:endParaRPr lang="zh-CN" altLang="en-US" sz="2015" dirty="0">
                <a:solidFill>
                  <a:srgbClr val="FFFFFF"/>
                </a:solidFill>
              </a:endParaRPr>
            </a:p>
          </p:txBody>
        </p:sp>
        <p:sp>
          <p:nvSpPr>
            <p:cNvPr id="18" name="任意多边形 17"/>
            <p:cNvSpPr/>
            <p:nvPr>
              <p:custDataLst>
                <p:tags r:id="rId21"/>
              </p:custDataLst>
            </p:nvPr>
          </p:nvSpPr>
          <p:spPr>
            <a:xfrm>
              <a:off x="1497698" y="3381375"/>
              <a:ext cx="2795806" cy="1260113"/>
            </a:xfrm>
            <a:custGeom>
              <a:avLst/>
              <a:gdLst>
                <a:gd name="connsiteX0" fmla="*/ 16494 w 2795806"/>
                <a:gd name="connsiteY0" fmla="*/ 49404 h 1260113"/>
                <a:gd name="connsiteX1" fmla="*/ 2779312 w 2795806"/>
                <a:gd name="connsiteY1" fmla="*/ 49404 h 1260113"/>
                <a:gd name="connsiteX2" fmla="*/ 2375105 w 2795806"/>
                <a:gd name="connsiteY2" fmla="*/ 1260113 h 1260113"/>
                <a:gd name="connsiteX3" fmla="*/ 420701 w 2795806"/>
                <a:gd name="connsiteY3" fmla="*/ 1260113 h 1260113"/>
                <a:gd name="connsiteX4" fmla="*/ 0 w 2795806"/>
                <a:gd name="connsiteY4" fmla="*/ 0 h 1260113"/>
                <a:gd name="connsiteX5" fmla="*/ 2795806 w 2795806"/>
                <a:gd name="connsiteY5" fmla="*/ 0 h 1260113"/>
                <a:gd name="connsiteX6" fmla="*/ 2785322 w 2795806"/>
                <a:gd name="connsiteY6" fmla="*/ 31404 h 1260113"/>
                <a:gd name="connsiteX7" fmla="*/ 10485 w 2795806"/>
                <a:gd name="connsiteY7" fmla="*/ 31404 h 126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5806" h="1260113">
                  <a:moveTo>
                    <a:pt x="16494" y="49404"/>
                  </a:moveTo>
                  <a:lnTo>
                    <a:pt x="2779312" y="49404"/>
                  </a:lnTo>
                  <a:lnTo>
                    <a:pt x="2375105" y="1260113"/>
                  </a:lnTo>
                  <a:lnTo>
                    <a:pt x="420701" y="1260113"/>
                  </a:lnTo>
                  <a:close/>
                  <a:moveTo>
                    <a:pt x="0" y="0"/>
                  </a:moveTo>
                  <a:lnTo>
                    <a:pt x="2795806" y="0"/>
                  </a:lnTo>
                  <a:lnTo>
                    <a:pt x="2785322" y="31404"/>
                  </a:lnTo>
                  <a:lnTo>
                    <a:pt x="10485" y="31404"/>
                  </a:lnTo>
                  <a:close/>
                </a:path>
              </a:pathLst>
            </a:custGeom>
            <a:solidFill>
              <a:schemeClr val="accent1"/>
            </a:solidFill>
            <a:ln>
              <a:noFill/>
            </a:ln>
          </p:spPr>
          <p:style>
            <a:lnRef idx="2">
              <a:srgbClr val="018BE9">
                <a:shade val="50000"/>
              </a:srgbClr>
            </a:lnRef>
            <a:fillRef idx="1">
              <a:srgbClr val="018BE9"/>
            </a:fillRef>
            <a:effectRef idx="0">
              <a:srgbClr val="018BE9"/>
            </a:effectRef>
            <a:fontRef idx="minor">
              <a:srgbClr val="FFFFFF"/>
            </a:fontRef>
          </p:style>
          <p:txBody>
            <a:bodyPr lIns="211633" tIns="60466" rIns="211633" rtlCol="0" anchor="ctr">
              <a:normAutofit/>
            </a:bodyPr>
            <a:p>
              <a:pPr algn="ctr">
                <a:lnSpc>
                  <a:spcPct val="150000"/>
                </a:lnSpc>
              </a:pPr>
              <a:r>
                <a:rPr lang="zh-CN" altLang="en-US" sz="2000" b="1" dirty="0">
                  <a:solidFill>
                    <a:schemeClr val="bg1"/>
                  </a:solidFill>
                </a:rPr>
                <a:t>精于迭代</a:t>
              </a:r>
              <a:endParaRPr lang="zh-CN" altLang="en-US" sz="2000" b="1"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203096" y="435878"/>
            <a:ext cx="1198880" cy="337185"/>
          </a:xfrm>
          <a:prstGeom prst="rect">
            <a:avLst/>
          </a:prstGeom>
          <a:noFill/>
        </p:spPr>
        <p:txBody>
          <a:bodyPr wrap="none" rtlCol="0">
            <a:spAutoFit/>
          </a:bodyPr>
          <a:lstStyle/>
          <a:p>
            <a:pPr algn="ctr"/>
            <a:r>
              <a:rPr lang="zh-CN" altLang="en-US" sz="1600" b="1" dirty="0">
                <a:solidFill>
                  <a:schemeClr val="tx1"/>
                </a:solidFill>
                <a:sym typeface="+mn-ea"/>
              </a:rPr>
              <a:t>操作步骤：</a:t>
            </a:r>
            <a:endParaRPr lang="en-US" altLang="zh-CN" sz="1600" b="1" dirty="0">
              <a:solidFill>
                <a:schemeClr val="tx1"/>
              </a:solidFill>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5"/>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352165" y="935990"/>
            <a:ext cx="3545205" cy="368300"/>
          </a:xfrm>
          <a:prstGeom prst="rect">
            <a:avLst/>
          </a:prstGeom>
          <a:noFill/>
        </p:spPr>
        <p:txBody>
          <a:bodyPr wrap="none" rtlCol="0">
            <a:spAutoFit/>
          </a:bodyPr>
          <a:p>
            <a:r>
              <a:rPr lang="en-US" altLang="zh-CN" b="1"/>
              <a:t>STEP 1</a:t>
            </a:r>
            <a:r>
              <a:rPr lang="zh-CN" altLang="en-US" b="1"/>
              <a:t>：完成有赞和公众号的打通</a:t>
            </a:r>
            <a:endParaRPr lang="zh-CN" altLang="en-US" b="1"/>
          </a:p>
        </p:txBody>
      </p:sp>
      <p:pic>
        <p:nvPicPr>
          <p:cNvPr id="8" name="图片 7"/>
          <p:cNvPicPr>
            <a:picLocks noChangeAspect="1"/>
          </p:cNvPicPr>
          <p:nvPr/>
        </p:nvPicPr>
        <p:blipFill>
          <a:blip r:embed="rId6"/>
          <a:stretch>
            <a:fillRect/>
          </a:stretch>
        </p:blipFill>
        <p:spPr>
          <a:xfrm>
            <a:off x="553085" y="1456690"/>
            <a:ext cx="9153525" cy="3438525"/>
          </a:xfrm>
          <a:prstGeom prst="rect">
            <a:avLst/>
          </a:prstGeom>
        </p:spPr>
      </p:pic>
      <p:sp>
        <p:nvSpPr>
          <p:cNvPr id="14" name="文本框 13"/>
          <p:cNvSpPr txBox="1"/>
          <p:nvPr/>
        </p:nvSpPr>
        <p:spPr>
          <a:xfrm>
            <a:off x="653415" y="4895215"/>
            <a:ext cx="7866380" cy="368300"/>
          </a:xfrm>
          <a:prstGeom prst="rect">
            <a:avLst/>
          </a:prstGeom>
          <a:noFill/>
        </p:spPr>
        <p:txBody>
          <a:bodyPr wrap="none" rtlCol="0">
            <a:spAutoFit/>
          </a:bodyPr>
          <a:p>
            <a:r>
              <a:rPr lang="zh-CN" altLang="en-US"/>
              <a:t>去到有赞应用中心</a:t>
            </a:r>
            <a:r>
              <a:rPr lang="en-US" altLang="zh-CN"/>
              <a:t>-</a:t>
            </a:r>
            <a:r>
              <a:rPr lang="zh-CN" altLang="en-US"/>
              <a:t>销售渠道</a:t>
            </a:r>
            <a:r>
              <a:rPr lang="en-US" altLang="zh-CN"/>
              <a:t>-</a:t>
            </a:r>
            <a:r>
              <a:rPr lang="zh-CN" altLang="en-US"/>
              <a:t>微信公众号（前提是先买个有赞，基础版即可）</a:t>
            </a:r>
            <a:endParaRPr lang="zh-CN" altLang="en-US"/>
          </a:p>
        </p:txBody>
      </p:sp>
      <p:pic>
        <p:nvPicPr>
          <p:cNvPr id="15" name="图片 14"/>
          <p:cNvPicPr>
            <a:picLocks noChangeAspect="1"/>
          </p:cNvPicPr>
          <p:nvPr/>
        </p:nvPicPr>
        <p:blipFill>
          <a:blip r:embed="rId7"/>
          <a:stretch>
            <a:fillRect/>
          </a:stretch>
        </p:blipFill>
        <p:spPr>
          <a:xfrm>
            <a:off x="4282440" y="378460"/>
            <a:ext cx="1695450" cy="5715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203096" y="435878"/>
            <a:ext cx="1198880" cy="337185"/>
          </a:xfrm>
          <a:prstGeom prst="rect">
            <a:avLst/>
          </a:prstGeom>
          <a:noFill/>
        </p:spPr>
        <p:txBody>
          <a:bodyPr wrap="none" rtlCol="0">
            <a:spAutoFit/>
          </a:bodyPr>
          <a:lstStyle/>
          <a:p>
            <a:pPr algn="ctr"/>
            <a:r>
              <a:rPr lang="zh-CN" altLang="en-US" sz="1600" b="1" dirty="0">
                <a:solidFill>
                  <a:schemeClr val="tx1"/>
                </a:solidFill>
                <a:sym typeface="+mn-ea"/>
              </a:rPr>
              <a:t>操作步骤：</a:t>
            </a:r>
            <a:endParaRPr lang="en-US" altLang="zh-CN" sz="1600" b="1" dirty="0">
              <a:solidFill>
                <a:schemeClr val="tx1"/>
              </a:solidFill>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5"/>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352165" y="935990"/>
            <a:ext cx="3545205" cy="368300"/>
          </a:xfrm>
          <a:prstGeom prst="rect">
            <a:avLst/>
          </a:prstGeom>
          <a:noFill/>
        </p:spPr>
        <p:txBody>
          <a:bodyPr wrap="none" rtlCol="0">
            <a:spAutoFit/>
          </a:bodyPr>
          <a:p>
            <a:r>
              <a:rPr lang="en-US" altLang="zh-CN" b="1"/>
              <a:t>STEP 1</a:t>
            </a:r>
            <a:r>
              <a:rPr lang="zh-CN" altLang="en-US" b="1"/>
              <a:t>：完成有赞和公众号的打通</a:t>
            </a:r>
            <a:endParaRPr lang="zh-CN" altLang="en-US" b="1"/>
          </a:p>
        </p:txBody>
      </p:sp>
      <p:pic>
        <p:nvPicPr>
          <p:cNvPr id="7" name="图片 6"/>
          <p:cNvPicPr>
            <a:picLocks noChangeAspect="1"/>
          </p:cNvPicPr>
          <p:nvPr/>
        </p:nvPicPr>
        <p:blipFill>
          <a:blip r:embed="rId6"/>
          <a:stretch>
            <a:fillRect/>
          </a:stretch>
        </p:blipFill>
        <p:spPr>
          <a:xfrm>
            <a:off x="7205980" y="1369060"/>
            <a:ext cx="2797175" cy="4157345"/>
          </a:xfrm>
          <a:prstGeom prst="rect">
            <a:avLst/>
          </a:prstGeom>
        </p:spPr>
      </p:pic>
      <p:pic>
        <p:nvPicPr>
          <p:cNvPr id="9" name="图片 8"/>
          <p:cNvPicPr>
            <a:picLocks noChangeAspect="1"/>
          </p:cNvPicPr>
          <p:nvPr/>
        </p:nvPicPr>
        <p:blipFill>
          <a:blip r:embed="rId7"/>
          <a:stretch>
            <a:fillRect/>
          </a:stretch>
        </p:blipFill>
        <p:spPr>
          <a:xfrm>
            <a:off x="2098040" y="1355090"/>
            <a:ext cx="5035550" cy="4171315"/>
          </a:xfrm>
          <a:prstGeom prst="rect">
            <a:avLst/>
          </a:prstGeom>
        </p:spPr>
      </p:pic>
      <p:sp>
        <p:nvSpPr>
          <p:cNvPr id="14" name="文本框 13"/>
          <p:cNvSpPr txBox="1"/>
          <p:nvPr/>
        </p:nvSpPr>
        <p:spPr>
          <a:xfrm>
            <a:off x="278130" y="1369060"/>
            <a:ext cx="2120900" cy="1476375"/>
          </a:xfrm>
          <a:prstGeom prst="rect">
            <a:avLst/>
          </a:prstGeom>
          <a:noFill/>
        </p:spPr>
        <p:txBody>
          <a:bodyPr wrap="none" rtlCol="0">
            <a:spAutoFit/>
          </a:bodyPr>
          <a:p>
            <a:r>
              <a:rPr lang="zh-CN" altLang="en-US"/>
              <a:t>注意：</a:t>
            </a:r>
            <a:endParaRPr lang="zh-CN" altLang="en-US"/>
          </a:p>
          <a:p>
            <a:endParaRPr lang="zh-CN" altLang="en-US"/>
          </a:p>
          <a:p>
            <a:r>
              <a:rPr lang="en-US" altLang="zh-CN"/>
              <a:t>· </a:t>
            </a:r>
            <a:r>
              <a:rPr lang="zh-CN" altLang="en-US"/>
              <a:t>要用服务号</a:t>
            </a:r>
            <a:endParaRPr lang="zh-CN" altLang="en-US"/>
          </a:p>
          <a:p>
            <a:r>
              <a:rPr lang="en-US" altLang="zh-CN"/>
              <a:t>· </a:t>
            </a:r>
            <a:r>
              <a:rPr lang="zh-CN" altLang="en-US"/>
              <a:t>服务号要先认证</a:t>
            </a:r>
            <a:endParaRPr lang="zh-CN" altLang="en-US"/>
          </a:p>
          <a:p>
            <a:r>
              <a:rPr lang="en-US" altLang="zh-CN"/>
              <a:t>· </a:t>
            </a:r>
            <a:r>
              <a:rPr lang="zh-CN" altLang="en-US"/>
              <a:t>用管理员个微扫码</a:t>
            </a:r>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203096" y="435878"/>
            <a:ext cx="1198880" cy="337185"/>
          </a:xfrm>
          <a:prstGeom prst="rect">
            <a:avLst/>
          </a:prstGeom>
          <a:noFill/>
        </p:spPr>
        <p:txBody>
          <a:bodyPr wrap="none" rtlCol="0">
            <a:spAutoFit/>
          </a:bodyPr>
          <a:lstStyle/>
          <a:p>
            <a:pPr algn="ctr"/>
            <a:r>
              <a:rPr lang="zh-CN" altLang="en-US" sz="1600" b="1" dirty="0">
                <a:solidFill>
                  <a:schemeClr val="tx1"/>
                </a:solidFill>
                <a:sym typeface="+mn-ea"/>
              </a:rPr>
              <a:t>操作步骤：</a:t>
            </a:r>
            <a:endParaRPr lang="en-US" altLang="zh-CN" sz="1600" b="1" dirty="0">
              <a:solidFill>
                <a:schemeClr val="tx1"/>
              </a:solidFill>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5"/>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214245" y="744855"/>
            <a:ext cx="5145405" cy="368300"/>
          </a:xfrm>
          <a:prstGeom prst="rect">
            <a:avLst/>
          </a:prstGeom>
          <a:noFill/>
        </p:spPr>
        <p:txBody>
          <a:bodyPr wrap="none" rtlCol="0">
            <a:spAutoFit/>
          </a:bodyPr>
          <a:p>
            <a:r>
              <a:rPr lang="en-US" altLang="zh-CN" b="1"/>
              <a:t>STEP 1</a:t>
            </a:r>
            <a:r>
              <a:rPr lang="zh-CN" altLang="en-US" b="1"/>
              <a:t>：完成有赞和公众号的打通【数据的打通】</a:t>
            </a:r>
            <a:endParaRPr lang="zh-CN" altLang="en-US" b="1"/>
          </a:p>
        </p:txBody>
      </p:sp>
      <p:sp>
        <p:nvSpPr>
          <p:cNvPr id="14" name="文本框 13"/>
          <p:cNvSpPr txBox="1"/>
          <p:nvPr/>
        </p:nvSpPr>
        <p:spPr>
          <a:xfrm>
            <a:off x="2061210" y="3935095"/>
            <a:ext cx="6126480" cy="645160"/>
          </a:xfrm>
          <a:prstGeom prst="rect">
            <a:avLst/>
          </a:prstGeom>
          <a:noFill/>
        </p:spPr>
        <p:txBody>
          <a:bodyPr wrap="none" rtlCol="0">
            <a:spAutoFit/>
          </a:bodyPr>
          <a:p>
            <a:r>
              <a:rPr lang="zh-CN"/>
              <a:t>绑定过程很简单，完成绑定即刻实现公众号数据对接到有赞</a:t>
            </a:r>
            <a:endParaRPr lang="zh-CN"/>
          </a:p>
          <a:p>
            <a:r>
              <a:rPr lang="zh-CN"/>
              <a:t>公众号的后台数据和消息监控基本都支持</a:t>
            </a:r>
            <a:endParaRPr lang="zh-CN"/>
          </a:p>
        </p:txBody>
      </p:sp>
      <p:pic>
        <p:nvPicPr>
          <p:cNvPr id="10" name="图片 9"/>
          <p:cNvPicPr>
            <a:picLocks noChangeAspect="1"/>
          </p:cNvPicPr>
          <p:nvPr/>
        </p:nvPicPr>
        <p:blipFill>
          <a:blip r:embed="rId6"/>
          <a:stretch>
            <a:fillRect/>
          </a:stretch>
        </p:blipFill>
        <p:spPr>
          <a:xfrm>
            <a:off x="187960" y="1569720"/>
            <a:ext cx="9884410" cy="23653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203096" y="435878"/>
            <a:ext cx="1198880" cy="337185"/>
          </a:xfrm>
          <a:prstGeom prst="rect">
            <a:avLst/>
          </a:prstGeom>
          <a:noFill/>
        </p:spPr>
        <p:txBody>
          <a:bodyPr wrap="none" rtlCol="0">
            <a:spAutoFit/>
          </a:bodyPr>
          <a:lstStyle/>
          <a:p>
            <a:pPr algn="ctr"/>
            <a:r>
              <a:rPr lang="zh-CN" altLang="en-US" sz="1600" b="1" dirty="0">
                <a:solidFill>
                  <a:schemeClr val="tx1"/>
                </a:solidFill>
                <a:sym typeface="+mn-ea"/>
              </a:rPr>
              <a:t>操作步骤：</a:t>
            </a:r>
            <a:endParaRPr lang="en-US" altLang="zh-CN" sz="1600" b="1" dirty="0">
              <a:solidFill>
                <a:schemeClr val="tx1"/>
              </a:solidFill>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5"/>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473960" y="744855"/>
            <a:ext cx="5145405" cy="368300"/>
          </a:xfrm>
          <a:prstGeom prst="rect">
            <a:avLst/>
          </a:prstGeom>
          <a:noFill/>
        </p:spPr>
        <p:txBody>
          <a:bodyPr wrap="none" rtlCol="0">
            <a:spAutoFit/>
          </a:bodyPr>
          <a:p>
            <a:r>
              <a:rPr lang="en-US" altLang="zh-CN" b="1"/>
              <a:t>STEP 1</a:t>
            </a:r>
            <a:r>
              <a:rPr lang="zh-CN" altLang="en-US" b="1"/>
              <a:t>：完成有赞和公众号的打通【功能的打通】</a:t>
            </a:r>
            <a:endParaRPr lang="zh-CN" altLang="en-US" b="1"/>
          </a:p>
        </p:txBody>
      </p:sp>
      <p:pic>
        <p:nvPicPr>
          <p:cNvPr id="7" name="图片 6"/>
          <p:cNvPicPr>
            <a:picLocks noChangeAspect="1"/>
          </p:cNvPicPr>
          <p:nvPr/>
        </p:nvPicPr>
        <p:blipFill>
          <a:blip r:embed="rId6"/>
          <a:stretch>
            <a:fillRect/>
          </a:stretch>
        </p:blipFill>
        <p:spPr>
          <a:xfrm>
            <a:off x="1094105" y="1113155"/>
            <a:ext cx="8054340" cy="3820795"/>
          </a:xfrm>
          <a:prstGeom prst="rect">
            <a:avLst/>
          </a:prstGeom>
        </p:spPr>
      </p:pic>
      <p:sp>
        <p:nvSpPr>
          <p:cNvPr id="14" name="文本框 13"/>
          <p:cNvSpPr txBox="1"/>
          <p:nvPr/>
        </p:nvSpPr>
        <p:spPr>
          <a:xfrm>
            <a:off x="1129030" y="4933950"/>
            <a:ext cx="7726680" cy="368300"/>
          </a:xfrm>
          <a:prstGeom prst="rect">
            <a:avLst/>
          </a:prstGeom>
          <a:noFill/>
        </p:spPr>
        <p:txBody>
          <a:bodyPr wrap="none" rtlCol="0">
            <a:spAutoFit/>
          </a:bodyPr>
          <a:p>
            <a:r>
              <a:rPr lang="zh-CN"/>
              <a:t>公众号的后台管理功能也基本都支持，用户信息实际上也打通了，验证一下</a:t>
            </a:r>
            <a:endParaRPr lang="zh-CN"/>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203096" y="435878"/>
            <a:ext cx="1198880" cy="337185"/>
          </a:xfrm>
          <a:prstGeom prst="rect">
            <a:avLst/>
          </a:prstGeom>
          <a:noFill/>
        </p:spPr>
        <p:txBody>
          <a:bodyPr wrap="none" rtlCol="0">
            <a:spAutoFit/>
          </a:bodyPr>
          <a:lstStyle/>
          <a:p>
            <a:pPr algn="ctr"/>
            <a:r>
              <a:rPr lang="zh-CN" altLang="en-US" sz="1600" b="1" dirty="0">
                <a:solidFill>
                  <a:schemeClr val="tx1"/>
                </a:solidFill>
                <a:sym typeface="+mn-ea"/>
              </a:rPr>
              <a:t>操作步骤：</a:t>
            </a:r>
            <a:endParaRPr lang="en-US" altLang="zh-CN" sz="1600" b="1" dirty="0">
              <a:solidFill>
                <a:schemeClr val="tx1"/>
              </a:solidFill>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5"/>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580005" y="744855"/>
            <a:ext cx="5374005" cy="368300"/>
          </a:xfrm>
          <a:prstGeom prst="rect">
            <a:avLst/>
          </a:prstGeom>
          <a:noFill/>
        </p:spPr>
        <p:txBody>
          <a:bodyPr wrap="none" rtlCol="0">
            <a:spAutoFit/>
          </a:bodyPr>
          <a:p>
            <a:r>
              <a:rPr lang="en-US" altLang="zh-CN" b="1"/>
              <a:t>STEP 1</a:t>
            </a:r>
            <a:r>
              <a:rPr lang="zh-CN" altLang="en-US" b="1"/>
              <a:t>：完成有赞和公众号的打通【用户标签打通】</a:t>
            </a:r>
            <a:endParaRPr lang="zh-CN" altLang="en-US" b="1"/>
          </a:p>
        </p:txBody>
      </p:sp>
      <p:pic>
        <p:nvPicPr>
          <p:cNvPr id="7" name="图片 6"/>
          <p:cNvPicPr>
            <a:picLocks noChangeAspect="1"/>
          </p:cNvPicPr>
          <p:nvPr/>
        </p:nvPicPr>
        <p:blipFill>
          <a:blip r:embed="rId6"/>
          <a:stretch>
            <a:fillRect/>
          </a:stretch>
        </p:blipFill>
        <p:spPr>
          <a:xfrm>
            <a:off x="1129030" y="1204595"/>
            <a:ext cx="7992110" cy="3658870"/>
          </a:xfrm>
          <a:prstGeom prst="rect">
            <a:avLst/>
          </a:prstGeom>
        </p:spPr>
      </p:pic>
      <p:sp>
        <p:nvSpPr>
          <p:cNvPr id="14" name="文本框 13"/>
          <p:cNvSpPr txBox="1"/>
          <p:nvPr/>
        </p:nvSpPr>
        <p:spPr>
          <a:xfrm>
            <a:off x="581025" y="4933950"/>
            <a:ext cx="9098280" cy="645160"/>
          </a:xfrm>
          <a:prstGeom prst="rect">
            <a:avLst/>
          </a:prstGeom>
          <a:noFill/>
        </p:spPr>
        <p:txBody>
          <a:bodyPr wrap="none" rtlCol="0">
            <a:spAutoFit/>
          </a:bodyPr>
          <a:p>
            <a:r>
              <a:rPr lang="zh-CN" altLang="en-US"/>
              <a:t>这里是采用公众号的消息通道对</a:t>
            </a:r>
            <a:r>
              <a:rPr lang="zh-CN" altLang="en-US" b="1">
                <a:solidFill>
                  <a:srgbClr val="FF0000"/>
                </a:solidFill>
              </a:rPr>
              <a:t>关注了公众号的用户</a:t>
            </a:r>
            <a:r>
              <a:rPr lang="zh-CN" altLang="en-US"/>
              <a:t>进行群发</a:t>
            </a:r>
            <a:endParaRPr lang="zh-CN" altLang="en-US"/>
          </a:p>
          <a:p>
            <a:r>
              <a:rPr lang="zh-CN" altLang="en-US"/>
              <a:t>而这些用户在有赞的消费行为和通过客服或者营销工具打上的标签是可以作为筛选条件的</a:t>
            </a:r>
            <a:endParaRPr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203096" y="435878"/>
            <a:ext cx="1198880" cy="337185"/>
          </a:xfrm>
          <a:prstGeom prst="rect">
            <a:avLst/>
          </a:prstGeom>
          <a:noFill/>
        </p:spPr>
        <p:txBody>
          <a:bodyPr wrap="none" rtlCol="0">
            <a:spAutoFit/>
          </a:bodyPr>
          <a:lstStyle/>
          <a:p>
            <a:pPr algn="ctr"/>
            <a:r>
              <a:rPr lang="zh-CN" altLang="en-US" sz="1600" b="1" dirty="0">
                <a:solidFill>
                  <a:schemeClr val="tx1"/>
                </a:solidFill>
                <a:sym typeface="+mn-ea"/>
              </a:rPr>
              <a:t>操作步骤：</a:t>
            </a:r>
            <a:endParaRPr lang="en-US" altLang="zh-CN" sz="1600" b="1" dirty="0">
              <a:solidFill>
                <a:schemeClr val="tx1"/>
              </a:solidFill>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stretch>
              <a:fillRect/>
            </a:stretch>
          </p:blipFill>
          <p:spPr>
            <a:xfrm>
              <a:off x="5235" y="1585"/>
              <a:ext cx="337" cy="709"/>
            </a:xfrm>
            <a:prstGeom prst="rect">
              <a:avLst/>
            </a:prstGeom>
          </p:spPr>
        </p:pic>
        <p:pic>
          <p:nvPicPr>
            <p:cNvPr id="34" name="图片 33"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3"/>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442845" y="744855"/>
            <a:ext cx="5374005" cy="368300"/>
          </a:xfrm>
          <a:prstGeom prst="rect">
            <a:avLst/>
          </a:prstGeom>
          <a:noFill/>
        </p:spPr>
        <p:txBody>
          <a:bodyPr wrap="none" rtlCol="0">
            <a:spAutoFit/>
          </a:bodyPr>
          <a:p>
            <a:r>
              <a:rPr lang="en-US" altLang="zh-CN" b="1"/>
              <a:t>STEP 1</a:t>
            </a:r>
            <a:r>
              <a:rPr lang="zh-CN" altLang="en-US" b="1"/>
              <a:t>：完成有赞和公众号的打通【用户身份打通】</a:t>
            </a:r>
            <a:endParaRPr lang="zh-CN" altLang="en-US" b="1"/>
          </a:p>
        </p:txBody>
      </p:sp>
      <p:pic>
        <p:nvPicPr>
          <p:cNvPr id="7" name="图片 6"/>
          <p:cNvPicPr>
            <a:picLocks noChangeAspect="1"/>
          </p:cNvPicPr>
          <p:nvPr/>
        </p:nvPicPr>
        <p:blipFill>
          <a:blip r:embed="rId4"/>
          <a:stretch>
            <a:fillRect/>
          </a:stretch>
        </p:blipFill>
        <p:spPr>
          <a:xfrm>
            <a:off x="208280" y="1682115"/>
            <a:ext cx="6284595" cy="3905885"/>
          </a:xfrm>
          <a:prstGeom prst="rect">
            <a:avLst/>
          </a:prstGeom>
        </p:spPr>
      </p:pic>
      <p:pic>
        <p:nvPicPr>
          <p:cNvPr id="9" name="图片 8"/>
          <p:cNvPicPr>
            <a:picLocks noChangeAspect="1"/>
          </p:cNvPicPr>
          <p:nvPr/>
        </p:nvPicPr>
        <p:blipFill>
          <a:blip r:embed="rId5"/>
          <a:stretch>
            <a:fillRect/>
          </a:stretch>
        </p:blipFill>
        <p:spPr>
          <a:xfrm>
            <a:off x="6608445" y="1726565"/>
            <a:ext cx="2733675" cy="3686810"/>
          </a:xfrm>
          <a:prstGeom prst="rect">
            <a:avLst/>
          </a:prstGeom>
        </p:spPr>
      </p:pic>
      <p:sp>
        <p:nvSpPr>
          <p:cNvPr id="14" name="文本框 13"/>
          <p:cNvSpPr txBox="1"/>
          <p:nvPr/>
        </p:nvSpPr>
        <p:spPr>
          <a:xfrm>
            <a:off x="208280" y="1130300"/>
            <a:ext cx="9555480" cy="645160"/>
          </a:xfrm>
          <a:prstGeom prst="rect">
            <a:avLst/>
          </a:prstGeom>
          <a:noFill/>
        </p:spPr>
        <p:txBody>
          <a:bodyPr wrap="none" rtlCol="0">
            <a:spAutoFit/>
          </a:bodyPr>
          <a:p>
            <a:r>
              <a:rPr lang="zh-CN" altLang="en-US"/>
              <a:t>在用户管理界面可以看到，公众号的粉丝自动成为了有赞普通用户，而且能够识别出来源渠道</a:t>
            </a:r>
            <a:endParaRPr lang="zh-CN" altLang="en-US"/>
          </a:p>
          <a:p>
            <a:r>
              <a:rPr lang="zh-CN" altLang="en-US"/>
              <a:t>这意味着：</a:t>
            </a:r>
            <a:r>
              <a:rPr lang="zh-CN" altLang="en-US">
                <a:solidFill>
                  <a:srgbClr val="FF0000"/>
                </a:solidFill>
              </a:rPr>
              <a:t>公众号粉丝</a:t>
            </a:r>
            <a:r>
              <a:rPr lang="zh-CN" altLang="en-US"/>
              <a:t>，哪怕没加企微，也能够使用</a:t>
            </a:r>
            <a:r>
              <a:rPr lang="zh-CN" altLang="en-US">
                <a:solidFill>
                  <a:srgbClr val="FF0000"/>
                </a:solidFill>
              </a:rPr>
              <a:t>有赞的积分</a:t>
            </a:r>
            <a:r>
              <a:rPr lang="zh-CN" altLang="en-US"/>
              <a:t>工具和其他营销工具去维护</a:t>
            </a:r>
            <a:endParaRPr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203096" y="435878"/>
            <a:ext cx="1198880" cy="337185"/>
          </a:xfrm>
          <a:prstGeom prst="rect">
            <a:avLst/>
          </a:prstGeom>
          <a:noFill/>
        </p:spPr>
        <p:txBody>
          <a:bodyPr wrap="none" rtlCol="0">
            <a:spAutoFit/>
          </a:bodyPr>
          <a:lstStyle/>
          <a:p>
            <a:pPr algn="ctr"/>
            <a:r>
              <a:rPr lang="zh-CN" altLang="en-US" sz="1600" b="1" dirty="0">
                <a:solidFill>
                  <a:schemeClr val="tx1"/>
                </a:solidFill>
                <a:sym typeface="+mn-ea"/>
              </a:rPr>
              <a:t>操作步骤：</a:t>
            </a:r>
            <a:endParaRPr lang="en-US" altLang="zh-CN" sz="1600" b="1" dirty="0">
              <a:solidFill>
                <a:schemeClr val="tx1"/>
              </a:solidFill>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stretch>
              <a:fillRect/>
            </a:stretch>
          </p:blipFill>
          <p:spPr>
            <a:xfrm>
              <a:off x="5235" y="1585"/>
              <a:ext cx="337" cy="709"/>
            </a:xfrm>
            <a:prstGeom prst="rect">
              <a:avLst/>
            </a:prstGeom>
          </p:spPr>
        </p:pic>
        <p:pic>
          <p:nvPicPr>
            <p:cNvPr id="34" name="图片 33"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3"/>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788285" y="925830"/>
            <a:ext cx="4459605" cy="368300"/>
          </a:xfrm>
          <a:prstGeom prst="rect">
            <a:avLst/>
          </a:prstGeom>
          <a:noFill/>
        </p:spPr>
        <p:txBody>
          <a:bodyPr wrap="none" rtlCol="0">
            <a:spAutoFit/>
          </a:bodyPr>
          <a:p>
            <a:r>
              <a:rPr lang="en-US" altLang="zh-CN" b="1"/>
              <a:t>STEP 1</a:t>
            </a:r>
            <a:r>
              <a:rPr lang="zh-CN" altLang="en-US" b="1"/>
              <a:t>：完成有赞和公众号的打通【总结】</a:t>
            </a:r>
            <a:endParaRPr lang="zh-CN" altLang="en-US" b="1"/>
          </a:p>
        </p:txBody>
      </p:sp>
      <p:graphicFrame>
        <p:nvGraphicFramePr>
          <p:cNvPr id="8" name="表格 7"/>
          <p:cNvGraphicFramePr/>
          <p:nvPr>
            <p:custDataLst>
              <p:tags r:id="rId4"/>
            </p:custDataLst>
          </p:nvPr>
        </p:nvGraphicFramePr>
        <p:xfrm>
          <a:off x="1539240" y="1736725"/>
          <a:ext cx="7181215" cy="2286000"/>
        </p:xfrm>
        <a:graphic>
          <a:graphicData uri="http://schemas.openxmlformats.org/drawingml/2006/table">
            <a:tbl>
              <a:tblPr firstRow="1" bandRow="1">
                <a:tableStyleId>{5C22544A-7EE6-4342-B048-85BDC9FD1C3A}</a:tableStyleId>
              </a:tblPr>
              <a:tblGrid>
                <a:gridCol w="1151890"/>
                <a:gridCol w="2949575"/>
                <a:gridCol w="3079115"/>
              </a:tblGrid>
              <a:tr h="381000">
                <a:tc>
                  <a:txBody>
                    <a:bodyPr/>
                    <a:p>
                      <a:pPr algn="ctr">
                        <a:buNone/>
                      </a:pPr>
                      <a:r>
                        <a:rPr lang="zh-CN" altLang="en-US"/>
                        <a:t>项目</a:t>
                      </a:r>
                      <a:endParaRPr lang="zh-CN" altLang="en-US"/>
                    </a:p>
                  </a:txBody>
                  <a:tcPr/>
                </a:tc>
                <a:tc>
                  <a:txBody>
                    <a:bodyPr/>
                    <a:p>
                      <a:pPr algn="ctr">
                        <a:buNone/>
                      </a:pPr>
                      <a:r>
                        <a:rPr lang="zh-CN" altLang="en-US"/>
                        <a:t>打通程度</a:t>
                      </a:r>
                      <a:endParaRPr lang="zh-CN" altLang="en-US"/>
                    </a:p>
                  </a:txBody>
                  <a:tcPr/>
                </a:tc>
                <a:tc>
                  <a:txBody>
                    <a:bodyPr/>
                    <a:p>
                      <a:pPr algn="ctr">
                        <a:buNone/>
                      </a:pPr>
                      <a:r>
                        <a:rPr lang="zh-CN" altLang="en-US"/>
                        <a:t>可执行操作</a:t>
                      </a:r>
                      <a:endParaRPr lang="zh-CN" altLang="en-US"/>
                    </a:p>
                  </a:txBody>
                  <a:tcPr/>
                </a:tc>
              </a:tr>
              <a:tr h="381000">
                <a:tc>
                  <a:txBody>
                    <a:bodyPr/>
                    <a:p>
                      <a:pPr algn="ctr">
                        <a:buNone/>
                      </a:pPr>
                      <a:r>
                        <a:rPr lang="zh-CN" altLang="en-US" sz="1510">
                          <a:sym typeface="+mn-ea"/>
                        </a:rPr>
                        <a:t>用户</a:t>
                      </a:r>
                      <a:endParaRPr lang="zh-CN" altLang="en-US"/>
                    </a:p>
                  </a:txBody>
                  <a:tcPr/>
                </a:tc>
                <a:tc>
                  <a:txBody>
                    <a:bodyPr/>
                    <a:p>
                      <a:pPr algn="ctr">
                        <a:buNone/>
                      </a:pPr>
                      <a:r>
                        <a:rPr lang="zh-CN" altLang="en-US"/>
                        <a:t>公众号粉 </a:t>
                      </a:r>
                      <a:r>
                        <a:rPr lang="en-US" altLang="zh-CN"/>
                        <a:t>= </a:t>
                      </a:r>
                      <a:r>
                        <a:rPr lang="zh-CN" altLang="en-US"/>
                        <a:t>有赞用户</a:t>
                      </a:r>
                      <a:endParaRPr lang="zh-CN" altLang="en-US"/>
                    </a:p>
                    <a:p>
                      <a:pPr algn="ctr">
                        <a:buNone/>
                      </a:pPr>
                      <a:r>
                        <a:rPr lang="zh-CN" altLang="en-US"/>
                        <a:t>微信昵称 </a:t>
                      </a:r>
                      <a:r>
                        <a:rPr lang="en-US" altLang="zh-CN"/>
                        <a:t>= </a:t>
                      </a:r>
                      <a:r>
                        <a:rPr lang="zh-CN" altLang="en-US"/>
                        <a:t>有赞用户名</a:t>
                      </a:r>
                      <a:endParaRPr lang="zh-CN" altLang="en-US"/>
                    </a:p>
                    <a:p>
                      <a:pPr algn="ctr">
                        <a:buNone/>
                      </a:pPr>
                      <a:r>
                        <a:rPr lang="zh-CN" altLang="en-US" sz="1510">
                          <a:sym typeface="+mn-ea"/>
                        </a:rPr>
                        <a:t>公众号粉会带头像和性别</a:t>
                      </a:r>
                      <a:endParaRPr lang="zh-CN" altLang="en-US"/>
                    </a:p>
                  </a:txBody>
                  <a:tcPr/>
                </a:tc>
                <a:tc>
                  <a:txBody>
                    <a:bodyPr/>
                    <a:p>
                      <a:pPr algn="ctr">
                        <a:buNone/>
                      </a:pPr>
                      <a:r>
                        <a:rPr lang="zh-CN" altLang="en-US"/>
                        <a:t>通过有赞赋予公众号粉丝会员特权、用户积分、定向送券等等</a:t>
                      </a:r>
                      <a:endParaRPr lang="zh-CN" altLang="en-US"/>
                    </a:p>
                  </a:txBody>
                  <a:tcPr/>
                </a:tc>
              </a:tr>
              <a:tr h="381000">
                <a:tc>
                  <a:txBody>
                    <a:bodyPr/>
                    <a:p>
                      <a:pPr algn="ctr">
                        <a:buNone/>
                      </a:pPr>
                      <a:r>
                        <a:rPr lang="zh-CN" altLang="en-US"/>
                        <a:t>功能</a:t>
                      </a:r>
                      <a:endParaRPr lang="zh-CN" altLang="en-US"/>
                    </a:p>
                  </a:txBody>
                  <a:tcPr/>
                </a:tc>
                <a:tc>
                  <a:txBody>
                    <a:bodyPr/>
                    <a:p>
                      <a:pPr algn="ctr">
                        <a:buNone/>
                      </a:pPr>
                      <a:r>
                        <a:rPr lang="zh-CN" altLang="en-US"/>
                        <a:t>打通了图文素材和菜单功能</a:t>
                      </a:r>
                      <a:endParaRPr lang="zh-CN" altLang="en-US"/>
                    </a:p>
                    <a:p>
                      <a:pPr algn="ctr">
                        <a:buNone/>
                      </a:pPr>
                      <a:r>
                        <a:rPr lang="zh-CN" altLang="en-US"/>
                        <a:t>增强了自动回复功能</a:t>
                      </a:r>
                      <a:endParaRPr lang="zh-CN" altLang="en-US"/>
                    </a:p>
                    <a:p>
                      <a:pPr algn="ctr">
                        <a:buNone/>
                      </a:pPr>
                      <a:r>
                        <a:rPr lang="zh-CN" altLang="en-US"/>
                        <a:t>增加了一个消息群发</a:t>
                      </a:r>
                      <a:endParaRPr lang="zh-CN" altLang="en-US"/>
                    </a:p>
                  </a:txBody>
                  <a:tcPr/>
                </a:tc>
                <a:tc>
                  <a:txBody>
                    <a:bodyPr/>
                    <a:p>
                      <a:pPr algn="ctr">
                        <a:buNone/>
                      </a:pPr>
                      <a:r>
                        <a:rPr lang="zh-CN" altLang="en-US"/>
                        <a:t>根据用户在有赞的消费行为对公众号用户进行筛选群发</a:t>
                      </a:r>
                      <a:endParaRPr lang="en-US" altLang="zh-CN"/>
                    </a:p>
                  </a:txBody>
                  <a:tcPr/>
                </a:tc>
              </a:tr>
              <a:tr h="381000">
                <a:tc>
                  <a:txBody>
                    <a:bodyPr/>
                    <a:p>
                      <a:pPr algn="ctr">
                        <a:buNone/>
                      </a:pPr>
                      <a:r>
                        <a:rPr lang="zh-CN" altLang="en-US"/>
                        <a:t>数据</a:t>
                      </a:r>
                      <a:endParaRPr lang="zh-CN" altLang="en-US"/>
                    </a:p>
                  </a:txBody>
                  <a:tcPr/>
                </a:tc>
                <a:tc>
                  <a:txBody>
                    <a:bodyPr/>
                    <a:p>
                      <a:pPr algn="ctr">
                        <a:buNone/>
                      </a:pPr>
                      <a:r>
                        <a:rPr lang="zh-CN" altLang="en-US"/>
                        <a:t>增粉 掉粉 访客数据打通</a:t>
                      </a:r>
                      <a:endParaRPr lang="zh-CN" altLang="en-US"/>
                    </a:p>
                  </a:txBody>
                  <a:tcPr/>
                </a:tc>
                <a:tc>
                  <a:txBody>
                    <a:bodyPr/>
                    <a:p>
                      <a:pPr algn="ctr">
                        <a:buNone/>
                      </a:pPr>
                      <a:r>
                        <a:rPr lang="zh-CN" altLang="en-US"/>
                        <a:t>数据统计</a:t>
                      </a:r>
                      <a:endParaRPr lang="zh-CN" altLang="en-US"/>
                    </a:p>
                  </a:txBody>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407478" y="438150"/>
            <a:ext cx="995680" cy="337185"/>
          </a:xfrm>
          <a:prstGeom prst="rect">
            <a:avLst/>
          </a:prstGeom>
          <a:noFill/>
        </p:spPr>
        <p:txBody>
          <a:bodyPr wrap="none" rtlCol="0">
            <a:spAutoFit/>
          </a:bodyPr>
          <a:lstStyle/>
          <a:p>
            <a:pPr algn="ctr"/>
            <a:r>
              <a:rPr lang="zh-CN" altLang="en-US" sz="1600" b="1">
                <a:solidFill>
                  <a:schemeClr val="tx1"/>
                </a:solidFill>
                <a:sym typeface="+mn-ea"/>
              </a:rPr>
              <a:t>会员体系</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3865245" y="1222375"/>
            <a:ext cx="2071370" cy="460375"/>
          </a:xfrm>
          <a:prstGeom prst="rect">
            <a:avLst/>
          </a:prstGeom>
          <a:noFill/>
        </p:spPr>
        <p:txBody>
          <a:bodyPr wrap="square" rtlCol="0">
            <a:spAutoFit/>
          </a:bodyPr>
          <a:lstStyle/>
          <a:p>
            <a:r>
              <a:rPr lang="zh-CN" altLang="en-US" sz="2400" b="1"/>
              <a:t>会员体系框架</a:t>
            </a:r>
            <a:endParaRPr lang="zh-CN" altLang="en-US" sz="2400" b="1"/>
          </a:p>
        </p:txBody>
      </p:sp>
      <p:pic>
        <p:nvPicPr>
          <p:cNvPr id="4" name="图片 3" descr="图片3"/>
          <p:cNvPicPr>
            <a:picLocks noChangeAspect="1"/>
          </p:cNvPicPr>
          <p:nvPr>
            <p:custDataLst>
              <p:tags r:id="rId3"/>
            </p:custDataLst>
          </p:nvPr>
        </p:nvPicPr>
        <p:blipFill>
          <a:blip r:embed="rId4"/>
          <a:stretch>
            <a:fillRect/>
          </a:stretch>
        </p:blipFill>
        <p:spPr>
          <a:xfrm>
            <a:off x="5274310" y="2152015"/>
            <a:ext cx="1506220" cy="1892300"/>
          </a:xfrm>
          <a:prstGeom prst="rect">
            <a:avLst/>
          </a:prstGeom>
          <a:effectLst>
            <a:outerShdw blurRad="50800" dist="38100" dir="2700000" algn="tl" rotWithShape="0">
              <a:prstClr val="black">
                <a:alpha val="40000"/>
              </a:prstClr>
            </a:outerShdw>
          </a:effectLst>
        </p:spPr>
      </p:pic>
      <p:pic>
        <p:nvPicPr>
          <p:cNvPr id="5" name="图片 4" descr="图片1"/>
          <p:cNvPicPr>
            <a:picLocks noChangeAspect="1"/>
          </p:cNvPicPr>
          <p:nvPr>
            <p:custDataLst>
              <p:tags r:id="rId5"/>
            </p:custDataLst>
          </p:nvPr>
        </p:nvPicPr>
        <p:blipFill>
          <a:blip r:embed="rId6"/>
          <a:stretch>
            <a:fillRect/>
          </a:stretch>
        </p:blipFill>
        <p:spPr>
          <a:xfrm>
            <a:off x="855345" y="2152015"/>
            <a:ext cx="1506220" cy="1892300"/>
          </a:xfrm>
          <a:prstGeom prst="rect">
            <a:avLst/>
          </a:prstGeom>
          <a:effectLst>
            <a:outerShdw blurRad="50800" dist="38100" dir="2700000" algn="tl" rotWithShape="0">
              <a:prstClr val="black">
                <a:alpha val="40000"/>
              </a:prstClr>
            </a:outerShdw>
          </a:effectLst>
        </p:spPr>
      </p:pic>
      <p:pic>
        <p:nvPicPr>
          <p:cNvPr id="7" name="图片 6" descr="图片4"/>
          <p:cNvPicPr>
            <a:picLocks noChangeAspect="1"/>
          </p:cNvPicPr>
          <p:nvPr>
            <p:custDataLst>
              <p:tags r:id="rId7"/>
            </p:custDataLst>
          </p:nvPr>
        </p:nvPicPr>
        <p:blipFill>
          <a:blip r:embed="rId8"/>
          <a:stretch>
            <a:fillRect/>
          </a:stretch>
        </p:blipFill>
        <p:spPr>
          <a:xfrm>
            <a:off x="7569835" y="2152015"/>
            <a:ext cx="1506220" cy="1892300"/>
          </a:xfrm>
          <a:prstGeom prst="rect">
            <a:avLst/>
          </a:prstGeom>
          <a:effectLst>
            <a:outerShdw blurRad="50800" dist="38100" dir="2700000" algn="tl" rotWithShape="0">
              <a:prstClr val="black">
                <a:alpha val="40000"/>
              </a:prstClr>
            </a:outerShdw>
          </a:effectLst>
        </p:spPr>
      </p:pic>
      <p:pic>
        <p:nvPicPr>
          <p:cNvPr id="8" name="图片 7" descr="图片2"/>
          <p:cNvPicPr>
            <a:picLocks noChangeAspect="1"/>
          </p:cNvPicPr>
          <p:nvPr>
            <p:custDataLst>
              <p:tags r:id="rId9"/>
            </p:custDataLst>
          </p:nvPr>
        </p:nvPicPr>
        <p:blipFill>
          <a:blip r:embed="rId10"/>
          <a:stretch>
            <a:fillRect/>
          </a:stretch>
        </p:blipFill>
        <p:spPr>
          <a:xfrm>
            <a:off x="3086735" y="2152015"/>
            <a:ext cx="1543050" cy="1892300"/>
          </a:xfrm>
          <a:prstGeom prst="rect">
            <a:avLst/>
          </a:prstGeom>
          <a:effectLst>
            <a:outerShdw blurRad="50800" dist="38100" dir="2700000" algn="tl" rotWithShape="0">
              <a:prstClr val="black">
                <a:alpha val="40000"/>
              </a:prstClr>
            </a:outerShdw>
          </a:effectLst>
        </p:spPr>
      </p:pic>
      <p:grpSp>
        <p:nvGrpSpPr>
          <p:cNvPr id="20" name="组合 19"/>
          <p:cNvGrpSpPr/>
          <p:nvPr/>
        </p:nvGrpSpPr>
        <p:grpSpPr>
          <a:xfrm>
            <a:off x="905510" y="3161665"/>
            <a:ext cx="1323340" cy="694690"/>
            <a:chOff x="3948" y="7655"/>
            <a:chExt cx="2084" cy="1094"/>
          </a:xfrm>
        </p:grpSpPr>
        <p:pic>
          <p:nvPicPr>
            <p:cNvPr id="18" name="图片 17"/>
            <p:cNvPicPr>
              <a:picLocks noChangeAspect="1"/>
            </p:cNvPicPr>
            <p:nvPr/>
          </p:nvPicPr>
          <p:blipFill>
            <a:blip r:embed="rId11"/>
            <a:stretch>
              <a:fillRect/>
            </a:stretch>
          </p:blipFill>
          <p:spPr>
            <a:xfrm>
              <a:off x="3948" y="7655"/>
              <a:ext cx="2084" cy="1094"/>
            </a:xfrm>
            <a:prstGeom prst="rect">
              <a:avLst/>
            </a:prstGeom>
          </p:spPr>
        </p:pic>
        <p:sp>
          <p:nvSpPr>
            <p:cNvPr id="19" name="文本框 18"/>
            <p:cNvSpPr txBox="1"/>
            <p:nvPr/>
          </p:nvSpPr>
          <p:spPr>
            <a:xfrm>
              <a:off x="4351" y="7961"/>
              <a:ext cx="1408" cy="483"/>
            </a:xfrm>
            <a:prstGeom prst="rect">
              <a:avLst/>
            </a:prstGeom>
            <a:noFill/>
          </p:spPr>
          <p:txBody>
            <a:bodyPr wrap="none" rtlCol="0">
              <a:spAutoFit/>
            </a:bodyPr>
            <a:lstStyle/>
            <a:p>
              <a:pPr algn="ctr"/>
              <a:r>
                <a:rPr lang="zh-CN" altLang="en-US" sz="1400" b="1">
                  <a:solidFill>
                    <a:srgbClr val="FFC000"/>
                  </a:solidFill>
                  <a:sym typeface="+mn-ea"/>
                </a:rPr>
                <a:t>普通会员</a:t>
              </a:r>
              <a:endParaRPr lang="zh-CN" altLang="en-US" sz="1400" b="1">
                <a:solidFill>
                  <a:srgbClr val="FFC000"/>
                </a:solidFill>
                <a:sym typeface="+mn-ea"/>
              </a:endParaRPr>
            </a:p>
          </p:txBody>
        </p:sp>
      </p:grpSp>
      <p:sp>
        <p:nvSpPr>
          <p:cNvPr id="6" name="矩形 5"/>
          <p:cNvSpPr/>
          <p:nvPr/>
        </p:nvSpPr>
        <p:spPr>
          <a:xfrm>
            <a:off x="3147695" y="2250440"/>
            <a:ext cx="1336675" cy="38227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147695" y="3318510"/>
            <a:ext cx="1336675" cy="38227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3368675" y="3356610"/>
            <a:ext cx="894080" cy="553085"/>
          </a:xfrm>
          <a:prstGeom prst="rect">
            <a:avLst/>
          </a:prstGeom>
          <a:noFill/>
        </p:spPr>
        <p:txBody>
          <a:bodyPr wrap="none" rtlCol="0">
            <a:spAutoFit/>
          </a:bodyPr>
          <a:lstStyle/>
          <a:p>
            <a:pPr algn="ctr"/>
            <a:r>
              <a:rPr lang="zh-CN" altLang="en-US" sz="1400" b="1">
                <a:solidFill>
                  <a:schemeClr val="tx1"/>
                </a:solidFill>
                <a:sym typeface="+mn-ea"/>
              </a:rPr>
              <a:t>高级会员</a:t>
            </a:r>
            <a:endParaRPr lang="zh-CN" altLang="en-US" sz="1400" b="1">
              <a:solidFill>
                <a:schemeClr val="tx1"/>
              </a:solidFill>
              <a:sym typeface="+mn-ea"/>
            </a:endParaRPr>
          </a:p>
          <a:p>
            <a:pPr algn="ctr"/>
            <a:r>
              <a:rPr lang="en-US" altLang="zh-CN" sz="1600" b="1" dirty="0">
                <a:solidFill>
                  <a:schemeClr val="tx1"/>
                </a:solidFill>
                <a:latin typeface="微软雅黑" panose="020B0503020204020204" charset="-122"/>
                <a:ea typeface="微软雅黑" panose="020B0503020204020204" charset="-122"/>
                <a:sym typeface="+mn-ea"/>
              </a:rPr>
              <a:t>KOC</a:t>
            </a:r>
            <a:endParaRPr lang="en-US" altLang="zh-CN" sz="1600" b="1" dirty="0">
              <a:solidFill>
                <a:schemeClr val="tx1"/>
              </a:solidFill>
              <a:latin typeface="微软雅黑" panose="020B0503020204020204" charset="-122"/>
              <a:ea typeface="微软雅黑" panose="020B0503020204020204" charset="-122"/>
              <a:sym typeface="+mn-ea"/>
            </a:endParaRPr>
          </a:p>
        </p:txBody>
      </p:sp>
      <p:sp>
        <p:nvSpPr>
          <p:cNvPr id="13" name="矩形 12"/>
          <p:cNvSpPr/>
          <p:nvPr/>
        </p:nvSpPr>
        <p:spPr>
          <a:xfrm>
            <a:off x="7654290" y="2250440"/>
            <a:ext cx="1336675" cy="38227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7654290" y="3355975"/>
            <a:ext cx="1336675" cy="38227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5365750" y="3162935"/>
            <a:ext cx="1323340" cy="694690"/>
            <a:chOff x="3948" y="7655"/>
            <a:chExt cx="2084" cy="1094"/>
          </a:xfrm>
        </p:grpSpPr>
        <p:pic>
          <p:nvPicPr>
            <p:cNvPr id="23" name="图片 22"/>
            <p:cNvPicPr>
              <a:picLocks noChangeAspect="1"/>
            </p:cNvPicPr>
            <p:nvPr/>
          </p:nvPicPr>
          <p:blipFill>
            <a:blip r:embed="rId11"/>
            <a:stretch>
              <a:fillRect/>
            </a:stretch>
          </p:blipFill>
          <p:spPr>
            <a:xfrm>
              <a:off x="3948" y="7655"/>
              <a:ext cx="2084" cy="1094"/>
            </a:xfrm>
            <a:prstGeom prst="rect">
              <a:avLst/>
            </a:prstGeom>
          </p:spPr>
        </p:pic>
        <p:sp>
          <p:nvSpPr>
            <p:cNvPr id="24" name="文本框 23"/>
            <p:cNvSpPr txBox="1"/>
            <p:nvPr/>
          </p:nvSpPr>
          <p:spPr>
            <a:xfrm>
              <a:off x="4286" y="7961"/>
              <a:ext cx="1408" cy="483"/>
            </a:xfrm>
            <a:prstGeom prst="rect">
              <a:avLst/>
            </a:prstGeom>
            <a:noFill/>
          </p:spPr>
          <p:txBody>
            <a:bodyPr wrap="none" rtlCol="0">
              <a:spAutoFit/>
            </a:bodyPr>
            <a:lstStyle/>
            <a:p>
              <a:pPr algn="ctr"/>
              <a:r>
                <a:rPr lang="zh-CN" altLang="en-US" sz="1400" b="1">
                  <a:solidFill>
                    <a:srgbClr val="FFC000"/>
                  </a:solidFill>
                  <a:sym typeface="+mn-ea"/>
                </a:rPr>
                <a:t>会员权益</a:t>
              </a:r>
              <a:endParaRPr lang="zh-CN" altLang="en-US" sz="1400" b="1">
                <a:solidFill>
                  <a:srgbClr val="FFC000"/>
                </a:solidFill>
                <a:sym typeface="+mn-ea"/>
              </a:endParaRPr>
            </a:p>
          </p:txBody>
        </p:sp>
      </p:grpSp>
      <p:sp>
        <p:nvSpPr>
          <p:cNvPr id="26" name="文本框 25"/>
          <p:cNvSpPr txBox="1"/>
          <p:nvPr/>
        </p:nvSpPr>
        <p:spPr>
          <a:xfrm>
            <a:off x="7786370" y="3394075"/>
            <a:ext cx="1071880" cy="306705"/>
          </a:xfrm>
          <a:prstGeom prst="rect">
            <a:avLst/>
          </a:prstGeom>
          <a:noFill/>
        </p:spPr>
        <p:txBody>
          <a:bodyPr wrap="none" rtlCol="0">
            <a:spAutoFit/>
          </a:bodyPr>
          <a:lstStyle/>
          <a:p>
            <a:pPr algn="ctr"/>
            <a:r>
              <a:rPr lang="zh-CN" altLang="en-US" sz="1400" b="1">
                <a:solidFill>
                  <a:schemeClr val="tx1"/>
                </a:solidFill>
                <a:sym typeface="+mn-ea"/>
              </a:rPr>
              <a:t>会员宠粉日</a:t>
            </a:r>
            <a:endParaRPr lang="zh-CN" altLang="en-US" sz="1400" b="1">
              <a:solidFill>
                <a:schemeClr val="tx1"/>
              </a:solidFill>
              <a:sym typeface="+mn-ea"/>
            </a:endParaRPr>
          </a:p>
        </p:txBody>
      </p:sp>
      <p:sp>
        <p:nvSpPr>
          <p:cNvPr id="27" name="文本框 26"/>
          <p:cNvSpPr txBox="1"/>
          <p:nvPr/>
        </p:nvSpPr>
        <p:spPr>
          <a:xfrm>
            <a:off x="752475" y="4182110"/>
            <a:ext cx="1783715" cy="460375"/>
          </a:xfrm>
          <a:prstGeom prst="rect">
            <a:avLst/>
          </a:prstGeom>
          <a:noFill/>
        </p:spPr>
        <p:txBody>
          <a:bodyPr wrap="square" rtlCol="0">
            <a:spAutoFit/>
          </a:bodyPr>
          <a:lstStyle/>
          <a:p>
            <a:r>
              <a:rPr lang="zh-CN" altLang="en-US" sz="1200">
                <a:latin typeface="微软雅黑" panose="020B0503020204020204" charset="-122"/>
                <a:ea typeface="微软雅黑" panose="020B0503020204020204" charset="-122"/>
              </a:rPr>
              <a:t>加入社群并注册小程序商城成为普通会员</a:t>
            </a:r>
            <a:endParaRPr lang="zh-CN" altLang="en-US" sz="1200">
              <a:latin typeface="微软雅黑" panose="020B0503020204020204" charset="-122"/>
              <a:ea typeface="微软雅黑" panose="020B0503020204020204" charset="-122"/>
            </a:endParaRPr>
          </a:p>
        </p:txBody>
      </p:sp>
      <p:sp>
        <p:nvSpPr>
          <p:cNvPr id="28" name="文本框 27"/>
          <p:cNvSpPr txBox="1"/>
          <p:nvPr/>
        </p:nvSpPr>
        <p:spPr>
          <a:xfrm>
            <a:off x="716280" y="4828540"/>
            <a:ext cx="1783715" cy="275590"/>
          </a:xfrm>
          <a:prstGeom prst="rect">
            <a:avLst/>
          </a:prstGeom>
          <a:noFill/>
        </p:spPr>
        <p:txBody>
          <a:bodyPr wrap="square" rtlCol="0">
            <a:spAutoFit/>
          </a:bodyPr>
          <a:lstStyle/>
          <a:p>
            <a:pPr algn="ctr"/>
            <a:r>
              <a:rPr lang="zh-CN" altLang="en-US" sz="1200">
                <a:latin typeface="微软雅黑" panose="020B0503020204020204" charset="-122"/>
                <a:ea typeface="微软雅黑" panose="020B0503020204020204" charset="-122"/>
              </a:rPr>
              <a:t>享受普通会员权益</a:t>
            </a:r>
            <a:endParaRPr lang="zh-CN" altLang="en-US" sz="1200">
              <a:latin typeface="微软雅黑" panose="020B0503020204020204" charset="-122"/>
              <a:ea typeface="微软雅黑" panose="020B0503020204020204" charset="-122"/>
            </a:endParaRPr>
          </a:p>
        </p:txBody>
      </p:sp>
      <p:sp>
        <p:nvSpPr>
          <p:cNvPr id="29" name="文本框 28"/>
          <p:cNvSpPr txBox="1"/>
          <p:nvPr/>
        </p:nvSpPr>
        <p:spPr>
          <a:xfrm>
            <a:off x="2924175" y="4182110"/>
            <a:ext cx="1783715" cy="460375"/>
          </a:xfrm>
          <a:prstGeom prst="rect">
            <a:avLst/>
          </a:prstGeom>
          <a:noFill/>
        </p:spPr>
        <p:txBody>
          <a:bodyPr wrap="square" rtlCol="0">
            <a:spAutoFit/>
          </a:bodyPr>
          <a:lstStyle/>
          <a:p>
            <a:r>
              <a:rPr lang="zh-CN" altLang="en-US" sz="1200">
                <a:latin typeface="微软雅黑" panose="020B0503020204020204" charset="-122"/>
                <a:ea typeface="微软雅黑" panose="020B0503020204020204" charset="-122"/>
              </a:rPr>
              <a:t>招募并筛选种子用户，升级为高级会员（</a:t>
            </a:r>
            <a:r>
              <a:rPr lang="en-US" altLang="zh-CN" sz="1200" dirty="0">
                <a:latin typeface="微软雅黑" panose="020B0503020204020204" charset="-122"/>
                <a:ea typeface="微软雅黑" panose="020B0503020204020204" charset="-122"/>
              </a:rPr>
              <a:t>KOC</a:t>
            </a:r>
            <a:r>
              <a:rPr lang="zh-CN" altLang="en-US" sz="1200">
                <a:latin typeface="微软雅黑" panose="020B0503020204020204" charset="-122"/>
                <a:ea typeface="微软雅黑" panose="020B0503020204020204" charset="-122"/>
              </a:rPr>
              <a:t>）</a:t>
            </a:r>
            <a:endParaRPr lang="zh-CN" altLang="en-US" sz="1200">
              <a:latin typeface="微软雅黑" panose="020B0503020204020204" charset="-122"/>
              <a:ea typeface="微软雅黑" panose="020B0503020204020204" charset="-122"/>
            </a:endParaRPr>
          </a:p>
        </p:txBody>
      </p:sp>
      <p:sp>
        <p:nvSpPr>
          <p:cNvPr id="31" name="文本框 30"/>
          <p:cNvSpPr txBox="1"/>
          <p:nvPr/>
        </p:nvSpPr>
        <p:spPr>
          <a:xfrm>
            <a:off x="2887980" y="4828540"/>
            <a:ext cx="1783715" cy="275590"/>
          </a:xfrm>
          <a:prstGeom prst="rect">
            <a:avLst/>
          </a:prstGeom>
          <a:noFill/>
        </p:spPr>
        <p:txBody>
          <a:bodyPr wrap="square" rtlCol="0">
            <a:spAutoFit/>
          </a:bodyPr>
          <a:lstStyle/>
          <a:p>
            <a:pPr algn="ctr"/>
            <a:r>
              <a:rPr lang="zh-CN" altLang="en-US" sz="1200">
                <a:latin typeface="微软雅黑" panose="020B0503020204020204" charset="-122"/>
                <a:ea typeface="微软雅黑" panose="020B0503020204020204" charset="-122"/>
              </a:rPr>
              <a:t>享受高级会员权益</a:t>
            </a:r>
            <a:endParaRPr lang="zh-CN" altLang="en-US" sz="1200">
              <a:latin typeface="微软雅黑" panose="020B0503020204020204" charset="-122"/>
              <a:ea typeface="微软雅黑" panose="020B0503020204020204" charset="-122"/>
            </a:endParaRPr>
          </a:p>
        </p:txBody>
      </p:sp>
      <p:sp>
        <p:nvSpPr>
          <p:cNvPr id="32" name="文本框 31"/>
          <p:cNvSpPr txBox="1"/>
          <p:nvPr/>
        </p:nvSpPr>
        <p:spPr>
          <a:xfrm>
            <a:off x="5135880" y="4274185"/>
            <a:ext cx="1783715" cy="275590"/>
          </a:xfrm>
          <a:prstGeom prst="rect">
            <a:avLst/>
          </a:prstGeom>
          <a:noFill/>
        </p:spPr>
        <p:txBody>
          <a:bodyPr wrap="square" rtlCol="0">
            <a:spAutoFit/>
          </a:bodyPr>
          <a:lstStyle/>
          <a:p>
            <a:r>
              <a:rPr lang="zh-CN" altLang="en-US" sz="1200">
                <a:latin typeface="微软雅黑" panose="020B0503020204020204" charset="-122"/>
                <a:ea typeface="微软雅黑" panose="020B0503020204020204" charset="-122"/>
              </a:rPr>
              <a:t>制定区别会员权益方案</a:t>
            </a:r>
            <a:endParaRPr lang="zh-CN" altLang="en-US" sz="1200">
              <a:latin typeface="微软雅黑" panose="020B0503020204020204" charset="-122"/>
              <a:ea typeface="微软雅黑" panose="020B0503020204020204" charset="-122"/>
            </a:endParaRPr>
          </a:p>
        </p:txBody>
      </p:sp>
      <p:sp>
        <p:nvSpPr>
          <p:cNvPr id="33" name="文本框 32"/>
          <p:cNvSpPr txBox="1"/>
          <p:nvPr/>
        </p:nvSpPr>
        <p:spPr>
          <a:xfrm>
            <a:off x="7431405" y="4274820"/>
            <a:ext cx="1783715" cy="275590"/>
          </a:xfrm>
          <a:prstGeom prst="rect">
            <a:avLst/>
          </a:prstGeom>
          <a:noFill/>
        </p:spPr>
        <p:txBody>
          <a:bodyPr wrap="square" rtlCol="0">
            <a:spAutoFit/>
          </a:bodyPr>
          <a:lstStyle/>
          <a:p>
            <a:r>
              <a:rPr lang="zh-CN" altLang="en-US" sz="1200">
                <a:latin typeface="微软雅黑" panose="020B0503020204020204" charset="-122"/>
                <a:ea typeface="微软雅黑" panose="020B0503020204020204" charset="-122"/>
              </a:rPr>
              <a:t>每月会员强归属感活动</a:t>
            </a:r>
            <a:endParaRPr lang="zh-CN" altLang="en-US" sz="1200">
              <a:latin typeface="微软雅黑" panose="020B0503020204020204" charset="-122"/>
              <a:ea typeface="微软雅黑" panose="020B0503020204020204" charset="-122"/>
            </a:endParaRPr>
          </a:p>
        </p:txBody>
      </p:sp>
      <p:grpSp>
        <p:nvGrpSpPr>
          <p:cNvPr id="2" name="组合 1"/>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resource"/>
            <p:cNvPicPr>
              <a:picLocks noChangeAspect="1"/>
            </p:cNvPicPr>
            <p:nvPr/>
          </p:nvPicPr>
          <p:blipFill>
            <a:blip r:embed="rId1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1" name="文本框 20"/>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2223135" y="2567940"/>
            <a:ext cx="5813425" cy="630555"/>
          </a:xfrm>
          <a:prstGeom prst="round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0" name="文本框 9"/>
          <p:cNvSpPr txBox="1"/>
          <p:nvPr/>
        </p:nvSpPr>
        <p:spPr>
          <a:xfrm>
            <a:off x="2056765" y="2504440"/>
            <a:ext cx="6146800" cy="630237"/>
          </a:xfrm>
          <a:prstGeom prst="rect">
            <a:avLst/>
          </a:prstGeom>
          <a:noFill/>
        </p:spPr>
        <p:txBody>
          <a:bodyPr wrap="square" rtlCol="0" anchor="t">
            <a:spAutoFit/>
          </a:bodyPr>
          <a:lstStyle/>
          <a:p>
            <a:pPr algn="ctr">
              <a:lnSpc>
                <a:spcPct val="140000"/>
              </a:lnSpc>
            </a:pPr>
            <a:r>
              <a:rPr sz="2800" b="1" dirty="0">
                <a:solidFill>
                  <a:schemeClr val="tx1"/>
                </a:solidFill>
                <a:latin typeface="微软雅黑" panose="020B0503020204020204" charset="-122"/>
                <a:ea typeface="微软雅黑" panose="020B0503020204020204" charset="-122"/>
                <a:sym typeface="+mn-ea"/>
              </a:rPr>
              <a:t>某洗护用品品牌会员体系案例</a:t>
            </a:r>
            <a:endParaRPr sz="2800" b="1" dirty="0">
              <a:solidFill>
                <a:schemeClr val="tx1"/>
              </a:solidFill>
              <a:latin typeface="微软雅黑" panose="020B0503020204020204" charset="-122"/>
              <a:ea typeface="微软雅黑" panose="020B0503020204020204" charset="-122"/>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12" name="图片 11" descr="resource"/>
            <p:cNvPicPr>
              <a:picLocks noChangeAspect="1"/>
            </p:cNvPicPr>
            <p:nvPr/>
          </p:nvPicPr>
          <p:blipFill>
            <a:blip r:embed="rId1"/>
            <a:stretch>
              <a:fillRect/>
            </a:stretch>
          </p:blipFill>
          <p:spPr>
            <a:xfrm>
              <a:off x="4729" y="1585"/>
              <a:ext cx="337" cy="709"/>
            </a:xfrm>
            <a:prstGeom prst="rect">
              <a:avLst/>
            </a:prstGeom>
          </p:spPr>
        </p:pic>
      </p:grpSp>
      <p:grpSp>
        <p:nvGrpSpPr>
          <p:cNvPr id="13" name="组合 12"/>
          <p:cNvGrpSpPr/>
          <p:nvPr/>
        </p:nvGrpSpPr>
        <p:grpSpPr>
          <a:xfrm>
            <a:off x="9368790" y="120650"/>
            <a:ext cx="659130" cy="598170"/>
            <a:chOff x="14118" y="124"/>
            <a:chExt cx="1038" cy="942"/>
          </a:xfrm>
        </p:grpSpPr>
        <p:sp>
          <p:nvSpPr>
            <p:cNvPr id="14" name="对角圆角矩形 13"/>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0" name="文本框 19"/>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21" name="文本框 20"/>
          <p:cNvSpPr txBox="1"/>
          <p:nvPr/>
        </p:nvSpPr>
        <p:spPr>
          <a:xfrm>
            <a:off x="1194826" y="404337"/>
            <a:ext cx="1203960" cy="400050"/>
          </a:xfrm>
          <a:prstGeom prst="rect">
            <a:avLst/>
          </a:prstGeom>
          <a:noFill/>
        </p:spPr>
        <p:txBody>
          <a:bodyPr wrap="none" rtlCol="0">
            <a:spAutoFit/>
          </a:bodyPr>
          <a:lstStyle/>
          <a:p>
            <a:pPr algn="ctr"/>
            <a:r>
              <a:rPr lang="zh-CN" sz="2005" b="1" noProof="1">
                <a:latin typeface="微软雅黑" panose="020B0503020204020204" charset="-122"/>
                <a:ea typeface="微软雅黑" panose="020B0503020204020204" charset="-122"/>
                <a:cs typeface="微软雅黑" panose="020B0503020204020204" charset="-122"/>
                <a:sym typeface="+mn-ea"/>
              </a:rPr>
              <a:t>案例解析</a:t>
            </a:r>
            <a:endParaRPr lang="zh-CN" sz="2005" b="1" noProof="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02678" y="438150"/>
            <a:ext cx="1605280" cy="337185"/>
          </a:xfrm>
          <a:prstGeom prst="rect">
            <a:avLst/>
          </a:prstGeom>
          <a:noFill/>
        </p:spPr>
        <p:txBody>
          <a:bodyPr wrap="none" rtlCol="0">
            <a:spAutoFit/>
          </a:bodyPr>
          <a:lstStyle/>
          <a:p>
            <a:pPr algn="ctr"/>
            <a:r>
              <a:rPr lang="zh-CN" altLang="en-US" sz="1600" b="1">
                <a:solidFill>
                  <a:schemeClr val="tx1"/>
                </a:solidFill>
                <a:sym typeface="+mn-ea"/>
              </a:rPr>
              <a:t>会员体系案例一</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3865245" y="1222375"/>
            <a:ext cx="2071370" cy="460375"/>
          </a:xfrm>
          <a:prstGeom prst="rect">
            <a:avLst/>
          </a:prstGeom>
          <a:noFill/>
        </p:spPr>
        <p:txBody>
          <a:bodyPr wrap="square" rtlCol="0">
            <a:spAutoFit/>
          </a:bodyPr>
          <a:lstStyle/>
          <a:p>
            <a:r>
              <a:rPr lang="zh-CN" altLang="en-US" sz="2400" b="1"/>
              <a:t>会员体系框架</a:t>
            </a:r>
            <a:endParaRPr lang="zh-CN" altLang="en-US" sz="2400" b="1"/>
          </a:p>
        </p:txBody>
      </p:sp>
      <p:pic>
        <p:nvPicPr>
          <p:cNvPr id="4" name="图片 3" descr="图片3"/>
          <p:cNvPicPr>
            <a:picLocks noChangeAspect="1"/>
          </p:cNvPicPr>
          <p:nvPr>
            <p:custDataLst>
              <p:tags r:id="rId3"/>
            </p:custDataLst>
          </p:nvPr>
        </p:nvPicPr>
        <p:blipFill>
          <a:blip r:embed="rId4"/>
          <a:stretch>
            <a:fillRect/>
          </a:stretch>
        </p:blipFill>
        <p:spPr>
          <a:xfrm>
            <a:off x="5274310" y="2152015"/>
            <a:ext cx="1506220" cy="1892300"/>
          </a:xfrm>
          <a:prstGeom prst="rect">
            <a:avLst/>
          </a:prstGeom>
          <a:effectLst>
            <a:outerShdw blurRad="50800" dist="38100" dir="2700000" algn="tl" rotWithShape="0">
              <a:prstClr val="black">
                <a:alpha val="40000"/>
              </a:prstClr>
            </a:outerShdw>
          </a:effectLst>
        </p:spPr>
      </p:pic>
      <p:pic>
        <p:nvPicPr>
          <p:cNvPr id="5" name="图片 4" descr="图片1"/>
          <p:cNvPicPr>
            <a:picLocks noChangeAspect="1"/>
          </p:cNvPicPr>
          <p:nvPr>
            <p:custDataLst>
              <p:tags r:id="rId5"/>
            </p:custDataLst>
          </p:nvPr>
        </p:nvPicPr>
        <p:blipFill>
          <a:blip r:embed="rId6"/>
          <a:stretch>
            <a:fillRect/>
          </a:stretch>
        </p:blipFill>
        <p:spPr>
          <a:xfrm>
            <a:off x="855345" y="2152015"/>
            <a:ext cx="1506220" cy="1892300"/>
          </a:xfrm>
          <a:prstGeom prst="rect">
            <a:avLst/>
          </a:prstGeom>
          <a:effectLst>
            <a:outerShdw blurRad="50800" dist="38100" dir="2700000" algn="tl" rotWithShape="0">
              <a:prstClr val="black">
                <a:alpha val="40000"/>
              </a:prstClr>
            </a:outerShdw>
          </a:effectLst>
        </p:spPr>
      </p:pic>
      <p:pic>
        <p:nvPicPr>
          <p:cNvPr id="7" name="图片 6" descr="图片4"/>
          <p:cNvPicPr>
            <a:picLocks noChangeAspect="1"/>
          </p:cNvPicPr>
          <p:nvPr>
            <p:custDataLst>
              <p:tags r:id="rId7"/>
            </p:custDataLst>
          </p:nvPr>
        </p:nvPicPr>
        <p:blipFill>
          <a:blip r:embed="rId8"/>
          <a:stretch>
            <a:fillRect/>
          </a:stretch>
        </p:blipFill>
        <p:spPr>
          <a:xfrm>
            <a:off x="7569835" y="2152015"/>
            <a:ext cx="1506220" cy="1892300"/>
          </a:xfrm>
          <a:prstGeom prst="rect">
            <a:avLst/>
          </a:prstGeom>
          <a:effectLst>
            <a:outerShdw blurRad="50800" dist="38100" dir="2700000" algn="tl" rotWithShape="0">
              <a:prstClr val="black">
                <a:alpha val="40000"/>
              </a:prstClr>
            </a:outerShdw>
          </a:effectLst>
        </p:spPr>
      </p:pic>
      <p:pic>
        <p:nvPicPr>
          <p:cNvPr id="8" name="图片 7" descr="图片2"/>
          <p:cNvPicPr>
            <a:picLocks noChangeAspect="1"/>
          </p:cNvPicPr>
          <p:nvPr>
            <p:custDataLst>
              <p:tags r:id="rId9"/>
            </p:custDataLst>
          </p:nvPr>
        </p:nvPicPr>
        <p:blipFill>
          <a:blip r:embed="rId10"/>
          <a:stretch>
            <a:fillRect/>
          </a:stretch>
        </p:blipFill>
        <p:spPr>
          <a:xfrm>
            <a:off x="3086735" y="2152015"/>
            <a:ext cx="1543050" cy="1892300"/>
          </a:xfrm>
          <a:prstGeom prst="rect">
            <a:avLst/>
          </a:prstGeom>
          <a:effectLst>
            <a:outerShdw blurRad="50800" dist="38100" dir="2700000" algn="tl" rotWithShape="0">
              <a:prstClr val="black">
                <a:alpha val="40000"/>
              </a:prstClr>
            </a:outerShdw>
          </a:effectLst>
        </p:spPr>
      </p:pic>
      <p:grpSp>
        <p:nvGrpSpPr>
          <p:cNvPr id="20" name="组合 19"/>
          <p:cNvGrpSpPr/>
          <p:nvPr/>
        </p:nvGrpSpPr>
        <p:grpSpPr>
          <a:xfrm>
            <a:off x="905510" y="3161665"/>
            <a:ext cx="1323340" cy="694690"/>
            <a:chOff x="3948" y="7655"/>
            <a:chExt cx="2084" cy="1094"/>
          </a:xfrm>
        </p:grpSpPr>
        <p:pic>
          <p:nvPicPr>
            <p:cNvPr id="18" name="图片 17"/>
            <p:cNvPicPr>
              <a:picLocks noChangeAspect="1"/>
            </p:cNvPicPr>
            <p:nvPr/>
          </p:nvPicPr>
          <p:blipFill>
            <a:blip r:embed="rId11"/>
            <a:stretch>
              <a:fillRect/>
            </a:stretch>
          </p:blipFill>
          <p:spPr>
            <a:xfrm>
              <a:off x="3948" y="7655"/>
              <a:ext cx="2084" cy="1094"/>
            </a:xfrm>
            <a:prstGeom prst="rect">
              <a:avLst/>
            </a:prstGeom>
          </p:spPr>
        </p:pic>
        <p:sp>
          <p:nvSpPr>
            <p:cNvPr id="19" name="文本框 18"/>
            <p:cNvSpPr txBox="1"/>
            <p:nvPr/>
          </p:nvSpPr>
          <p:spPr>
            <a:xfrm>
              <a:off x="4351" y="7961"/>
              <a:ext cx="1408" cy="483"/>
            </a:xfrm>
            <a:prstGeom prst="rect">
              <a:avLst/>
            </a:prstGeom>
            <a:noFill/>
          </p:spPr>
          <p:txBody>
            <a:bodyPr wrap="none" rtlCol="0">
              <a:spAutoFit/>
            </a:bodyPr>
            <a:lstStyle/>
            <a:p>
              <a:pPr algn="ctr"/>
              <a:r>
                <a:rPr lang="zh-CN" altLang="en-US" sz="1400" b="1">
                  <a:solidFill>
                    <a:srgbClr val="FFC000"/>
                  </a:solidFill>
                  <a:sym typeface="+mn-ea"/>
                </a:rPr>
                <a:t>普通会员</a:t>
              </a:r>
              <a:endParaRPr lang="zh-CN" altLang="en-US" sz="1400" b="1">
                <a:solidFill>
                  <a:srgbClr val="FFC000"/>
                </a:solidFill>
                <a:sym typeface="+mn-ea"/>
              </a:endParaRPr>
            </a:p>
          </p:txBody>
        </p:sp>
      </p:grpSp>
      <p:sp>
        <p:nvSpPr>
          <p:cNvPr id="6" name="矩形 5"/>
          <p:cNvSpPr/>
          <p:nvPr/>
        </p:nvSpPr>
        <p:spPr>
          <a:xfrm>
            <a:off x="3147695" y="2250440"/>
            <a:ext cx="1336675" cy="38227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147695" y="3318510"/>
            <a:ext cx="1336675" cy="38227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3368675" y="3356610"/>
            <a:ext cx="894080" cy="553085"/>
          </a:xfrm>
          <a:prstGeom prst="rect">
            <a:avLst/>
          </a:prstGeom>
          <a:noFill/>
        </p:spPr>
        <p:txBody>
          <a:bodyPr wrap="none" rtlCol="0">
            <a:spAutoFit/>
          </a:bodyPr>
          <a:lstStyle/>
          <a:p>
            <a:pPr algn="ctr"/>
            <a:r>
              <a:rPr lang="zh-CN" altLang="en-US" sz="1400" b="1">
                <a:solidFill>
                  <a:schemeClr val="tx1"/>
                </a:solidFill>
                <a:sym typeface="+mn-ea"/>
              </a:rPr>
              <a:t>高级会员</a:t>
            </a:r>
            <a:endParaRPr lang="zh-CN" altLang="en-US" sz="1400" b="1">
              <a:solidFill>
                <a:schemeClr val="tx1"/>
              </a:solidFill>
              <a:sym typeface="+mn-ea"/>
            </a:endParaRPr>
          </a:p>
          <a:p>
            <a:pPr algn="ctr"/>
            <a:r>
              <a:rPr lang="en-US" altLang="zh-CN" sz="1600" b="1" dirty="0">
                <a:solidFill>
                  <a:schemeClr val="tx1"/>
                </a:solidFill>
                <a:latin typeface="微软雅黑" panose="020B0503020204020204" charset="-122"/>
                <a:ea typeface="微软雅黑" panose="020B0503020204020204" charset="-122"/>
                <a:sym typeface="+mn-ea"/>
              </a:rPr>
              <a:t>KOC</a:t>
            </a:r>
            <a:endParaRPr lang="en-US" altLang="zh-CN" sz="1600" b="1" dirty="0">
              <a:solidFill>
                <a:schemeClr val="tx1"/>
              </a:solidFill>
              <a:latin typeface="微软雅黑" panose="020B0503020204020204" charset="-122"/>
              <a:ea typeface="微软雅黑" panose="020B0503020204020204" charset="-122"/>
              <a:sym typeface="+mn-ea"/>
            </a:endParaRPr>
          </a:p>
        </p:txBody>
      </p:sp>
      <p:sp>
        <p:nvSpPr>
          <p:cNvPr id="13" name="矩形 12"/>
          <p:cNvSpPr/>
          <p:nvPr/>
        </p:nvSpPr>
        <p:spPr>
          <a:xfrm>
            <a:off x="7654290" y="2250440"/>
            <a:ext cx="1336675" cy="38227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7654290" y="3355975"/>
            <a:ext cx="1336675" cy="38227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5365750" y="3162935"/>
            <a:ext cx="1323340" cy="694690"/>
            <a:chOff x="3948" y="7655"/>
            <a:chExt cx="2084" cy="1094"/>
          </a:xfrm>
        </p:grpSpPr>
        <p:pic>
          <p:nvPicPr>
            <p:cNvPr id="23" name="图片 22"/>
            <p:cNvPicPr>
              <a:picLocks noChangeAspect="1"/>
            </p:cNvPicPr>
            <p:nvPr/>
          </p:nvPicPr>
          <p:blipFill>
            <a:blip r:embed="rId11"/>
            <a:stretch>
              <a:fillRect/>
            </a:stretch>
          </p:blipFill>
          <p:spPr>
            <a:xfrm>
              <a:off x="3948" y="7655"/>
              <a:ext cx="2084" cy="1094"/>
            </a:xfrm>
            <a:prstGeom prst="rect">
              <a:avLst/>
            </a:prstGeom>
          </p:spPr>
        </p:pic>
        <p:sp>
          <p:nvSpPr>
            <p:cNvPr id="24" name="文本框 23"/>
            <p:cNvSpPr txBox="1"/>
            <p:nvPr/>
          </p:nvSpPr>
          <p:spPr>
            <a:xfrm>
              <a:off x="4286" y="7961"/>
              <a:ext cx="1408" cy="483"/>
            </a:xfrm>
            <a:prstGeom prst="rect">
              <a:avLst/>
            </a:prstGeom>
            <a:noFill/>
          </p:spPr>
          <p:txBody>
            <a:bodyPr wrap="none" rtlCol="0">
              <a:spAutoFit/>
            </a:bodyPr>
            <a:lstStyle/>
            <a:p>
              <a:pPr algn="ctr"/>
              <a:r>
                <a:rPr lang="zh-CN" altLang="en-US" sz="1400" b="1">
                  <a:solidFill>
                    <a:srgbClr val="FFC000"/>
                  </a:solidFill>
                  <a:sym typeface="+mn-ea"/>
                </a:rPr>
                <a:t>会员权益</a:t>
              </a:r>
              <a:endParaRPr lang="zh-CN" altLang="en-US" sz="1400" b="1">
                <a:solidFill>
                  <a:srgbClr val="FFC000"/>
                </a:solidFill>
                <a:sym typeface="+mn-ea"/>
              </a:endParaRPr>
            </a:p>
          </p:txBody>
        </p:sp>
      </p:grpSp>
      <p:sp>
        <p:nvSpPr>
          <p:cNvPr id="26" name="文本框 25"/>
          <p:cNvSpPr txBox="1"/>
          <p:nvPr/>
        </p:nvSpPr>
        <p:spPr>
          <a:xfrm>
            <a:off x="7786370" y="3394075"/>
            <a:ext cx="1071880" cy="306705"/>
          </a:xfrm>
          <a:prstGeom prst="rect">
            <a:avLst/>
          </a:prstGeom>
          <a:noFill/>
        </p:spPr>
        <p:txBody>
          <a:bodyPr wrap="none" rtlCol="0">
            <a:spAutoFit/>
          </a:bodyPr>
          <a:lstStyle/>
          <a:p>
            <a:pPr algn="ctr"/>
            <a:r>
              <a:rPr lang="zh-CN" altLang="en-US" sz="1400" b="1">
                <a:solidFill>
                  <a:schemeClr val="tx1"/>
                </a:solidFill>
                <a:sym typeface="+mn-ea"/>
              </a:rPr>
              <a:t>会员宠粉日</a:t>
            </a:r>
            <a:endParaRPr lang="zh-CN" altLang="en-US" sz="1400" b="1">
              <a:solidFill>
                <a:schemeClr val="tx1"/>
              </a:solidFill>
              <a:sym typeface="+mn-ea"/>
            </a:endParaRPr>
          </a:p>
        </p:txBody>
      </p:sp>
      <p:sp>
        <p:nvSpPr>
          <p:cNvPr id="27" name="文本框 26"/>
          <p:cNvSpPr txBox="1"/>
          <p:nvPr/>
        </p:nvSpPr>
        <p:spPr>
          <a:xfrm>
            <a:off x="752475" y="4182110"/>
            <a:ext cx="1783715" cy="460375"/>
          </a:xfrm>
          <a:prstGeom prst="rect">
            <a:avLst/>
          </a:prstGeom>
          <a:noFill/>
        </p:spPr>
        <p:txBody>
          <a:bodyPr wrap="square" rtlCol="0">
            <a:spAutoFit/>
          </a:bodyPr>
          <a:lstStyle/>
          <a:p>
            <a:r>
              <a:rPr lang="zh-CN" altLang="en-US" sz="1200">
                <a:latin typeface="微软雅黑" panose="020B0503020204020204" charset="-122"/>
                <a:ea typeface="微软雅黑" panose="020B0503020204020204" charset="-122"/>
              </a:rPr>
              <a:t>加入社群并注册小程序商城成为普通会员</a:t>
            </a:r>
            <a:endParaRPr lang="zh-CN" altLang="en-US" sz="1200">
              <a:latin typeface="微软雅黑" panose="020B0503020204020204" charset="-122"/>
              <a:ea typeface="微软雅黑" panose="020B0503020204020204" charset="-122"/>
            </a:endParaRPr>
          </a:p>
        </p:txBody>
      </p:sp>
      <p:sp>
        <p:nvSpPr>
          <p:cNvPr id="28" name="文本框 27"/>
          <p:cNvSpPr txBox="1"/>
          <p:nvPr/>
        </p:nvSpPr>
        <p:spPr>
          <a:xfrm>
            <a:off x="716280" y="4828540"/>
            <a:ext cx="1783715" cy="275590"/>
          </a:xfrm>
          <a:prstGeom prst="rect">
            <a:avLst/>
          </a:prstGeom>
          <a:noFill/>
        </p:spPr>
        <p:txBody>
          <a:bodyPr wrap="square" rtlCol="0">
            <a:spAutoFit/>
          </a:bodyPr>
          <a:lstStyle/>
          <a:p>
            <a:pPr algn="ctr"/>
            <a:r>
              <a:rPr lang="zh-CN" altLang="en-US" sz="1200">
                <a:latin typeface="微软雅黑" panose="020B0503020204020204" charset="-122"/>
                <a:ea typeface="微软雅黑" panose="020B0503020204020204" charset="-122"/>
              </a:rPr>
              <a:t>享受普通会员权益</a:t>
            </a:r>
            <a:endParaRPr lang="zh-CN" altLang="en-US" sz="1200">
              <a:latin typeface="微软雅黑" panose="020B0503020204020204" charset="-122"/>
              <a:ea typeface="微软雅黑" panose="020B0503020204020204" charset="-122"/>
            </a:endParaRPr>
          </a:p>
        </p:txBody>
      </p:sp>
      <p:sp>
        <p:nvSpPr>
          <p:cNvPr id="29" name="文本框 28"/>
          <p:cNvSpPr txBox="1"/>
          <p:nvPr/>
        </p:nvSpPr>
        <p:spPr>
          <a:xfrm>
            <a:off x="2924175" y="4182110"/>
            <a:ext cx="1783715" cy="460375"/>
          </a:xfrm>
          <a:prstGeom prst="rect">
            <a:avLst/>
          </a:prstGeom>
          <a:noFill/>
        </p:spPr>
        <p:txBody>
          <a:bodyPr wrap="square" rtlCol="0">
            <a:spAutoFit/>
          </a:bodyPr>
          <a:lstStyle/>
          <a:p>
            <a:r>
              <a:rPr lang="zh-CN" altLang="en-US" sz="1200">
                <a:latin typeface="微软雅黑" panose="020B0503020204020204" charset="-122"/>
                <a:ea typeface="微软雅黑" panose="020B0503020204020204" charset="-122"/>
              </a:rPr>
              <a:t>招募并筛选种子用户，升级为高级会员（</a:t>
            </a:r>
            <a:r>
              <a:rPr lang="en-US" altLang="zh-CN" sz="1200" dirty="0">
                <a:latin typeface="微软雅黑" panose="020B0503020204020204" charset="-122"/>
                <a:ea typeface="微软雅黑" panose="020B0503020204020204" charset="-122"/>
              </a:rPr>
              <a:t>KOC</a:t>
            </a:r>
            <a:r>
              <a:rPr lang="zh-CN" altLang="en-US" sz="1200">
                <a:latin typeface="微软雅黑" panose="020B0503020204020204" charset="-122"/>
                <a:ea typeface="微软雅黑" panose="020B0503020204020204" charset="-122"/>
              </a:rPr>
              <a:t>）</a:t>
            </a:r>
            <a:endParaRPr lang="zh-CN" altLang="en-US" sz="1200">
              <a:latin typeface="微软雅黑" panose="020B0503020204020204" charset="-122"/>
              <a:ea typeface="微软雅黑" panose="020B0503020204020204" charset="-122"/>
            </a:endParaRPr>
          </a:p>
        </p:txBody>
      </p:sp>
      <p:sp>
        <p:nvSpPr>
          <p:cNvPr id="31" name="文本框 30"/>
          <p:cNvSpPr txBox="1"/>
          <p:nvPr/>
        </p:nvSpPr>
        <p:spPr>
          <a:xfrm>
            <a:off x="2887980" y="4828540"/>
            <a:ext cx="1783715" cy="275590"/>
          </a:xfrm>
          <a:prstGeom prst="rect">
            <a:avLst/>
          </a:prstGeom>
          <a:noFill/>
        </p:spPr>
        <p:txBody>
          <a:bodyPr wrap="square" rtlCol="0">
            <a:spAutoFit/>
          </a:bodyPr>
          <a:lstStyle/>
          <a:p>
            <a:pPr algn="ctr"/>
            <a:r>
              <a:rPr lang="zh-CN" altLang="en-US" sz="1200">
                <a:latin typeface="微软雅黑" panose="020B0503020204020204" charset="-122"/>
                <a:ea typeface="微软雅黑" panose="020B0503020204020204" charset="-122"/>
              </a:rPr>
              <a:t>享受高级会员权益</a:t>
            </a:r>
            <a:endParaRPr lang="zh-CN" altLang="en-US" sz="1200">
              <a:latin typeface="微软雅黑" panose="020B0503020204020204" charset="-122"/>
              <a:ea typeface="微软雅黑" panose="020B0503020204020204" charset="-122"/>
            </a:endParaRPr>
          </a:p>
        </p:txBody>
      </p:sp>
      <p:sp>
        <p:nvSpPr>
          <p:cNvPr id="32" name="文本框 31"/>
          <p:cNvSpPr txBox="1"/>
          <p:nvPr/>
        </p:nvSpPr>
        <p:spPr>
          <a:xfrm>
            <a:off x="5135880" y="4274185"/>
            <a:ext cx="1783715" cy="275590"/>
          </a:xfrm>
          <a:prstGeom prst="rect">
            <a:avLst/>
          </a:prstGeom>
          <a:noFill/>
        </p:spPr>
        <p:txBody>
          <a:bodyPr wrap="square" rtlCol="0">
            <a:spAutoFit/>
          </a:bodyPr>
          <a:lstStyle/>
          <a:p>
            <a:r>
              <a:rPr lang="zh-CN" altLang="en-US" sz="1200">
                <a:latin typeface="微软雅黑" panose="020B0503020204020204" charset="-122"/>
                <a:ea typeface="微软雅黑" panose="020B0503020204020204" charset="-122"/>
              </a:rPr>
              <a:t>制定区别会员权益方案</a:t>
            </a:r>
            <a:endParaRPr lang="zh-CN" altLang="en-US" sz="1200">
              <a:latin typeface="微软雅黑" panose="020B0503020204020204" charset="-122"/>
              <a:ea typeface="微软雅黑" panose="020B0503020204020204" charset="-122"/>
            </a:endParaRPr>
          </a:p>
        </p:txBody>
      </p:sp>
      <p:sp>
        <p:nvSpPr>
          <p:cNvPr id="33" name="文本框 32"/>
          <p:cNvSpPr txBox="1"/>
          <p:nvPr/>
        </p:nvSpPr>
        <p:spPr>
          <a:xfrm>
            <a:off x="7431405" y="4274820"/>
            <a:ext cx="1783715" cy="275590"/>
          </a:xfrm>
          <a:prstGeom prst="rect">
            <a:avLst/>
          </a:prstGeom>
          <a:noFill/>
        </p:spPr>
        <p:txBody>
          <a:bodyPr wrap="square" rtlCol="0">
            <a:spAutoFit/>
          </a:bodyPr>
          <a:lstStyle/>
          <a:p>
            <a:r>
              <a:rPr lang="zh-CN" altLang="en-US" sz="1200">
                <a:latin typeface="微软雅黑" panose="020B0503020204020204" charset="-122"/>
                <a:ea typeface="微软雅黑" panose="020B0503020204020204" charset="-122"/>
              </a:rPr>
              <a:t>每月会员强归属感活动</a:t>
            </a:r>
            <a:endParaRPr lang="zh-CN" altLang="en-US" sz="1200">
              <a:latin typeface="微软雅黑" panose="020B0503020204020204" charset="-122"/>
              <a:ea typeface="微软雅黑" panose="020B0503020204020204" charset="-122"/>
            </a:endParaRPr>
          </a:p>
        </p:txBody>
      </p:sp>
      <p:grpSp>
        <p:nvGrpSpPr>
          <p:cNvPr id="2" name="组合 1"/>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resource"/>
            <p:cNvPicPr>
              <a:picLocks noChangeAspect="1"/>
            </p:cNvPicPr>
            <p:nvPr/>
          </p:nvPicPr>
          <p:blipFill>
            <a:blip r:embed="rId1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1" name="文本框 20"/>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4154806" y="2604453"/>
            <a:ext cx="2319655" cy="398780"/>
          </a:xfrm>
          <a:prstGeom prst="rect">
            <a:avLst/>
          </a:prstGeom>
          <a:noFill/>
        </p:spPr>
        <p:txBody>
          <a:bodyPr wrap="none" rtlCol="0">
            <a:spAutoFit/>
          </a:bodyPr>
          <a:lstStyle/>
          <a:p>
            <a:pPr algn="ctr"/>
            <a:r>
              <a:rPr lang="en-US" altLang="zh-CN" sz="2000" b="1" dirty="0">
                <a:solidFill>
                  <a:schemeClr val="tx1"/>
                </a:solidFill>
                <a:latin typeface="+mj-ea"/>
                <a:ea typeface="+mj-ea"/>
                <a:sym typeface="+mn-ea"/>
              </a:rPr>
              <a:t>Part  3</a:t>
            </a:r>
            <a:r>
              <a:rPr lang="en-US" altLang="zh-CN" sz="2000" b="1" dirty="0">
                <a:solidFill>
                  <a:schemeClr val="tx1"/>
                </a:solidFill>
                <a:sym typeface="+mn-ea"/>
              </a:rPr>
              <a:t>     </a:t>
            </a:r>
            <a:r>
              <a:rPr lang="zh-CN" altLang="en-US" sz="2000" b="1">
                <a:solidFill>
                  <a:schemeClr val="tx1"/>
                </a:solidFill>
                <a:sym typeface="+mn-ea"/>
              </a:rPr>
              <a:t>会员体系</a:t>
            </a:r>
            <a:endParaRPr lang="zh-CN" altLang="en-US" sz="2000" b="1">
              <a:solidFill>
                <a:schemeClr val="tx1"/>
              </a:solidFill>
              <a:sym typeface="+mn-ea"/>
            </a:endParaRPr>
          </a:p>
        </p:txBody>
      </p:sp>
      <p:grpSp>
        <p:nvGrpSpPr>
          <p:cNvPr id="36" name="组合 35"/>
          <p:cNvGrpSpPr/>
          <p:nvPr/>
        </p:nvGrpSpPr>
        <p:grpSpPr>
          <a:xfrm>
            <a:off x="3251835" y="2610485"/>
            <a:ext cx="522605" cy="386715"/>
            <a:chOff x="4729" y="1585"/>
            <a:chExt cx="842" cy="708"/>
          </a:xfrm>
        </p:grpSpPr>
        <p:pic>
          <p:nvPicPr>
            <p:cNvPr id="33" name="图片 32" descr="resource"/>
            <p:cNvPicPr>
              <a:picLocks noChangeAspect="1"/>
            </p:cNvPicPr>
            <p:nvPr/>
          </p:nvPicPr>
          <p:blipFill>
            <a:blip r:embed="rId1"/>
            <a:stretch>
              <a:fillRect/>
            </a:stretch>
          </p:blipFill>
          <p:spPr>
            <a:xfrm>
              <a:off x="5235" y="1585"/>
              <a:ext cx="337" cy="709"/>
            </a:xfrm>
            <a:prstGeom prst="rect">
              <a:avLst/>
            </a:prstGeom>
          </p:spPr>
        </p:pic>
        <p:pic>
          <p:nvPicPr>
            <p:cNvPr id="34" name="图片 33"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668780" y="1494790"/>
            <a:ext cx="577850" cy="306705"/>
          </a:xfrm>
          <a:prstGeom prst="rect">
            <a:avLst/>
          </a:prstGeom>
          <a:noFill/>
        </p:spPr>
        <p:txBody>
          <a:bodyPr wrap="square" rtlCol="0">
            <a:spAutoFit/>
          </a:bodyPr>
          <a:lstStyle/>
          <a:p>
            <a:pPr algn="l"/>
            <a:r>
              <a:rPr lang="zh-CN" altLang="en-US" sz="1400" b="1">
                <a:solidFill>
                  <a:schemeClr val="tx1"/>
                </a:solidFill>
                <a:sym typeface="+mn-ea"/>
              </a:rPr>
              <a:t>消费</a:t>
            </a:r>
            <a:endParaRPr lang="zh-CN" altLang="en-US" sz="1400" b="1">
              <a:solidFill>
                <a:schemeClr val="tx1"/>
              </a:solidFill>
              <a:sym typeface="+mn-ea"/>
            </a:endParaRPr>
          </a:p>
        </p:txBody>
      </p:sp>
      <p:sp>
        <p:nvSpPr>
          <p:cNvPr id="30" name="文本框 29"/>
          <p:cNvSpPr txBox="1"/>
          <p:nvPr/>
        </p:nvSpPr>
        <p:spPr>
          <a:xfrm>
            <a:off x="1102678" y="438150"/>
            <a:ext cx="1605280" cy="337185"/>
          </a:xfrm>
          <a:prstGeom prst="rect">
            <a:avLst/>
          </a:prstGeom>
          <a:noFill/>
        </p:spPr>
        <p:txBody>
          <a:bodyPr wrap="none" rtlCol="0">
            <a:spAutoFit/>
          </a:bodyPr>
          <a:lstStyle/>
          <a:p>
            <a:pPr algn="ctr"/>
            <a:r>
              <a:rPr lang="zh-CN" altLang="en-US" sz="1600" b="1">
                <a:solidFill>
                  <a:schemeClr val="tx1"/>
                </a:solidFill>
                <a:sym typeface="+mn-ea"/>
              </a:rPr>
              <a:t>会员体系案例一</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a:off x="4124325" y="1372870"/>
            <a:ext cx="1675765" cy="2105660"/>
            <a:chOff x="6596" y="2309"/>
            <a:chExt cx="2372" cy="2980"/>
          </a:xfrm>
        </p:grpSpPr>
        <p:pic>
          <p:nvPicPr>
            <p:cNvPr id="7" name="图片 6" descr="图片4"/>
            <p:cNvPicPr>
              <a:picLocks noChangeAspect="1"/>
            </p:cNvPicPr>
            <p:nvPr>
              <p:custDataLst>
                <p:tags r:id="rId3"/>
              </p:custDataLst>
            </p:nvPr>
          </p:nvPicPr>
          <p:blipFill>
            <a:blip r:embed="rId4"/>
            <a:stretch>
              <a:fillRect/>
            </a:stretch>
          </p:blipFill>
          <p:spPr>
            <a:xfrm>
              <a:off x="6596" y="2309"/>
              <a:ext cx="2372" cy="2980"/>
            </a:xfrm>
            <a:prstGeom prst="rect">
              <a:avLst/>
            </a:prstGeom>
            <a:effectLst>
              <a:outerShdw blurRad="50800" dist="38100" dir="2700000" algn="tl" rotWithShape="0">
                <a:prstClr val="black">
                  <a:alpha val="40000"/>
                </a:prstClr>
              </a:outerShdw>
            </a:effectLst>
          </p:spPr>
        </p:pic>
        <p:sp>
          <p:nvSpPr>
            <p:cNvPr id="22" name="矩形 21"/>
            <p:cNvSpPr/>
            <p:nvPr/>
          </p:nvSpPr>
          <p:spPr>
            <a:xfrm>
              <a:off x="6810" y="2520"/>
              <a:ext cx="1840" cy="22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descr="金币"/>
            <p:cNvPicPr>
              <a:picLocks noChangeAspect="1"/>
            </p:cNvPicPr>
            <p:nvPr/>
          </p:nvPicPr>
          <p:blipFill>
            <a:blip r:embed="rId5"/>
            <a:stretch>
              <a:fillRect/>
            </a:stretch>
          </p:blipFill>
          <p:spPr>
            <a:xfrm>
              <a:off x="7062" y="2520"/>
              <a:ext cx="1441" cy="1441"/>
            </a:xfrm>
            <a:prstGeom prst="rect">
              <a:avLst/>
            </a:prstGeom>
          </p:spPr>
        </p:pic>
        <p:sp>
          <p:nvSpPr>
            <p:cNvPr id="26" name="文本框 25"/>
            <p:cNvSpPr txBox="1"/>
            <p:nvPr/>
          </p:nvSpPr>
          <p:spPr>
            <a:xfrm>
              <a:off x="6812" y="3893"/>
              <a:ext cx="1940" cy="1104"/>
            </a:xfrm>
            <a:prstGeom prst="rect">
              <a:avLst/>
            </a:prstGeom>
            <a:noFill/>
          </p:spPr>
          <p:txBody>
            <a:bodyPr wrap="square" rtlCol="0" anchor="t">
              <a:spAutoFit/>
            </a:bodyPr>
            <a:lstStyle/>
            <a:p>
              <a:pPr algn="ctr">
                <a:lnSpc>
                  <a:spcPct val="140000"/>
                </a:lnSpc>
              </a:pPr>
              <a:r>
                <a:rPr lang="zh-CN" altLang="zh-CN" sz="1600" b="1">
                  <a:solidFill>
                    <a:schemeClr val="tx1"/>
                  </a:solidFill>
                  <a:latin typeface="微软雅黑" panose="020B0503020204020204" charset="-122"/>
                  <a:ea typeface="微软雅黑" panose="020B0503020204020204" charset="-122"/>
                  <a:sym typeface="+mn-ea"/>
                </a:rPr>
                <a:t>会员积分</a:t>
              </a:r>
              <a:endParaRPr lang="zh-CN" altLang="zh-CN" sz="1600" b="1">
                <a:solidFill>
                  <a:schemeClr val="tx1"/>
                </a:solidFill>
                <a:latin typeface="微软雅黑" panose="020B0503020204020204" charset="-122"/>
                <a:ea typeface="微软雅黑" panose="020B0503020204020204" charset="-122"/>
                <a:sym typeface="+mn-ea"/>
              </a:endParaRPr>
            </a:p>
            <a:p>
              <a:pPr algn="ctr">
                <a:lnSpc>
                  <a:spcPct val="140000"/>
                </a:lnSpc>
              </a:pPr>
              <a:r>
                <a:rPr lang="zh-CN" altLang="zh-CN" sz="1600" b="1">
                  <a:solidFill>
                    <a:schemeClr val="tx1"/>
                  </a:solidFill>
                  <a:latin typeface="微软雅黑" panose="020B0503020204020204" charset="-122"/>
                  <a:ea typeface="微软雅黑" panose="020B0503020204020204" charset="-122"/>
                  <a:sym typeface="+mn-ea"/>
                </a:rPr>
                <a:t>（核心）</a:t>
              </a:r>
              <a:endParaRPr lang="zh-CN" altLang="zh-CN" sz="1600" b="1">
                <a:solidFill>
                  <a:schemeClr val="tx1"/>
                </a:solidFill>
                <a:latin typeface="微软雅黑" panose="020B0503020204020204" charset="-122"/>
                <a:ea typeface="微软雅黑" panose="020B0503020204020204" charset="-122"/>
                <a:sym typeface="+mn-ea"/>
              </a:endParaRPr>
            </a:p>
          </p:txBody>
        </p:sp>
      </p:grpSp>
      <p:sp>
        <p:nvSpPr>
          <p:cNvPr id="27" name="文本框 26"/>
          <p:cNvSpPr txBox="1"/>
          <p:nvPr/>
        </p:nvSpPr>
        <p:spPr>
          <a:xfrm>
            <a:off x="1668780" y="1759585"/>
            <a:ext cx="1039495" cy="306705"/>
          </a:xfrm>
          <a:prstGeom prst="rect">
            <a:avLst/>
          </a:prstGeom>
          <a:noFill/>
        </p:spPr>
        <p:txBody>
          <a:bodyPr wrap="square" rtlCol="0">
            <a:spAutoFit/>
          </a:bodyPr>
          <a:lstStyle/>
          <a:p>
            <a:pPr algn="l"/>
            <a:r>
              <a:rPr lang="zh-CN" altLang="en-US" sz="1400" b="1">
                <a:solidFill>
                  <a:schemeClr val="tx1"/>
                </a:solidFill>
                <a:sym typeface="+mn-ea"/>
              </a:rPr>
              <a:t>话题互动</a:t>
            </a:r>
            <a:endParaRPr lang="zh-CN" altLang="en-US" sz="1400" b="1">
              <a:solidFill>
                <a:schemeClr val="tx1"/>
              </a:solidFill>
              <a:sym typeface="+mn-ea"/>
            </a:endParaRPr>
          </a:p>
        </p:txBody>
      </p:sp>
      <p:sp>
        <p:nvSpPr>
          <p:cNvPr id="28" name="文本框 27"/>
          <p:cNvSpPr txBox="1"/>
          <p:nvPr/>
        </p:nvSpPr>
        <p:spPr>
          <a:xfrm>
            <a:off x="1668780" y="2063115"/>
            <a:ext cx="1039495" cy="306705"/>
          </a:xfrm>
          <a:prstGeom prst="rect">
            <a:avLst/>
          </a:prstGeom>
          <a:noFill/>
        </p:spPr>
        <p:txBody>
          <a:bodyPr wrap="square" rtlCol="0">
            <a:spAutoFit/>
          </a:bodyPr>
          <a:lstStyle/>
          <a:p>
            <a:pPr algn="l"/>
            <a:r>
              <a:rPr lang="zh-CN" altLang="en-US" sz="1400" b="1">
                <a:solidFill>
                  <a:schemeClr val="tx1"/>
                </a:solidFill>
                <a:sym typeface="+mn-ea"/>
              </a:rPr>
              <a:t>社群打卡</a:t>
            </a:r>
            <a:endParaRPr lang="zh-CN" altLang="en-US" sz="1400" b="1">
              <a:solidFill>
                <a:schemeClr val="tx1"/>
              </a:solidFill>
              <a:sym typeface="+mn-ea"/>
            </a:endParaRPr>
          </a:p>
        </p:txBody>
      </p:sp>
      <p:sp>
        <p:nvSpPr>
          <p:cNvPr id="29" name="文本框 28"/>
          <p:cNvSpPr txBox="1"/>
          <p:nvPr/>
        </p:nvSpPr>
        <p:spPr>
          <a:xfrm>
            <a:off x="1668780" y="2354580"/>
            <a:ext cx="1039495" cy="306705"/>
          </a:xfrm>
          <a:prstGeom prst="rect">
            <a:avLst/>
          </a:prstGeom>
          <a:noFill/>
        </p:spPr>
        <p:txBody>
          <a:bodyPr wrap="square" rtlCol="0">
            <a:spAutoFit/>
          </a:bodyPr>
          <a:lstStyle/>
          <a:p>
            <a:pPr algn="l"/>
            <a:r>
              <a:rPr lang="zh-CN" altLang="en-US" sz="1400" b="1">
                <a:solidFill>
                  <a:schemeClr val="tx1"/>
                </a:solidFill>
                <a:sym typeface="+mn-ea"/>
              </a:rPr>
              <a:t>种草分享</a:t>
            </a:r>
            <a:endParaRPr lang="zh-CN" altLang="en-US" sz="1400" b="1">
              <a:solidFill>
                <a:schemeClr val="tx1"/>
              </a:solidFill>
              <a:sym typeface="+mn-ea"/>
            </a:endParaRPr>
          </a:p>
        </p:txBody>
      </p:sp>
      <p:sp>
        <p:nvSpPr>
          <p:cNvPr id="31" name="文本框 30"/>
          <p:cNvSpPr txBox="1"/>
          <p:nvPr/>
        </p:nvSpPr>
        <p:spPr>
          <a:xfrm>
            <a:off x="1668780" y="2646045"/>
            <a:ext cx="1039495" cy="306705"/>
          </a:xfrm>
          <a:prstGeom prst="rect">
            <a:avLst/>
          </a:prstGeom>
          <a:noFill/>
        </p:spPr>
        <p:txBody>
          <a:bodyPr wrap="square" rtlCol="0">
            <a:spAutoFit/>
          </a:bodyPr>
          <a:lstStyle/>
          <a:p>
            <a:pPr algn="l"/>
            <a:r>
              <a:rPr lang="zh-CN" altLang="en-US" sz="1400" b="1">
                <a:solidFill>
                  <a:schemeClr val="tx1"/>
                </a:solidFill>
                <a:sym typeface="+mn-ea"/>
              </a:rPr>
              <a:t>直播互动</a:t>
            </a:r>
            <a:endParaRPr lang="zh-CN" altLang="en-US" sz="1400" b="1">
              <a:solidFill>
                <a:schemeClr val="tx1"/>
              </a:solidFill>
              <a:sym typeface="+mn-ea"/>
            </a:endParaRPr>
          </a:p>
        </p:txBody>
      </p:sp>
      <p:sp>
        <p:nvSpPr>
          <p:cNvPr id="32" name="矩形 31"/>
          <p:cNvSpPr/>
          <p:nvPr/>
        </p:nvSpPr>
        <p:spPr>
          <a:xfrm>
            <a:off x="1428115" y="1427480"/>
            <a:ext cx="1479550" cy="1971040"/>
          </a:xfrm>
          <a:prstGeom prst="rect">
            <a:avLst/>
          </a:prstGeom>
          <a:noFill/>
          <a:ln w="28575">
            <a:solidFill>
              <a:srgbClr val="FEA9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7416165" y="2072005"/>
            <a:ext cx="1234440" cy="706755"/>
          </a:xfrm>
          <a:prstGeom prst="rect">
            <a:avLst/>
          </a:prstGeom>
          <a:noFill/>
        </p:spPr>
        <p:txBody>
          <a:bodyPr wrap="square" rtlCol="0">
            <a:spAutoFit/>
          </a:bodyPr>
          <a:lstStyle/>
          <a:p>
            <a:pPr algn="ctr"/>
            <a:r>
              <a:rPr lang="zh-CN" altLang="en-US" sz="2000" b="1">
                <a:solidFill>
                  <a:schemeClr val="tx1"/>
                </a:solidFill>
                <a:sym typeface="+mn-ea"/>
              </a:rPr>
              <a:t>积分商城</a:t>
            </a:r>
            <a:endParaRPr lang="zh-CN" altLang="en-US" sz="2000" b="1">
              <a:solidFill>
                <a:schemeClr val="tx1"/>
              </a:solidFill>
              <a:sym typeface="+mn-ea"/>
            </a:endParaRPr>
          </a:p>
          <a:p>
            <a:pPr algn="ctr"/>
            <a:r>
              <a:rPr lang="zh-CN" altLang="en-US" sz="2000" b="1">
                <a:solidFill>
                  <a:schemeClr val="tx1"/>
                </a:solidFill>
                <a:sym typeface="+mn-ea"/>
              </a:rPr>
              <a:t>兑换</a:t>
            </a:r>
            <a:endParaRPr lang="zh-CN" altLang="en-US" sz="2000" b="1">
              <a:solidFill>
                <a:schemeClr val="tx1"/>
              </a:solidFill>
              <a:sym typeface="+mn-ea"/>
            </a:endParaRPr>
          </a:p>
        </p:txBody>
      </p:sp>
      <p:sp>
        <p:nvSpPr>
          <p:cNvPr id="40" name="矩形 39"/>
          <p:cNvSpPr/>
          <p:nvPr/>
        </p:nvSpPr>
        <p:spPr>
          <a:xfrm>
            <a:off x="7293610" y="1427480"/>
            <a:ext cx="1479550" cy="1971040"/>
          </a:xfrm>
          <a:prstGeom prst="rect">
            <a:avLst/>
          </a:prstGeom>
          <a:noFill/>
          <a:ln w="28575">
            <a:solidFill>
              <a:srgbClr val="FEA9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40"/>
          <p:cNvGrpSpPr/>
          <p:nvPr/>
        </p:nvGrpSpPr>
        <p:grpSpPr>
          <a:xfrm>
            <a:off x="1261110" y="3594735"/>
            <a:ext cx="1553210" cy="1671955"/>
            <a:chOff x="6847" y="2963"/>
            <a:chExt cx="2446" cy="2633"/>
          </a:xfrm>
        </p:grpSpPr>
        <p:pic>
          <p:nvPicPr>
            <p:cNvPr id="42" name="图片 41" descr="六角形"/>
            <p:cNvPicPr>
              <a:picLocks noChangeAspect="1"/>
            </p:cNvPicPr>
            <p:nvPr/>
          </p:nvPicPr>
          <p:blipFill>
            <a:blip r:embed="rId6"/>
            <a:stretch>
              <a:fillRect/>
            </a:stretch>
          </p:blipFill>
          <p:spPr>
            <a:xfrm>
              <a:off x="6847" y="2963"/>
              <a:ext cx="2446" cy="2633"/>
            </a:xfrm>
            <a:prstGeom prst="rect">
              <a:avLst/>
            </a:prstGeom>
          </p:spPr>
        </p:pic>
        <p:sp>
          <p:nvSpPr>
            <p:cNvPr id="44" name="文本框 43"/>
            <p:cNvSpPr txBox="1"/>
            <p:nvPr/>
          </p:nvSpPr>
          <p:spPr>
            <a:xfrm>
              <a:off x="7179" y="3630"/>
              <a:ext cx="1780" cy="686"/>
            </a:xfrm>
            <a:prstGeom prst="rect">
              <a:avLst/>
            </a:prstGeom>
            <a:noFill/>
          </p:spPr>
          <p:txBody>
            <a:bodyPr wrap="square" rtlCol="0" anchor="t">
              <a:spAutoFit/>
            </a:bodyPr>
            <a:lstStyle/>
            <a:p>
              <a:pPr algn="ctr">
                <a:lnSpc>
                  <a:spcPct val="140000"/>
                </a:lnSpc>
              </a:pPr>
              <a:r>
                <a:rPr lang="zh-CN" altLang="zh-CN" sz="1600" b="1">
                  <a:solidFill>
                    <a:schemeClr val="tx1"/>
                  </a:solidFill>
                  <a:latin typeface="微软雅黑" panose="020B0503020204020204" charset="-122"/>
                  <a:ea typeface="微软雅黑" panose="020B0503020204020204" charset="-122"/>
                  <a:sym typeface="+mn-ea"/>
                </a:rPr>
                <a:t>积分价值</a:t>
              </a:r>
              <a:endParaRPr lang="zh-CN" altLang="zh-CN" sz="1600" b="1">
                <a:solidFill>
                  <a:schemeClr val="tx1"/>
                </a:solidFill>
                <a:latin typeface="微软雅黑" panose="020B0503020204020204" charset="-122"/>
                <a:ea typeface="微软雅黑" panose="020B0503020204020204" charset="-122"/>
                <a:sym typeface="+mn-ea"/>
              </a:endParaRPr>
            </a:p>
          </p:txBody>
        </p:sp>
      </p:grpSp>
      <p:sp>
        <p:nvSpPr>
          <p:cNvPr id="45" name="文本框 44"/>
          <p:cNvSpPr txBox="1"/>
          <p:nvPr/>
        </p:nvSpPr>
        <p:spPr>
          <a:xfrm>
            <a:off x="1412240" y="4453890"/>
            <a:ext cx="1251585" cy="392430"/>
          </a:xfrm>
          <a:prstGeom prst="rect">
            <a:avLst/>
          </a:prstGeom>
          <a:noFill/>
        </p:spPr>
        <p:txBody>
          <a:bodyPr wrap="square" rtlCol="0" anchor="t">
            <a:spAutoFit/>
          </a:bodyPr>
          <a:lstStyle/>
          <a:p>
            <a:pPr algn="ctr">
              <a:lnSpc>
                <a:spcPct val="140000"/>
              </a:lnSpc>
            </a:pPr>
            <a:r>
              <a:rPr lang="en-US" altLang="zh-CN" sz="1400" b="1" dirty="0">
                <a:solidFill>
                  <a:schemeClr val="tx1"/>
                </a:solidFill>
                <a:latin typeface="微软雅黑" panose="020B0503020204020204" charset="-122"/>
                <a:ea typeface="微软雅黑" panose="020B0503020204020204" charset="-122"/>
                <a:sym typeface="+mn-ea"/>
              </a:rPr>
              <a:t>10</a:t>
            </a:r>
            <a:r>
              <a:rPr lang="zh-CN" altLang="en-US" sz="1400" b="1">
                <a:solidFill>
                  <a:schemeClr val="tx1"/>
                </a:solidFill>
                <a:latin typeface="微软雅黑" panose="020B0503020204020204" charset="-122"/>
                <a:ea typeface="微软雅黑" panose="020B0503020204020204" charset="-122"/>
                <a:sym typeface="+mn-ea"/>
              </a:rPr>
              <a:t>积分</a:t>
            </a:r>
            <a:r>
              <a:rPr lang="en-US" altLang="zh-CN" sz="1400" b="1" dirty="0">
                <a:solidFill>
                  <a:schemeClr val="tx1"/>
                </a:solidFill>
                <a:latin typeface="微软雅黑" panose="020B0503020204020204" charset="-122"/>
                <a:ea typeface="微软雅黑" panose="020B0503020204020204" charset="-122"/>
                <a:sym typeface="+mn-ea"/>
              </a:rPr>
              <a:t>=1</a:t>
            </a:r>
            <a:r>
              <a:rPr lang="zh-CN" altLang="en-US" sz="1400" b="1">
                <a:solidFill>
                  <a:schemeClr val="tx1"/>
                </a:solidFill>
                <a:latin typeface="微软雅黑" panose="020B0503020204020204" charset="-122"/>
                <a:ea typeface="微软雅黑" panose="020B0503020204020204" charset="-122"/>
                <a:sym typeface="+mn-ea"/>
              </a:rPr>
              <a:t>元</a:t>
            </a:r>
            <a:endParaRPr lang="zh-CN" altLang="en-US" sz="1400" b="1">
              <a:solidFill>
                <a:schemeClr val="tx1"/>
              </a:solidFill>
              <a:latin typeface="微软雅黑" panose="020B0503020204020204" charset="-122"/>
              <a:ea typeface="微软雅黑" panose="020B0503020204020204" charset="-122"/>
              <a:sym typeface="+mn-ea"/>
            </a:endParaRPr>
          </a:p>
        </p:txBody>
      </p:sp>
      <p:sp>
        <p:nvSpPr>
          <p:cNvPr id="46" name="文本框 45"/>
          <p:cNvSpPr txBox="1"/>
          <p:nvPr/>
        </p:nvSpPr>
        <p:spPr>
          <a:xfrm>
            <a:off x="2956560" y="1628775"/>
            <a:ext cx="555625" cy="1568450"/>
          </a:xfrm>
          <a:prstGeom prst="rect">
            <a:avLst/>
          </a:prstGeom>
          <a:noFill/>
        </p:spPr>
        <p:txBody>
          <a:bodyPr wrap="square" rtlCol="0">
            <a:spAutoFit/>
          </a:bodyPr>
          <a:lstStyle/>
          <a:p>
            <a:r>
              <a:rPr lang="zh-CN" altLang="en-US" sz="1600"/>
              <a:t>积分获取途径</a:t>
            </a:r>
            <a:endParaRPr lang="zh-CN" altLang="en-US" sz="1600"/>
          </a:p>
        </p:txBody>
      </p:sp>
      <p:sp>
        <p:nvSpPr>
          <p:cNvPr id="47" name="文本框 46"/>
          <p:cNvSpPr txBox="1"/>
          <p:nvPr/>
        </p:nvSpPr>
        <p:spPr>
          <a:xfrm>
            <a:off x="6866255" y="1628775"/>
            <a:ext cx="555625" cy="1568450"/>
          </a:xfrm>
          <a:prstGeom prst="rect">
            <a:avLst/>
          </a:prstGeom>
          <a:noFill/>
        </p:spPr>
        <p:txBody>
          <a:bodyPr wrap="square" rtlCol="0">
            <a:spAutoFit/>
          </a:bodyPr>
          <a:lstStyle/>
          <a:p>
            <a:r>
              <a:rPr lang="zh-CN" altLang="en-US" sz="1600"/>
              <a:t>积分消耗方式</a:t>
            </a:r>
            <a:endParaRPr lang="zh-CN" altLang="en-US" sz="1600"/>
          </a:p>
        </p:txBody>
      </p:sp>
      <p:sp>
        <p:nvSpPr>
          <p:cNvPr id="48" name="右箭头 47"/>
          <p:cNvSpPr/>
          <p:nvPr/>
        </p:nvSpPr>
        <p:spPr>
          <a:xfrm>
            <a:off x="3392805" y="2221865"/>
            <a:ext cx="520065" cy="208915"/>
          </a:xfrm>
          <a:prstGeom prst="rightArrow">
            <a:avLst/>
          </a:prstGeom>
          <a:solidFill>
            <a:srgbClr val="FEA900"/>
          </a:solidFill>
          <a:ln>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右箭头 48"/>
          <p:cNvSpPr/>
          <p:nvPr/>
        </p:nvSpPr>
        <p:spPr>
          <a:xfrm>
            <a:off x="6122670" y="2221865"/>
            <a:ext cx="520065" cy="208915"/>
          </a:xfrm>
          <a:prstGeom prst="rightArrow">
            <a:avLst/>
          </a:prstGeom>
          <a:solidFill>
            <a:srgbClr val="FEA900"/>
          </a:solidFill>
          <a:ln>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p:cNvSpPr txBox="1"/>
          <p:nvPr/>
        </p:nvSpPr>
        <p:spPr>
          <a:xfrm>
            <a:off x="2781935" y="4293870"/>
            <a:ext cx="1226820" cy="337185"/>
          </a:xfrm>
          <a:prstGeom prst="rect">
            <a:avLst/>
          </a:prstGeom>
          <a:noFill/>
        </p:spPr>
        <p:txBody>
          <a:bodyPr wrap="square" rtlCol="0">
            <a:spAutoFit/>
          </a:bodyPr>
          <a:lstStyle/>
          <a:p>
            <a:r>
              <a:rPr lang="zh-CN" altLang="en-US" sz="1600"/>
              <a:t>可兑换权益</a:t>
            </a:r>
            <a:endParaRPr lang="zh-CN" altLang="en-US" sz="1600"/>
          </a:p>
        </p:txBody>
      </p:sp>
      <p:sp>
        <p:nvSpPr>
          <p:cNvPr id="51" name="矩形 50"/>
          <p:cNvSpPr/>
          <p:nvPr/>
        </p:nvSpPr>
        <p:spPr>
          <a:xfrm>
            <a:off x="4123690" y="3739515"/>
            <a:ext cx="4650105" cy="1624330"/>
          </a:xfrm>
          <a:prstGeom prst="rect">
            <a:avLst/>
          </a:prstGeom>
          <a:noFill/>
          <a:ln w="28575">
            <a:solidFill>
              <a:srgbClr val="FEA9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1668780" y="2957195"/>
            <a:ext cx="1039495" cy="306705"/>
          </a:xfrm>
          <a:prstGeom prst="rect">
            <a:avLst/>
          </a:prstGeom>
          <a:noFill/>
        </p:spPr>
        <p:txBody>
          <a:bodyPr wrap="square" rtlCol="0">
            <a:spAutoFit/>
          </a:bodyPr>
          <a:lstStyle/>
          <a:p>
            <a:pPr algn="l"/>
            <a:r>
              <a:rPr lang="zh-CN" altLang="en-US" sz="1400" b="1">
                <a:solidFill>
                  <a:schemeClr val="tx1"/>
                </a:solidFill>
                <a:sym typeface="+mn-ea"/>
              </a:rPr>
              <a:t>注册即送</a:t>
            </a:r>
            <a:endParaRPr lang="zh-CN" altLang="en-US" sz="1400" b="1">
              <a:solidFill>
                <a:schemeClr val="tx1"/>
              </a:solidFill>
              <a:sym typeface="+mn-ea"/>
            </a:endParaRPr>
          </a:p>
        </p:txBody>
      </p:sp>
      <p:sp>
        <p:nvSpPr>
          <p:cNvPr id="53" name="文本框 52"/>
          <p:cNvSpPr txBox="1"/>
          <p:nvPr/>
        </p:nvSpPr>
        <p:spPr>
          <a:xfrm>
            <a:off x="4788535" y="4018280"/>
            <a:ext cx="671830" cy="275590"/>
          </a:xfrm>
          <a:prstGeom prst="rect">
            <a:avLst/>
          </a:prstGeom>
          <a:noFill/>
        </p:spPr>
        <p:txBody>
          <a:bodyPr wrap="square" rtlCol="0">
            <a:spAutoFit/>
          </a:bodyPr>
          <a:lstStyle/>
          <a:p>
            <a:r>
              <a:rPr lang="zh-CN" altLang="en-US" sz="1200" b="1"/>
              <a:t>优惠券</a:t>
            </a:r>
            <a:endParaRPr lang="zh-CN" altLang="en-US" sz="1200" b="1"/>
          </a:p>
        </p:txBody>
      </p:sp>
      <p:sp>
        <p:nvSpPr>
          <p:cNvPr id="54" name="文本框 53"/>
          <p:cNvSpPr txBox="1"/>
          <p:nvPr/>
        </p:nvSpPr>
        <p:spPr>
          <a:xfrm>
            <a:off x="4826635" y="4453890"/>
            <a:ext cx="781685" cy="337185"/>
          </a:xfrm>
          <a:prstGeom prst="rect">
            <a:avLst/>
          </a:prstGeom>
          <a:noFill/>
        </p:spPr>
        <p:txBody>
          <a:bodyPr wrap="square" rtlCol="0">
            <a:spAutoFit/>
          </a:bodyPr>
          <a:lstStyle/>
          <a:p>
            <a:r>
              <a:rPr lang="en-US" altLang="zh-CN" sz="800" dirty="0">
                <a:latin typeface="微软雅黑" panose="020B0503020204020204" charset="-122"/>
                <a:ea typeface="微软雅黑" panose="020B0503020204020204" charset="-122"/>
                <a:cs typeface="微软雅黑" panose="020B0503020204020204" charset="-122"/>
              </a:rPr>
              <a:t>50</a:t>
            </a:r>
            <a:r>
              <a:rPr lang="zh-CN" altLang="en-US" sz="800">
                <a:latin typeface="微软雅黑" panose="020B0503020204020204" charset="-122"/>
                <a:ea typeface="微软雅黑" panose="020B0503020204020204" charset="-122"/>
                <a:cs typeface="微软雅黑" panose="020B0503020204020204" charset="-122"/>
              </a:rPr>
              <a:t>积分兑换</a:t>
            </a:r>
            <a:r>
              <a:rPr lang="en-US" altLang="zh-CN" sz="800" dirty="0">
                <a:latin typeface="微软雅黑" panose="020B0503020204020204" charset="-122"/>
                <a:ea typeface="微软雅黑" panose="020B0503020204020204" charset="-122"/>
                <a:cs typeface="微软雅黑" panose="020B0503020204020204" charset="-122"/>
              </a:rPr>
              <a:t>5</a:t>
            </a:r>
            <a:r>
              <a:rPr lang="zh-CN" altLang="en-US" sz="800">
                <a:latin typeface="微软雅黑" panose="020B0503020204020204" charset="-122"/>
                <a:ea typeface="微软雅黑" panose="020B0503020204020204" charset="-122"/>
                <a:cs typeface="微软雅黑" panose="020B0503020204020204" charset="-122"/>
              </a:rPr>
              <a:t>元无门槛券</a:t>
            </a:r>
            <a:endParaRPr lang="zh-CN" altLang="en-US" sz="800">
              <a:latin typeface="微软雅黑" panose="020B0503020204020204" charset="-122"/>
              <a:ea typeface="微软雅黑" panose="020B0503020204020204" charset="-122"/>
              <a:cs typeface="微软雅黑" panose="020B0503020204020204" charset="-122"/>
            </a:endParaRPr>
          </a:p>
        </p:txBody>
      </p:sp>
      <p:sp>
        <p:nvSpPr>
          <p:cNvPr id="55" name="文本框 54"/>
          <p:cNvSpPr txBox="1"/>
          <p:nvPr/>
        </p:nvSpPr>
        <p:spPr>
          <a:xfrm>
            <a:off x="4788535" y="4846320"/>
            <a:ext cx="858520" cy="337185"/>
          </a:xfrm>
          <a:prstGeom prst="rect">
            <a:avLst/>
          </a:prstGeom>
          <a:noFill/>
        </p:spPr>
        <p:txBody>
          <a:bodyPr wrap="square" rtlCol="0">
            <a:spAutoFit/>
          </a:bodyPr>
          <a:lstStyle/>
          <a:p>
            <a:r>
              <a:rPr lang="en-US" altLang="zh-CN" sz="800" dirty="0">
                <a:latin typeface="微软雅黑" panose="020B0503020204020204" charset="-122"/>
                <a:ea typeface="微软雅黑" panose="020B0503020204020204" charset="-122"/>
                <a:cs typeface="微软雅黑" panose="020B0503020204020204" charset="-122"/>
              </a:rPr>
              <a:t>100</a:t>
            </a:r>
            <a:r>
              <a:rPr lang="zh-CN" altLang="en-US" sz="800">
                <a:latin typeface="微软雅黑" panose="020B0503020204020204" charset="-122"/>
                <a:ea typeface="微软雅黑" panose="020B0503020204020204" charset="-122"/>
                <a:cs typeface="微软雅黑" panose="020B0503020204020204" charset="-122"/>
              </a:rPr>
              <a:t>积分兑换</a:t>
            </a:r>
            <a:r>
              <a:rPr lang="en-US" altLang="zh-CN" sz="800" dirty="0">
                <a:latin typeface="微软雅黑" panose="020B0503020204020204" charset="-122"/>
                <a:ea typeface="微软雅黑" panose="020B0503020204020204" charset="-122"/>
                <a:cs typeface="微软雅黑" panose="020B0503020204020204" charset="-122"/>
              </a:rPr>
              <a:t>10</a:t>
            </a:r>
            <a:r>
              <a:rPr lang="zh-CN" altLang="en-US" sz="800">
                <a:latin typeface="微软雅黑" panose="020B0503020204020204" charset="-122"/>
                <a:ea typeface="微软雅黑" panose="020B0503020204020204" charset="-122"/>
                <a:cs typeface="微软雅黑" panose="020B0503020204020204" charset="-122"/>
              </a:rPr>
              <a:t>元券（满减）</a:t>
            </a:r>
            <a:endParaRPr lang="zh-CN" altLang="en-US" sz="800">
              <a:latin typeface="微软雅黑" panose="020B0503020204020204" charset="-122"/>
              <a:ea typeface="微软雅黑" panose="020B0503020204020204" charset="-122"/>
              <a:cs typeface="微软雅黑" panose="020B0503020204020204" charset="-122"/>
            </a:endParaRPr>
          </a:p>
        </p:txBody>
      </p:sp>
      <p:sp>
        <p:nvSpPr>
          <p:cNvPr id="56" name="文本框 55"/>
          <p:cNvSpPr txBox="1"/>
          <p:nvPr/>
        </p:nvSpPr>
        <p:spPr>
          <a:xfrm>
            <a:off x="7480300" y="4018280"/>
            <a:ext cx="795020" cy="275590"/>
          </a:xfrm>
          <a:prstGeom prst="rect">
            <a:avLst/>
          </a:prstGeom>
          <a:noFill/>
        </p:spPr>
        <p:txBody>
          <a:bodyPr wrap="square" rtlCol="0">
            <a:spAutoFit/>
          </a:bodyPr>
          <a:lstStyle/>
          <a:p>
            <a:r>
              <a:rPr lang="zh-CN" altLang="en-US" sz="1200" b="1"/>
              <a:t>新品试用</a:t>
            </a:r>
            <a:endParaRPr lang="zh-CN" altLang="en-US" sz="1200" b="1"/>
          </a:p>
        </p:txBody>
      </p:sp>
      <p:sp>
        <p:nvSpPr>
          <p:cNvPr id="57" name="文本框 56"/>
          <p:cNvSpPr txBox="1"/>
          <p:nvPr/>
        </p:nvSpPr>
        <p:spPr>
          <a:xfrm>
            <a:off x="7480300" y="4453890"/>
            <a:ext cx="910590" cy="460375"/>
          </a:xfrm>
          <a:prstGeom prst="rect">
            <a:avLst/>
          </a:prstGeom>
          <a:noFill/>
        </p:spPr>
        <p:txBody>
          <a:bodyPr wrap="square" rtlCol="0">
            <a:spAutoFit/>
          </a:bodyPr>
          <a:lstStyle/>
          <a:p>
            <a:r>
              <a:rPr lang="zh-CN" altLang="en-US" sz="800">
                <a:latin typeface="微软雅黑" panose="020B0503020204020204" charset="-122"/>
                <a:ea typeface="微软雅黑" panose="020B0503020204020204" charset="-122"/>
                <a:cs typeface="微软雅黑" panose="020B0503020204020204" charset="-122"/>
              </a:rPr>
              <a:t>新品上架后</a:t>
            </a:r>
            <a:r>
              <a:rPr lang="en-US" altLang="zh-CN" sz="800" dirty="0">
                <a:latin typeface="微软雅黑" panose="020B0503020204020204" charset="-122"/>
                <a:ea typeface="微软雅黑" panose="020B0503020204020204" charset="-122"/>
                <a:cs typeface="微软雅黑" panose="020B0503020204020204" charset="-122"/>
              </a:rPr>
              <a:t>9.9</a:t>
            </a:r>
            <a:r>
              <a:rPr lang="zh-CN" altLang="en-US" sz="800">
                <a:latin typeface="微软雅黑" panose="020B0503020204020204" charset="-122"/>
                <a:ea typeface="微软雅黑" panose="020B0503020204020204" charset="-122"/>
                <a:cs typeface="微软雅黑" panose="020B0503020204020204" charset="-122"/>
              </a:rPr>
              <a:t>元</a:t>
            </a:r>
            <a:r>
              <a:rPr lang="en-US" altLang="zh-CN" sz="800" dirty="0">
                <a:latin typeface="微软雅黑" panose="020B0503020204020204" charset="-122"/>
                <a:ea typeface="微软雅黑" panose="020B0503020204020204" charset="-122"/>
                <a:cs typeface="微软雅黑" panose="020B0503020204020204" charset="-122"/>
              </a:rPr>
              <a:t>+100</a:t>
            </a:r>
            <a:r>
              <a:rPr lang="zh-CN" altLang="en-US" sz="800">
                <a:latin typeface="微软雅黑" panose="020B0503020204020204" charset="-122"/>
                <a:ea typeface="微软雅黑" panose="020B0503020204020204" charset="-122"/>
                <a:cs typeface="微软雅黑" panose="020B0503020204020204" charset="-122"/>
              </a:rPr>
              <a:t>积分兑换（包邮）</a:t>
            </a:r>
            <a:endParaRPr lang="zh-CN" altLang="en-US" sz="800">
              <a:latin typeface="微软雅黑" panose="020B0503020204020204" charset="-122"/>
              <a:ea typeface="微软雅黑" panose="020B0503020204020204" charset="-122"/>
              <a:cs typeface="微软雅黑" panose="020B0503020204020204" charset="-122"/>
            </a:endParaRPr>
          </a:p>
        </p:txBody>
      </p:sp>
      <p:sp>
        <p:nvSpPr>
          <p:cNvPr id="58" name="文本框 57"/>
          <p:cNvSpPr txBox="1"/>
          <p:nvPr/>
        </p:nvSpPr>
        <p:spPr>
          <a:xfrm>
            <a:off x="6122670" y="4018280"/>
            <a:ext cx="795020" cy="275590"/>
          </a:xfrm>
          <a:prstGeom prst="rect">
            <a:avLst/>
          </a:prstGeom>
          <a:noFill/>
        </p:spPr>
        <p:txBody>
          <a:bodyPr wrap="square" rtlCol="0">
            <a:spAutoFit/>
          </a:bodyPr>
          <a:lstStyle/>
          <a:p>
            <a:r>
              <a:rPr lang="zh-CN" altLang="en-US" sz="1200" b="1"/>
              <a:t>实物商品</a:t>
            </a:r>
            <a:endParaRPr lang="zh-CN" altLang="en-US" sz="1200" b="1"/>
          </a:p>
        </p:txBody>
      </p:sp>
      <p:sp>
        <p:nvSpPr>
          <p:cNvPr id="60" name="文本框 59"/>
          <p:cNvSpPr txBox="1"/>
          <p:nvPr/>
        </p:nvSpPr>
        <p:spPr>
          <a:xfrm>
            <a:off x="6038215" y="4453890"/>
            <a:ext cx="1031240" cy="460375"/>
          </a:xfrm>
          <a:prstGeom prst="rect">
            <a:avLst/>
          </a:prstGeom>
          <a:noFill/>
        </p:spPr>
        <p:txBody>
          <a:bodyPr wrap="square" rtlCol="0">
            <a:spAutoFit/>
          </a:bodyPr>
          <a:lstStyle/>
          <a:p>
            <a:r>
              <a:rPr lang="zh-CN" altLang="en-US" sz="800">
                <a:latin typeface="微软雅黑" panose="020B0503020204020204" charset="-122"/>
                <a:ea typeface="微软雅黑" panose="020B0503020204020204" charset="-122"/>
                <a:cs typeface="微软雅黑" panose="020B0503020204020204" charset="-122"/>
              </a:rPr>
              <a:t>商品日常价</a:t>
            </a:r>
            <a:r>
              <a:rPr lang="en-US" altLang="zh-CN" sz="800" dirty="0">
                <a:latin typeface="微软雅黑" panose="020B0503020204020204" charset="-122"/>
                <a:ea typeface="微软雅黑" panose="020B0503020204020204" charset="-122"/>
                <a:cs typeface="微软雅黑" panose="020B0503020204020204" charset="-122"/>
              </a:rPr>
              <a:t>*10</a:t>
            </a:r>
            <a:r>
              <a:rPr lang="zh-CN" altLang="en-US" sz="800">
                <a:latin typeface="微软雅黑" panose="020B0503020204020204" charset="-122"/>
                <a:ea typeface="微软雅黑" panose="020B0503020204020204" charset="-122"/>
                <a:cs typeface="微软雅黑" panose="020B0503020204020204" charset="-122"/>
              </a:rPr>
              <a:t>的积分价值兑换（包邮）</a:t>
            </a:r>
            <a:endParaRPr lang="zh-CN" altLang="en-US" sz="800">
              <a:latin typeface="微软雅黑" panose="020B0503020204020204" charset="-122"/>
              <a:ea typeface="微软雅黑" panose="020B0503020204020204" charset="-122"/>
              <a:cs typeface="微软雅黑" panose="020B0503020204020204" charset="-122"/>
            </a:endParaRPr>
          </a:p>
        </p:txBody>
      </p:sp>
      <p:sp>
        <p:nvSpPr>
          <p:cNvPr id="61" name="文本框 60"/>
          <p:cNvSpPr txBox="1"/>
          <p:nvPr/>
        </p:nvSpPr>
        <p:spPr>
          <a:xfrm>
            <a:off x="2781935" y="840105"/>
            <a:ext cx="4287520" cy="337185"/>
          </a:xfrm>
          <a:prstGeom prst="rect">
            <a:avLst/>
          </a:prstGeom>
          <a:noFill/>
        </p:spPr>
        <p:txBody>
          <a:bodyPr wrap="square" rtlCol="0">
            <a:spAutoFit/>
          </a:bodyPr>
          <a:lstStyle/>
          <a:p>
            <a:r>
              <a:rPr lang="zh-CN" altLang="en-US" sz="1600" b="1"/>
              <a:t>加入社群并注册小程序商城即可成为普通会员</a:t>
            </a:r>
            <a:endParaRPr lang="zh-CN" altLang="en-US" sz="1600" b="1"/>
          </a:p>
        </p:txBody>
      </p:sp>
      <p:grpSp>
        <p:nvGrpSpPr>
          <p:cNvPr id="3" name="组合 2"/>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7"/>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4" name="文本框 1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3111500" y="1096010"/>
            <a:ext cx="3956050" cy="58483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1102678" y="438150"/>
            <a:ext cx="1605280" cy="337185"/>
          </a:xfrm>
          <a:prstGeom prst="rect">
            <a:avLst/>
          </a:prstGeom>
          <a:noFill/>
        </p:spPr>
        <p:txBody>
          <a:bodyPr wrap="none" rtlCol="0">
            <a:spAutoFit/>
          </a:bodyPr>
          <a:lstStyle/>
          <a:p>
            <a:pPr algn="ctr"/>
            <a:r>
              <a:rPr lang="zh-CN" altLang="en-US" sz="1600" b="1">
                <a:solidFill>
                  <a:schemeClr val="tx1"/>
                </a:solidFill>
                <a:sym typeface="+mn-ea"/>
              </a:rPr>
              <a:t>会员体系案例一</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未命名文件(1)"/>
          <p:cNvPicPr>
            <a:picLocks noChangeAspect="1"/>
          </p:cNvPicPr>
          <p:nvPr/>
        </p:nvPicPr>
        <p:blipFill>
          <a:blip r:embed="rId3"/>
          <a:stretch>
            <a:fillRect/>
          </a:stretch>
        </p:blipFill>
        <p:spPr>
          <a:xfrm>
            <a:off x="572770" y="1878330"/>
            <a:ext cx="9114155" cy="3396615"/>
          </a:xfrm>
          <a:prstGeom prst="rect">
            <a:avLst/>
          </a:prstGeom>
        </p:spPr>
      </p:pic>
      <p:sp>
        <p:nvSpPr>
          <p:cNvPr id="12" name="文本框 11"/>
          <p:cNvSpPr txBox="1"/>
          <p:nvPr/>
        </p:nvSpPr>
        <p:spPr>
          <a:xfrm>
            <a:off x="3495675" y="1188720"/>
            <a:ext cx="3268345" cy="398780"/>
          </a:xfrm>
          <a:prstGeom prst="rect">
            <a:avLst/>
          </a:prstGeom>
          <a:noFill/>
        </p:spPr>
        <p:txBody>
          <a:bodyPr wrap="none" rtlCol="0">
            <a:spAutoFit/>
          </a:bodyPr>
          <a:lstStyle/>
          <a:p>
            <a:r>
              <a:rPr lang="zh-CN" altLang="en-US" sz="2000" b="1">
                <a:latin typeface="微软雅黑" panose="020B0503020204020204" charset="-122"/>
                <a:ea typeface="微软雅黑" panose="020B0503020204020204" charset="-122"/>
                <a:cs typeface="微软雅黑" panose="020B0503020204020204" charset="-122"/>
              </a:rPr>
              <a:t>高级会员（</a:t>
            </a:r>
            <a:r>
              <a:rPr lang="en-US" altLang="zh-CN" sz="2000" b="1" dirty="0">
                <a:latin typeface="微软雅黑" panose="020B0503020204020204" charset="-122"/>
                <a:ea typeface="微软雅黑" panose="020B0503020204020204" charset="-122"/>
                <a:cs typeface="微软雅黑" panose="020B0503020204020204" charset="-122"/>
              </a:rPr>
              <a:t>KOC</a:t>
            </a:r>
            <a:r>
              <a:rPr lang="zh-CN" altLang="en-US" sz="2000" b="1">
                <a:latin typeface="微软雅黑" panose="020B0503020204020204" charset="-122"/>
                <a:ea typeface="微软雅黑" panose="020B0503020204020204" charset="-122"/>
                <a:cs typeface="微软雅黑" panose="020B0503020204020204" charset="-122"/>
              </a:rPr>
              <a:t>）招募流程</a:t>
            </a:r>
            <a:endParaRPr lang="zh-CN" altLang="en-US" sz="2000" b="1">
              <a:latin typeface="微软雅黑" panose="020B0503020204020204" charset="-122"/>
              <a:ea typeface="微软雅黑" panose="020B0503020204020204" charset="-122"/>
              <a:cs typeface="微软雅黑" panose="020B0503020204020204" charset="-122"/>
            </a:endParaRPr>
          </a:p>
        </p:txBody>
      </p:sp>
      <p:grpSp>
        <p:nvGrpSpPr>
          <p:cNvPr id="7" name="组合 6"/>
          <p:cNvGrpSpPr/>
          <p:nvPr/>
        </p:nvGrpSpPr>
        <p:grpSpPr>
          <a:xfrm>
            <a:off x="9368790" y="120650"/>
            <a:ext cx="659130" cy="598170"/>
            <a:chOff x="14118" y="124"/>
            <a:chExt cx="1038" cy="942"/>
          </a:xfrm>
        </p:grpSpPr>
        <p:sp>
          <p:nvSpPr>
            <p:cNvPr id="2" name="对角圆角矩形 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4" name="文本框 1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02678" y="438150"/>
            <a:ext cx="1605280" cy="337185"/>
          </a:xfrm>
          <a:prstGeom prst="rect">
            <a:avLst/>
          </a:prstGeom>
          <a:noFill/>
        </p:spPr>
        <p:txBody>
          <a:bodyPr wrap="none" rtlCol="0">
            <a:spAutoFit/>
          </a:bodyPr>
          <a:lstStyle/>
          <a:p>
            <a:pPr algn="ctr"/>
            <a:r>
              <a:rPr lang="zh-CN" altLang="en-US" sz="1600" b="1">
                <a:solidFill>
                  <a:schemeClr val="tx1"/>
                </a:solidFill>
                <a:sym typeface="+mn-ea"/>
              </a:rPr>
              <a:t>会员体系案例一</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2004060" y="4605655"/>
            <a:ext cx="586105" cy="586105"/>
            <a:chOff x="5783266" y="5137601"/>
            <a:chExt cx="862800" cy="862800"/>
          </a:xfrm>
        </p:grpSpPr>
        <p:sp>
          <p:nvSpPr>
            <p:cNvPr id="88" name="PA-椭圆 68"/>
            <p:cNvSpPr/>
            <p:nvPr>
              <p:custDataLst>
                <p:tags r:id="rId3"/>
              </p:custDataLst>
            </p:nvPr>
          </p:nvSpPr>
          <p:spPr>
            <a:xfrm>
              <a:off x="5783266" y="5137601"/>
              <a:ext cx="862800" cy="862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grpSp>
          <p:nvGrpSpPr>
            <p:cNvPr id="89" name="Group 69"/>
            <p:cNvGrpSpPr/>
            <p:nvPr/>
          </p:nvGrpSpPr>
          <p:grpSpPr>
            <a:xfrm>
              <a:off x="6028291" y="5281615"/>
              <a:ext cx="423238" cy="473800"/>
              <a:chOff x="10166350" y="5273676"/>
              <a:chExt cx="823912" cy="922338"/>
            </a:xfrm>
          </p:grpSpPr>
          <p:sp>
            <p:nvSpPr>
              <p:cNvPr id="90" name="PA-任意多边形 172"/>
              <p:cNvSpPr/>
              <p:nvPr>
                <p:custDataLst>
                  <p:tags r:id="rId4"/>
                </p:custDataLst>
              </p:nvPr>
            </p:nvSpPr>
            <p:spPr bwMode="auto">
              <a:xfrm>
                <a:off x="10380662" y="5734051"/>
                <a:ext cx="292100" cy="198438"/>
              </a:xfrm>
              <a:custGeom>
                <a:avLst/>
                <a:gdLst>
                  <a:gd name="T0" fmla="*/ 184 w 184"/>
                  <a:gd name="T1" fmla="*/ 88 h 125"/>
                  <a:gd name="T2" fmla="*/ 166 w 184"/>
                  <a:gd name="T3" fmla="*/ 88 h 125"/>
                  <a:gd name="T4" fmla="*/ 166 w 184"/>
                  <a:gd name="T5" fmla="*/ 88 h 125"/>
                  <a:gd name="T6" fmla="*/ 163 w 184"/>
                  <a:gd name="T7" fmla="*/ 88 h 125"/>
                  <a:gd name="T8" fmla="*/ 131 w 184"/>
                  <a:gd name="T9" fmla="*/ 88 h 125"/>
                  <a:gd name="T10" fmla="*/ 138 w 184"/>
                  <a:gd name="T11" fmla="*/ 60 h 125"/>
                  <a:gd name="T12" fmla="*/ 138 w 184"/>
                  <a:gd name="T13" fmla="*/ 29 h 125"/>
                  <a:gd name="T14" fmla="*/ 138 w 184"/>
                  <a:gd name="T15" fmla="*/ 29 h 125"/>
                  <a:gd name="T16" fmla="*/ 138 w 184"/>
                  <a:gd name="T17" fmla="*/ 23 h 125"/>
                  <a:gd name="T18" fmla="*/ 137 w 184"/>
                  <a:gd name="T19" fmla="*/ 18 h 125"/>
                  <a:gd name="T20" fmla="*/ 134 w 184"/>
                  <a:gd name="T21" fmla="*/ 12 h 125"/>
                  <a:gd name="T22" fmla="*/ 131 w 184"/>
                  <a:gd name="T23" fmla="*/ 9 h 125"/>
                  <a:gd name="T24" fmla="*/ 126 w 184"/>
                  <a:gd name="T25" fmla="*/ 5 h 125"/>
                  <a:gd name="T26" fmla="*/ 122 w 184"/>
                  <a:gd name="T27" fmla="*/ 3 h 125"/>
                  <a:gd name="T28" fmla="*/ 116 w 184"/>
                  <a:gd name="T29" fmla="*/ 0 h 125"/>
                  <a:gd name="T30" fmla="*/ 110 w 184"/>
                  <a:gd name="T31" fmla="*/ 0 h 125"/>
                  <a:gd name="T32" fmla="*/ 101 w 184"/>
                  <a:gd name="T33" fmla="*/ 0 h 125"/>
                  <a:gd name="T34" fmla="*/ 101 w 184"/>
                  <a:gd name="T35" fmla="*/ 0 h 125"/>
                  <a:gd name="T36" fmla="*/ 100 w 184"/>
                  <a:gd name="T37" fmla="*/ 0 h 125"/>
                  <a:gd name="T38" fmla="*/ 100 w 184"/>
                  <a:gd name="T39" fmla="*/ 43 h 125"/>
                  <a:gd name="T40" fmla="*/ 89 w 184"/>
                  <a:gd name="T41" fmla="*/ 58 h 125"/>
                  <a:gd name="T42" fmla="*/ 49 w 184"/>
                  <a:gd name="T43" fmla="*/ 103 h 125"/>
                  <a:gd name="T44" fmla="*/ 49 w 184"/>
                  <a:gd name="T45" fmla="*/ 103 h 125"/>
                  <a:gd name="T46" fmla="*/ 42 w 184"/>
                  <a:gd name="T47" fmla="*/ 113 h 125"/>
                  <a:gd name="T48" fmla="*/ 37 w 184"/>
                  <a:gd name="T49" fmla="*/ 125 h 125"/>
                  <a:gd name="T50" fmla="*/ 0 w 184"/>
                  <a:gd name="T5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4" h="125">
                    <a:moveTo>
                      <a:pt x="184" y="88"/>
                    </a:moveTo>
                    <a:lnTo>
                      <a:pt x="166" y="88"/>
                    </a:lnTo>
                    <a:lnTo>
                      <a:pt x="166" y="88"/>
                    </a:lnTo>
                    <a:lnTo>
                      <a:pt x="163" y="88"/>
                    </a:lnTo>
                    <a:lnTo>
                      <a:pt x="131" y="88"/>
                    </a:lnTo>
                    <a:lnTo>
                      <a:pt x="138" y="60"/>
                    </a:lnTo>
                    <a:lnTo>
                      <a:pt x="138" y="29"/>
                    </a:lnTo>
                    <a:lnTo>
                      <a:pt x="138" y="29"/>
                    </a:lnTo>
                    <a:lnTo>
                      <a:pt x="138" y="23"/>
                    </a:lnTo>
                    <a:lnTo>
                      <a:pt x="137" y="18"/>
                    </a:lnTo>
                    <a:lnTo>
                      <a:pt x="134" y="12"/>
                    </a:lnTo>
                    <a:lnTo>
                      <a:pt x="131" y="9"/>
                    </a:lnTo>
                    <a:lnTo>
                      <a:pt x="126" y="5"/>
                    </a:lnTo>
                    <a:lnTo>
                      <a:pt x="122" y="3"/>
                    </a:lnTo>
                    <a:lnTo>
                      <a:pt x="116" y="0"/>
                    </a:lnTo>
                    <a:lnTo>
                      <a:pt x="110" y="0"/>
                    </a:lnTo>
                    <a:lnTo>
                      <a:pt x="101" y="0"/>
                    </a:lnTo>
                    <a:lnTo>
                      <a:pt x="101" y="0"/>
                    </a:lnTo>
                    <a:lnTo>
                      <a:pt x="100" y="0"/>
                    </a:lnTo>
                    <a:lnTo>
                      <a:pt x="100" y="43"/>
                    </a:lnTo>
                    <a:lnTo>
                      <a:pt x="89" y="58"/>
                    </a:lnTo>
                    <a:lnTo>
                      <a:pt x="49" y="103"/>
                    </a:lnTo>
                    <a:lnTo>
                      <a:pt x="49" y="103"/>
                    </a:lnTo>
                    <a:lnTo>
                      <a:pt x="42" y="113"/>
                    </a:lnTo>
                    <a:lnTo>
                      <a:pt x="37" y="125"/>
                    </a:lnTo>
                    <a:lnTo>
                      <a:pt x="0" y="125"/>
                    </a:lnTo>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91" name="PA-任意多边形 173"/>
              <p:cNvSpPr/>
              <p:nvPr>
                <p:custDataLst>
                  <p:tags r:id="rId5"/>
                </p:custDataLst>
              </p:nvPr>
            </p:nvSpPr>
            <p:spPr bwMode="auto">
              <a:xfrm>
                <a:off x="10414000" y="6122988"/>
                <a:ext cx="225425" cy="30163"/>
              </a:xfrm>
              <a:custGeom>
                <a:avLst/>
                <a:gdLst>
                  <a:gd name="T0" fmla="*/ 0 w 142"/>
                  <a:gd name="T1" fmla="*/ 0 h 19"/>
                  <a:gd name="T2" fmla="*/ 24 w 142"/>
                  <a:gd name="T3" fmla="*/ 0 h 19"/>
                  <a:gd name="T4" fmla="*/ 24 w 142"/>
                  <a:gd name="T5" fmla="*/ 0 h 19"/>
                  <a:gd name="T6" fmla="*/ 31 w 142"/>
                  <a:gd name="T7" fmla="*/ 9 h 19"/>
                  <a:gd name="T8" fmla="*/ 42 w 142"/>
                  <a:gd name="T9" fmla="*/ 15 h 19"/>
                  <a:gd name="T10" fmla="*/ 52 w 142"/>
                  <a:gd name="T11" fmla="*/ 19 h 19"/>
                  <a:gd name="T12" fmla="*/ 64 w 142"/>
                  <a:gd name="T13" fmla="*/ 19 h 19"/>
                  <a:gd name="T14" fmla="*/ 96 w 142"/>
                  <a:gd name="T15" fmla="*/ 19 h 19"/>
                  <a:gd name="T16" fmla="*/ 142 w 142"/>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9">
                    <a:moveTo>
                      <a:pt x="0" y="0"/>
                    </a:moveTo>
                    <a:lnTo>
                      <a:pt x="24" y="0"/>
                    </a:lnTo>
                    <a:lnTo>
                      <a:pt x="24" y="0"/>
                    </a:lnTo>
                    <a:lnTo>
                      <a:pt x="31" y="9"/>
                    </a:lnTo>
                    <a:lnTo>
                      <a:pt x="42" y="15"/>
                    </a:lnTo>
                    <a:lnTo>
                      <a:pt x="52" y="19"/>
                    </a:lnTo>
                    <a:lnTo>
                      <a:pt x="64" y="19"/>
                    </a:lnTo>
                    <a:lnTo>
                      <a:pt x="96" y="19"/>
                    </a:lnTo>
                    <a:lnTo>
                      <a:pt x="142" y="19"/>
                    </a:lnTo>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92" name="PA-任意多边形 174"/>
              <p:cNvSpPr/>
              <p:nvPr>
                <p:custDataLst>
                  <p:tags r:id="rId6"/>
                </p:custDataLst>
              </p:nvPr>
            </p:nvSpPr>
            <p:spPr bwMode="auto">
              <a:xfrm>
                <a:off x="10639425" y="5497513"/>
                <a:ext cx="350837" cy="314325"/>
              </a:xfrm>
              <a:custGeom>
                <a:avLst/>
                <a:gdLst>
                  <a:gd name="T0" fmla="*/ 0 w 221"/>
                  <a:gd name="T1" fmla="*/ 109 h 198"/>
                  <a:gd name="T2" fmla="*/ 0 w 221"/>
                  <a:gd name="T3" fmla="*/ 157 h 198"/>
                  <a:gd name="T4" fmla="*/ 138 w 221"/>
                  <a:gd name="T5" fmla="*/ 157 h 198"/>
                  <a:gd name="T6" fmla="*/ 138 w 221"/>
                  <a:gd name="T7" fmla="*/ 198 h 198"/>
                  <a:gd name="T8" fmla="*/ 180 w 221"/>
                  <a:gd name="T9" fmla="*/ 157 h 198"/>
                  <a:gd name="T10" fmla="*/ 221 w 221"/>
                  <a:gd name="T11" fmla="*/ 157 h 198"/>
                  <a:gd name="T12" fmla="*/ 221 w 221"/>
                  <a:gd name="T13" fmla="*/ 0 h 198"/>
                  <a:gd name="T14" fmla="*/ 67 w 221"/>
                  <a:gd name="T15" fmla="*/ 0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1" h="198">
                    <a:moveTo>
                      <a:pt x="0" y="109"/>
                    </a:moveTo>
                    <a:lnTo>
                      <a:pt x="0" y="157"/>
                    </a:lnTo>
                    <a:lnTo>
                      <a:pt x="138" y="157"/>
                    </a:lnTo>
                    <a:lnTo>
                      <a:pt x="138" y="198"/>
                    </a:lnTo>
                    <a:lnTo>
                      <a:pt x="180" y="157"/>
                    </a:lnTo>
                    <a:lnTo>
                      <a:pt x="221" y="157"/>
                    </a:lnTo>
                    <a:lnTo>
                      <a:pt x="221" y="0"/>
                    </a:lnTo>
                    <a:lnTo>
                      <a:pt x="67" y="0"/>
                    </a:lnTo>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93" name="PA-任意多边形 175"/>
              <p:cNvSpPr/>
              <p:nvPr>
                <p:custDataLst>
                  <p:tags r:id="rId7"/>
                </p:custDataLst>
              </p:nvPr>
            </p:nvSpPr>
            <p:spPr bwMode="auto">
              <a:xfrm>
                <a:off x="10188575" y="5273676"/>
                <a:ext cx="552450" cy="493713"/>
              </a:xfrm>
              <a:custGeom>
                <a:avLst/>
                <a:gdLst>
                  <a:gd name="T0" fmla="*/ 348 w 348"/>
                  <a:gd name="T1" fmla="*/ 0 h 311"/>
                  <a:gd name="T2" fmla="*/ 0 w 348"/>
                  <a:gd name="T3" fmla="*/ 0 h 311"/>
                  <a:gd name="T4" fmla="*/ 0 w 348"/>
                  <a:gd name="T5" fmla="*/ 246 h 311"/>
                  <a:gd name="T6" fmla="*/ 65 w 348"/>
                  <a:gd name="T7" fmla="*/ 246 h 311"/>
                  <a:gd name="T8" fmla="*/ 130 w 348"/>
                  <a:gd name="T9" fmla="*/ 311 h 311"/>
                  <a:gd name="T10" fmla="*/ 130 w 348"/>
                  <a:gd name="T11" fmla="*/ 246 h 311"/>
                  <a:gd name="T12" fmla="*/ 348 w 348"/>
                  <a:gd name="T13" fmla="*/ 246 h 311"/>
                  <a:gd name="T14" fmla="*/ 348 w 348"/>
                  <a:gd name="T15" fmla="*/ 0 h 3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8" h="311">
                    <a:moveTo>
                      <a:pt x="348" y="0"/>
                    </a:moveTo>
                    <a:lnTo>
                      <a:pt x="0" y="0"/>
                    </a:lnTo>
                    <a:lnTo>
                      <a:pt x="0" y="246"/>
                    </a:lnTo>
                    <a:lnTo>
                      <a:pt x="65" y="246"/>
                    </a:lnTo>
                    <a:lnTo>
                      <a:pt x="130" y="311"/>
                    </a:lnTo>
                    <a:lnTo>
                      <a:pt x="130" y="246"/>
                    </a:lnTo>
                    <a:lnTo>
                      <a:pt x="348" y="246"/>
                    </a:lnTo>
                    <a:lnTo>
                      <a:pt x="348" y="0"/>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94" name="PA-任意多边形 176"/>
              <p:cNvSpPr/>
              <p:nvPr>
                <p:custDataLst>
                  <p:tags r:id="rId8"/>
                </p:custDataLst>
              </p:nvPr>
            </p:nvSpPr>
            <p:spPr bwMode="auto">
              <a:xfrm>
                <a:off x="10466387" y="5875338"/>
                <a:ext cx="123825" cy="155575"/>
              </a:xfrm>
              <a:custGeom>
                <a:avLst/>
                <a:gdLst>
                  <a:gd name="T0" fmla="*/ 74 w 78"/>
                  <a:gd name="T1" fmla="*/ 0 h 98"/>
                  <a:gd name="T2" fmla="*/ 74 w 78"/>
                  <a:gd name="T3" fmla="*/ 0 h 98"/>
                  <a:gd name="T4" fmla="*/ 77 w 78"/>
                  <a:gd name="T5" fmla="*/ 11 h 98"/>
                  <a:gd name="T6" fmla="*/ 78 w 78"/>
                  <a:gd name="T7" fmla="*/ 23 h 98"/>
                  <a:gd name="T8" fmla="*/ 78 w 78"/>
                  <a:gd name="T9" fmla="*/ 35 h 98"/>
                  <a:gd name="T10" fmla="*/ 75 w 78"/>
                  <a:gd name="T11" fmla="*/ 46 h 98"/>
                  <a:gd name="T12" fmla="*/ 75 w 78"/>
                  <a:gd name="T13" fmla="*/ 46 h 98"/>
                  <a:gd name="T14" fmla="*/ 71 w 78"/>
                  <a:gd name="T15" fmla="*/ 58 h 98"/>
                  <a:gd name="T16" fmla="*/ 63 w 78"/>
                  <a:gd name="T17" fmla="*/ 70 h 98"/>
                  <a:gd name="T18" fmla="*/ 54 w 78"/>
                  <a:gd name="T19" fmla="*/ 81 h 98"/>
                  <a:gd name="T20" fmla="*/ 46 w 78"/>
                  <a:gd name="T21" fmla="*/ 88 h 98"/>
                  <a:gd name="T22" fmla="*/ 35 w 78"/>
                  <a:gd name="T23" fmla="*/ 94 h 98"/>
                  <a:gd name="T24" fmla="*/ 23 w 78"/>
                  <a:gd name="T25" fmla="*/ 97 h 98"/>
                  <a:gd name="T26" fmla="*/ 11 w 78"/>
                  <a:gd name="T27" fmla="*/ 98 h 98"/>
                  <a:gd name="T28" fmla="*/ 0 w 78"/>
                  <a:gd name="T29" fmla="*/ 9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98">
                    <a:moveTo>
                      <a:pt x="74" y="0"/>
                    </a:moveTo>
                    <a:lnTo>
                      <a:pt x="74" y="0"/>
                    </a:lnTo>
                    <a:lnTo>
                      <a:pt x="77" y="11"/>
                    </a:lnTo>
                    <a:lnTo>
                      <a:pt x="78" y="23"/>
                    </a:lnTo>
                    <a:lnTo>
                      <a:pt x="78" y="35"/>
                    </a:lnTo>
                    <a:lnTo>
                      <a:pt x="75" y="46"/>
                    </a:lnTo>
                    <a:lnTo>
                      <a:pt x="75" y="46"/>
                    </a:lnTo>
                    <a:lnTo>
                      <a:pt x="71" y="58"/>
                    </a:lnTo>
                    <a:lnTo>
                      <a:pt x="63" y="70"/>
                    </a:lnTo>
                    <a:lnTo>
                      <a:pt x="54" y="81"/>
                    </a:lnTo>
                    <a:lnTo>
                      <a:pt x="46" y="88"/>
                    </a:lnTo>
                    <a:lnTo>
                      <a:pt x="35" y="94"/>
                    </a:lnTo>
                    <a:lnTo>
                      <a:pt x="23" y="97"/>
                    </a:lnTo>
                    <a:lnTo>
                      <a:pt x="11" y="98"/>
                    </a:lnTo>
                    <a:lnTo>
                      <a:pt x="0" y="95"/>
                    </a:lnTo>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95" name="PA-任意多边形 177"/>
              <p:cNvSpPr/>
              <p:nvPr>
                <p:custDataLst>
                  <p:tags r:id="rId9"/>
                </p:custDataLst>
              </p:nvPr>
            </p:nvSpPr>
            <p:spPr bwMode="auto">
              <a:xfrm>
                <a:off x="10598150" y="5870576"/>
                <a:ext cx="168275" cy="71438"/>
              </a:xfrm>
              <a:custGeom>
                <a:avLst/>
                <a:gdLst>
                  <a:gd name="T0" fmla="*/ 106 w 106"/>
                  <a:gd name="T1" fmla="*/ 23 h 45"/>
                  <a:gd name="T2" fmla="*/ 106 w 106"/>
                  <a:gd name="T3" fmla="*/ 23 h 45"/>
                  <a:gd name="T4" fmla="*/ 106 w 106"/>
                  <a:gd name="T5" fmla="*/ 27 h 45"/>
                  <a:gd name="T6" fmla="*/ 105 w 106"/>
                  <a:gd name="T7" fmla="*/ 32 h 45"/>
                  <a:gd name="T8" fmla="*/ 101 w 106"/>
                  <a:gd name="T9" fmla="*/ 39 h 45"/>
                  <a:gd name="T10" fmla="*/ 93 w 106"/>
                  <a:gd name="T11" fmla="*/ 43 h 45"/>
                  <a:gd name="T12" fmla="*/ 89 w 106"/>
                  <a:gd name="T13" fmla="*/ 45 h 45"/>
                  <a:gd name="T14" fmla="*/ 84 w 106"/>
                  <a:gd name="T15" fmla="*/ 45 h 45"/>
                  <a:gd name="T16" fmla="*/ 22 w 106"/>
                  <a:gd name="T17" fmla="*/ 45 h 45"/>
                  <a:gd name="T18" fmla="*/ 22 w 106"/>
                  <a:gd name="T19" fmla="*/ 45 h 45"/>
                  <a:gd name="T20" fmla="*/ 17 w 106"/>
                  <a:gd name="T21" fmla="*/ 45 h 45"/>
                  <a:gd name="T22" fmla="*/ 13 w 106"/>
                  <a:gd name="T23" fmla="*/ 43 h 45"/>
                  <a:gd name="T24" fmla="*/ 7 w 106"/>
                  <a:gd name="T25" fmla="*/ 39 h 45"/>
                  <a:gd name="T26" fmla="*/ 1 w 106"/>
                  <a:gd name="T27" fmla="*/ 32 h 45"/>
                  <a:gd name="T28" fmla="*/ 0 w 106"/>
                  <a:gd name="T29" fmla="*/ 27 h 45"/>
                  <a:gd name="T30" fmla="*/ 0 w 106"/>
                  <a:gd name="T31" fmla="*/ 23 h 45"/>
                  <a:gd name="T32" fmla="*/ 0 w 106"/>
                  <a:gd name="T33" fmla="*/ 23 h 45"/>
                  <a:gd name="T34" fmla="*/ 0 w 106"/>
                  <a:gd name="T35" fmla="*/ 23 h 45"/>
                  <a:gd name="T36" fmla="*/ 0 w 106"/>
                  <a:gd name="T37" fmla="*/ 18 h 45"/>
                  <a:gd name="T38" fmla="*/ 1 w 106"/>
                  <a:gd name="T39" fmla="*/ 15 h 45"/>
                  <a:gd name="T40" fmla="*/ 7 w 106"/>
                  <a:gd name="T41" fmla="*/ 8 h 45"/>
                  <a:gd name="T42" fmla="*/ 13 w 106"/>
                  <a:gd name="T43" fmla="*/ 3 h 45"/>
                  <a:gd name="T44" fmla="*/ 17 w 106"/>
                  <a:gd name="T45" fmla="*/ 2 h 45"/>
                  <a:gd name="T46" fmla="*/ 22 w 106"/>
                  <a:gd name="T47" fmla="*/ 0 h 45"/>
                  <a:gd name="T48" fmla="*/ 84 w 106"/>
                  <a:gd name="T49" fmla="*/ 0 h 45"/>
                  <a:gd name="T50" fmla="*/ 84 w 106"/>
                  <a:gd name="T51" fmla="*/ 0 h 45"/>
                  <a:gd name="T52" fmla="*/ 89 w 106"/>
                  <a:gd name="T53" fmla="*/ 2 h 45"/>
                  <a:gd name="T54" fmla="*/ 93 w 106"/>
                  <a:gd name="T55" fmla="*/ 3 h 45"/>
                  <a:gd name="T56" fmla="*/ 101 w 106"/>
                  <a:gd name="T57" fmla="*/ 8 h 45"/>
                  <a:gd name="T58" fmla="*/ 105 w 106"/>
                  <a:gd name="T59" fmla="*/ 15 h 45"/>
                  <a:gd name="T60" fmla="*/ 106 w 106"/>
                  <a:gd name="T61" fmla="*/ 18 h 45"/>
                  <a:gd name="T62" fmla="*/ 106 w 106"/>
                  <a:gd name="T63" fmla="*/ 23 h 45"/>
                  <a:gd name="T64" fmla="*/ 106 w 106"/>
                  <a:gd name="T65" fmla="*/ 2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45">
                    <a:moveTo>
                      <a:pt x="106" y="23"/>
                    </a:moveTo>
                    <a:lnTo>
                      <a:pt x="106" y="23"/>
                    </a:lnTo>
                    <a:lnTo>
                      <a:pt x="106" y="27"/>
                    </a:lnTo>
                    <a:lnTo>
                      <a:pt x="105" y="32"/>
                    </a:lnTo>
                    <a:lnTo>
                      <a:pt x="101" y="39"/>
                    </a:lnTo>
                    <a:lnTo>
                      <a:pt x="93" y="43"/>
                    </a:lnTo>
                    <a:lnTo>
                      <a:pt x="89" y="45"/>
                    </a:lnTo>
                    <a:lnTo>
                      <a:pt x="84" y="45"/>
                    </a:lnTo>
                    <a:lnTo>
                      <a:pt x="22" y="45"/>
                    </a:lnTo>
                    <a:lnTo>
                      <a:pt x="22" y="45"/>
                    </a:lnTo>
                    <a:lnTo>
                      <a:pt x="17" y="45"/>
                    </a:lnTo>
                    <a:lnTo>
                      <a:pt x="13" y="43"/>
                    </a:lnTo>
                    <a:lnTo>
                      <a:pt x="7" y="39"/>
                    </a:lnTo>
                    <a:lnTo>
                      <a:pt x="1" y="32"/>
                    </a:lnTo>
                    <a:lnTo>
                      <a:pt x="0" y="27"/>
                    </a:lnTo>
                    <a:lnTo>
                      <a:pt x="0" y="23"/>
                    </a:lnTo>
                    <a:lnTo>
                      <a:pt x="0" y="23"/>
                    </a:lnTo>
                    <a:lnTo>
                      <a:pt x="0" y="23"/>
                    </a:lnTo>
                    <a:lnTo>
                      <a:pt x="0" y="18"/>
                    </a:lnTo>
                    <a:lnTo>
                      <a:pt x="1" y="15"/>
                    </a:lnTo>
                    <a:lnTo>
                      <a:pt x="7" y="8"/>
                    </a:lnTo>
                    <a:lnTo>
                      <a:pt x="13" y="3"/>
                    </a:lnTo>
                    <a:lnTo>
                      <a:pt x="17" y="2"/>
                    </a:lnTo>
                    <a:lnTo>
                      <a:pt x="22" y="0"/>
                    </a:lnTo>
                    <a:lnTo>
                      <a:pt x="84" y="0"/>
                    </a:lnTo>
                    <a:lnTo>
                      <a:pt x="84" y="0"/>
                    </a:lnTo>
                    <a:lnTo>
                      <a:pt x="89" y="2"/>
                    </a:lnTo>
                    <a:lnTo>
                      <a:pt x="93" y="3"/>
                    </a:lnTo>
                    <a:lnTo>
                      <a:pt x="101" y="8"/>
                    </a:lnTo>
                    <a:lnTo>
                      <a:pt x="105" y="15"/>
                    </a:lnTo>
                    <a:lnTo>
                      <a:pt x="106" y="18"/>
                    </a:lnTo>
                    <a:lnTo>
                      <a:pt x="106" y="23"/>
                    </a:lnTo>
                    <a:lnTo>
                      <a:pt x="106" y="23"/>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96" name="PA-任意多边形 178"/>
              <p:cNvSpPr/>
              <p:nvPr>
                <p:custDataLst>
                  <p:tags r:id="rId10"/>
                </p:custDataLst>
              </p:nvPr>
            </p:nvSpPr>
            <p:spPr bwMode="auto">
              <a:xfrm>
                <a:off x="10579100" y="5942013"/>
                <a:ext cx="169862" cy="69850"/>
              </a:xfrm>
              <a:custGeom>
                <a:avLst/>
                <a:gdLst>
                  <a:gd name="T0" fmla="*/ 107 w 107"/>
                  <a:gd name="T1" fmla="*/ 22 h 44"/>
                  <a:gd name="T2" fmla="*/ 107 w 107"/>
                  <a:gd name="T3" fmla="*/ 22 h 44"/>
                  <a:gd name="T4" fmla="*/ 107 w 107"/>
                  <a:gd name="T5" fmla="*/ 27 h 44"/>
                  <a:gd name="T6" fmla="*/ 105 w 107"/>
                  <a:gd name="T7" fmla="*/ 31 h 44"/>
                  <a:gd name="T8" fmla="*/ 101 w 107"/>
                  <a:gd name="T9" fmla="*/ 39 h 44"/>
                  <a:gd name="T10" fmla="*/ 93 w 107"/>
                  <a:gd name="T11" fmla="*/ 43 h 44"/>
                  <a:gd name="T12" fmla="*/ 89 w 107"/>
                  <a:gd name="T13" fmla="*/ 44 h 44"/>
                  <a:gd name="T14" fmla="*/ 84 w 107"/>
                  <a:gd name="T15" fmla="*/ 44 h 44"/>
                  <a:gd name="T16" fmla="*/ 22 w 107"/>
                  <a:gd name="T17" fmla="*/ 44 h 44"/>
                  <a:gd name="T18" fmla="*/ 22 w 107"/>
                  <a:gd name="T19" fmla="*/ 44 h 44"/>
                  <a:gd name="T20" fmla="*/ 18 w 107"/>
                  <a:gd name="T21" fmla="*/ 44 h 44"/>
                  <a:gd name="T22" fmla="*/ 13 w 107"/>
                  <a:gd name="T23" fmla="*/ 43 h 44"/>
                  <a:gd name="T24" fmla="*/ 7 w 107"/>
                  <a:gd name="T25" fmla="*/ 39 h 44"/>
                  <a:gd name="T26" fmla="*/ 1 w 107"/>
                  <a:gd name="T27" fmla="*/ 31 h 44"/>
                  <a:gd name="T28" fmla="*/ 0 w 107"/>
                  <a:gd name="T29" fmla="*/ 27 h 44"/>
                  <a:gd name="T30" fmla="*/ 0 w 107"/>
                  <a:gd name="T31" fmla="*/ 22 h 44"/>
                  <a:gd name="T32" fmla="*/ 0 w 107"/>
                  <a:gd name="T33" fmla="*/ 22 h 44"/>
                  <a:gd name="T34" fmla="*/ 0 w 107"/>
                  <a:gd name="T35" fmla="*/ 22 h 44"/>
                  <a:gd name="T36" fmla="*/ 0 w 107"/>
                  <a:gd name="T37" fmla="*/ 18 h 44"/>
                  <a:gd name="T38" fmla="*/ 1 w 107"/>
                  <a:gd name="T39" fmla="*/ 15 h 44"/>
                  <a:gd name="T40" fmla="*/ 7 w 107"/>
                  <a:gd name="T41" fmla="*/ 7 h 44"/>
                  <a:gd name="T42" fmla="*/ 13 w 107"/>
                  <a:gd name="T43" fmla="*/ 3 h 44"/>
                  <a:gd name="T44" fmla="*/ 18 w 107"/>
                  <a:gd name="T45" fmla="*/ 1 h 44"/>
                  <a:gd name="T46" fmla="*/ 22 w 107"/>
                  <a:gd name="T47" fmla="*/ 0 h 44"/>
                  <a:gd name="T48" fmla="*/ 84 w 107"/>
                  <a:gd name="T49" fmla="*/ 0 h 44"/>
                  <a:gd name="T50" fmla="*/ 84 w 107"/>
                  <a:gd name="T51" fmla="*/ 0 h 44"/>
                  <a:gd name="T52" fmla="*/ 89 w 107"/>
                  <a:gd name="T53" fmla="*/ 1 h 44"/>
                  <a:gd name="T54" fmla="*/ 93 w 107"/>
                  <a:gd name="T55" fmla="*/ 3 h 44"/>
                  <a:gd name="T56" fmla="*/ 101 w 107"/>
                  <a:gd name="T57" fmla="*/ 7 h 44"/>
                  <a:gd name="T58" fmla="*/ 105 w 107"/>
                  <a:gd name="T59" fmla="*/ 15 h 44"/>
                  <a:gd name="T60" fmla="*/ 107 w 107"/>
                  <a:gd name="T61" fmla="*/ 18 h 44"/>
                  <a:gd name="T62" fmla="*/ 107 w 107"/>
                  <a:gd name="T63" fmla="*/ 22 h 44"/>
                  <a:gd name="T64" fmla="*/ 107 w 107"/>
                  <a:gd name="T65"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 h="44">
                    <a:moveTo>
                      <a:pt x="107" y="22"/>
                    </a:moveTo>
                    <a:lnTo>
                      <a:pt x="107" y="22"/>
                    </a:lnTo>
                    <a:lnTo>
                      <a:pt x="107" y="27"/>
                    </a:lnTo>
                    <a:lnTo>
                      <a:pt x="105" y="31"/>
                    </a:lnTo>
                    <a:lnTo>
                      <a:pt x="101" y="39"/>
                    </a:lnTo>
                    <a:lnTo>
                      <a:pt x="93" y="43"/>
                    </a:lnTo>
                    <a:lnTo>
                      <a:pt x="89" y="44"/>
                    </a:lnTo>
                    <a:lnTo>
                      <a:pt x="84" y="44"/>
                    </a:lnTo>
                    <a:lnTo>
                      <a:pt x="22" y="44"/>
                    </a:lnTo>
                    <a:lnTo>
                      <a:pt x="22" y="44"/>
                    </a:lnTo>
                    <a:lnTo>
                      <a:pt x="18" y="44"/>
                    </a:lnTo>
                    <a:lnTo>
                      <a:pt x="13" y="43"/>
                    </a:lnTo>
                    <a:lnTo>
                      <a:pt x="7" y="39"/>
                    </a:lnTo>
                    <a:lnTo>
                      <a:pt x="1" y="31"/>
                    </a:lnTo>
                    <a:lnTo>
                      <a:pt x="0" y="27"/>
                    </a:lnTo>
                    <a:lnTo>
                      <a:pt x="0" y="22"/>
                    </a:lnTo>
                    <a:lnTo>
                      <a:pt x="0" y="22"/>
                    </a:lnTo>
                    <a:lnTo>
                      <a:pt x="0" y="22"/>
                    </a:lnTo>
                    <a:lnTo>
                      <a:pt x="0" y="18"/>
                    </a:lnTo>
                    <a:lnTo>
                      <a:pt x="1" y="15"/>
                    </a:lnTo>
                    <a:lnTo>
                      <a:pt x="7" y="7"/>
                    </a:lnTo>
                    <a:lnTo>
                      <a:pt x="13" y="3"/>
                    </a:lnTo>
                    <a:lnTo>
                      <a:pt x="18" y="1"/>
                    </a:lnTo>
                    <a:lnTo>
                      <a:pt x="22" y="0"/>
                    </a:lnTo>
                    <a:lnTo>
                      <a:pt x="84" y="0"/>
                    </a:lnTo>
                    <a:lnTo>
                      <a:pt x="84" y="0"/>
                    </a:lnTo>
                    <a:lnTo>
                      <a:pt x="89" y="1"/>
                    </a:lnTo>
                    <a:lnTo>
                      <a:pt x="93" y="3"/>
                    </a:lnTo>
                    <a:lnTo>
                      <a:pt x="101" y="7"/>
                    </a:lnTo>
                    <a:lnTo>
                      <a:pt x="105" y="15"/>
                    </a:lnTo>
                    <a:lnTo>
                      <a:pt x="107" y="18"/>
                    </a:lnTo>
                    <a:lnTo>
                      <a:pt x="107" y="22"/>
                    </a:lnTo>
                    <a:lnTo>
                      <a:pt x="107" y="22"/>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97" name="PA-任意多边形 179"/>
              <p:cNvSpPr/>
              <p:nvPr>
                <p:custDataLst>
                  <p:tags r:id="rId11"/>
                </p:custDataLst>
              </p:nvPr>
            </p:nvSpPr>
            <p:spPr bwMode="auto">
              <a:xfrm>
                <a:off x="10569575" y="6011863"/>
                <a:ext cx="169862" cy="71438"/>
              </a:xfrm>
              <a:custGeom>
                <a:avLst/>
                <a:gdLst>
                  <a:gd name="T0" fmla="*/ 107 w 107"/>
                  <a:gd name="T1" fmla="*/ 23 h 45"/>
                  <a:gd name="T2" fmla="*/ 107 w 107"/>
                  <a:gd name="T3" fmla="*/ 23 h 45"/>
                  <a:gd name="T4" fmla="*/ 107 w 107"/>
                  <a:gd name="T5" fmla="*/ 27 h 45"/>
                  <a:gd name="T6" fmla="*/ 105 w 107"/>
                  <a:gd name="T7" fmla="*/ 32 h 45"/>
                  <a:gd name="T8" fmla="*/ 101 w 107"/>
                  <a:gd name="T9" fmla="*/ 39 h 45"/>
                  <a:gd name="T10" fmla="*/ 93 w 107"/>
                  <a:gd name="T11" fmla="*/ 43 h 45"/>
                  <a:gd name="T12" fmla="*/ 89 w 107"/>
                  <a:gd name="T13" fmla="*/ 45 h 45"/>
                  <a:gd name="T14" fmla="*/ 84 w 107"/>
                  <a:gd name="T15" fmla="*/ 45 h 45"/>
                  <a:gd name="T16" fmla="*/ 22 w 107"/>
                  <a:gd name="T17" fmla="*/ 45 h 45"/>
                  <a:gd name="T18" fmla="*/ 22 w 107"/>
                  <a:gd name="T19" fmla="*/ 45 h 45"/>
                  <a:gd name="T20" fmla="*/ 18 w 107"/>
                  <a:gd name="T21" fmla="*/ 45 h 45"/>
                  <a:gd name="T22" fmla="*/ 13 w 107"/>
                  <a:gd name="T23" fmla="*/ 43 h 45"/>
                  <a:gd name="T24" fmla="*/ 7 w 107"/>
                  <a:gd name="T25" fmla="*/ 39 h 45"/>
                  <a:gd name="T26" fmla="*/ 1 w 107"/>
                  <a:gd name="T27" fmla="*/ 32 h 45"/>
                  <a:gd name="T28" fmla="*/ 0 w 107"/>
                  <a:gd name="T29" fmla="*/ 27 h 45"/>
                  <a:gd name="T30" fmla="*/ 0 w 107"/>
                  <a:gd name="T31" fmla="*/ 23 h 45"/>
                  <a:gd name="T32" fmla="*/ 0 w 107"/>
                  <a:gd name="T33" fmla="*/ 23 h 45"/>
                  <a:gd name="T34" fmla="*/ 0 w 107"/>
                  <a:gd name="T35" fmla="*/ 23 h 45"/>
                  <a:gd name="T36" fmla="*/ 0 w 107"/>
                  <a:gd name="T37" fmla="*/ 18 h 45"/>
                  <a:gd name="T38" fmla="*/ 1 w 107"/>
                  <a:gd name="T39" fmla="*/ 15 h 45"/>
                  <a:gd name="T40" fmla="*/ 7 w 107"/>
                  <a:gd name="T41" fmla="*/ 8 h 45"/>
                  <a:gd name="T42" fmla="*/ 13 w 107"/>
                  <a:gd name="T43" fmla="*/ 3 h 45"/>
                  <a:gd name="T44" fmla="*/ 18 w 107"/>
                  <a:gd name="T45" fmla="*/ 2 h 45"/>
                  <a:gd name="T46" fmla="*/ 22 w 107"/>
                  <a:gd name="T47" fmla="*/ 0 h 45"/>
                  <a:gd name="T48" fmla="*/ 84 w 107"/>
                  <a:gd name="T49" fmla="*/ 0 h 45"/>
                  <a:gd name="T50" fmla="*/ 84 w 107"/>
                  <a:gd name="T51" fmla="*/ 0 h 45"/>
                  <a:gd name="T52" fmla="*/ 89 w 107"/>
                  <a:gd name="T53" fmla="*/ 2 h 45"/>
                  <a:gd name="T54" fmla="*/ 93 w 107"/>
                  <a:gd name="T55" fmla="*/ 3 h 45"/>
                  <a:gd name="T56" fmla="*/ 101 w 107"/>
                  <a:gd name="T57" fmla="*/ 8 h 45"/>
                  <a:gd name="T58" fmla="*/ 105 w 107"/>
                  <a:gd name="T59" fmla="*/ 15 h 45"/>
                  <a:gd name="T60" fmla="*/ 107 w 107"/>
                  <a:gd name="T61" fmla="*/ 18 h 45"/>
                  <a:gd name="T62" fmla="*/ 107 w 107"/>
                  <a:gd name="T63" fmla="*/ 23 h 45"/>
                  <a:gd name="T64" fmla="*/ 107 w 107"/>
                  <a:gd name="T65" fmla="*/ 2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 h="45">
                    <a:moveTo>
                      <a:pt x="107" y="23"/>
                    </a:moveTo>
                    <a:lnTo>
                      <a:pt x="107" y="23"/>
                    </a:lnTo>
                    <a:lnTo>
                      <a:pt x="107" y="27"/>
                    </a:lnTo>
                    <a:lnTo>
                      <a:pt x="105" y="32"/>
                    </a:lnTo>
                    <a:lnTo>
                      <a:pt x="101" y="39"/>
                    </a:lnTo>
                    <a:lnTo>
                      <a:pt x="93" y="43"/>
                    </a:lnTo>
                    <a:lnTo>
                      <a:pt x="89" y="45"/>
                    </a:lnTo>
                    <a:lnTo>
                      <a:pt x="84" y="45"/>
                    </a:lnTo>
                    <a:lnTo>
                      <a:pt x="22" y="45"/>
                    </a:lnTo>
                    <a:lnTo>
                      <a:pt x="22" y="45"/>
                    </a:lnTo>
                    <a:lnTo>
                      <a:pt x="18" y="45"/>
                    </a:lnTo>
                    <a:lnTo>
                      <a:pt x="13" y="43"/>
                    </a:lnTo>
                    <a:lnTo>
                      <a:pt x="7" y="39"/>
                    </a:lnTo>
                    <a:lnTo>
                      <a:pt x="1" y="32"/>
                    </a:lnTo>
                    <a:lnTo>
                      <a:pt x="0" y="27"/>
                    </a:lnTo>
                    <a:lnTo>
                      <a:pt x="0" y="23"/>
                    </a:lnTo>
                    <a:lnTo>
                      <a:pt x="0" y="23"/>
                    </a:lnTo>
                    <a:lnTo>
                      <a:pt x="0" y="23"/>
                    </a:lnTo>
                    <a:lnTo>
                      <a:pt x="0" y="18"/>
                    </a:lnTo>
                    <a:lnTo>
                      <a:pt x="1" y="15"/>
                    </a:lnTo>
                    <a:lnTo>
                      <a:pt x="7" y="8"/>
                    </a:lnTo>
                    <a:lnTo>
                      <a:pt x="13" y="3"/>
                    </a:lnTo>
                    <a:lnTo>
                      <a:pt x="18" y="2"/>
                    </a:lnTo>
                    <a:lnTo>
                      <a:pt x="22" y="0"/>
                    </a:lnTo>
                    <a:lnTo>
                      <a:pt x="84" y="0"/>
                    </a:lnTo>
                    <a:lnTo>
                      <a:pt x="84" y="0"/>
                    </a:lnTo>
                    <a:lnTo>
                      <a:pt x="89" y="2"/>
                    </a:lnTo>
                    <a:lnTo>
                      <a:pt x="93" y="3"/>
                    </a:lnTo>
                    <a:lnTo>
                      <a:pt x="101" y="8"/>
                    </a:lnTo>
                    <a:lnTo>
                      <a:pt x="105" y="15"/>
                    </a:lnTo>
                    <a:lnTo>
                      <a:pt x="107" y="18"/>
                    </a:lnTo>
                    <a:lnTo>
                      <a:pt x="107" y="23"/>
                    </a:lnTo>
                    <a:lnTo>
                      <a:pt x="107" y="23"/>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98" name="PA-任意多边形 180"/>
              <p:cNvSpPr/>
              <p:nvPr>
                <p:custDataLst>
                  <p:tags r:id="rId12"/>
                </p:custDataLst>
              </p:nvPr>
            </p:nvSpPr>
            <p:spPr bwMode="auto">
              <a:xfrm>
                <a:off x="10569575" y="6083301"/>
                <a:ext cx="141287" cy="69850"/>
              </a:xfrm>
              <a:custGeom>
                <a:avLst/>
                <a:gdLst>
                  <a:gd name="T0" fmla="*/ 89 w 89"/>
                  <a:gd name="T1" fmla="*/ 22 h 44"/>
                  <a:gd name="T2" fmla="*/ 89 w 89"/>
                  <a:gd name="T3" fmla="*/ 22 h 44"/>
                  <a:gd name="T4" fmla="*/ 89 w 89"/>
                  <a:gd name="T5" fmla="*/ 27 h 44"/>
                  <a:gd name="T6" fmla="*/ 87 w 89"/>
                  <a:gd name="T7" fmla="*/ 31 h 44"/>
                  <a:gd name="T8" fmla="*/ 83 w 89"/>
                  <a:gd name="T9" fmla="*/ 39 h 44"/>
                  <a:gd name="T10" fmla="*/ 75 w 89"/>
                  <a:gd name="T11" fmla="*/ 43 h 44"/>
                  <a:gd name="T12" fmla="*/ 71 w 89"/>
                  <a:gd name="T13" fmla="*/ 44 h 44"/>
                  <a:gd name="T14" fmla="*/ 67 w 89"/>
                  <a:gd name="T15" fmla="*/ 44 h 44"/>
                  <a:gd name="T16" fmla="*/ 22 w 89"/>
                  <a:gd name="T17" fmla="*/ 44 h 44"/>
                  <a:gd name="T18" fmla="*/ 22 w 89"/>
                  <a:gd name="T19" fmla="*/ 44 h 44"/>
                  <a:gd name="T20" fmla="*/ 18 w 89"/>
                  <a:gd name="T21" fmla="*/ 44 h 44"/>
                  <a:gd name="T22" fmla="*/ 13 w 89"/>
                  <a:gd name="T23" fmla="*/ 43 h 44"/>
                  <a:gd name="T24" fmla="*/ 7 w 89"/>
                  <a:gd name="T25" fmla="*/ 39 h 44"/>
                  <a:gd name="T26" fmla="*/ 1 w 89"/>
                  <a:gd name="T27" fmla="*/ 31 h 44"/>
                  <a:gd name="T28" fmla="*/ 0 w 89"/>
                  <a:gd name="T29" fmla="*/ 27 h 44"/>
                  <a:gd name="T30" fmla="*/ 0 w 89"/>
                  <a:gd name="T31" fmla="*/ 22 h 44"/>
                  <a:gd name="T32" fmla="*/ 0 w 89"/>
                  <a:gd name="T33" fmla="*/ 22 h 44"/>
                  <a:gd name="T34" fmla="*/ 0 w 89"/>
                  <a:gd name="T35" fmla="*/ 22 h 44"/>
                  <a:gd name="T36" fmla="*/ 0 w 89"/>
                  <a:gd name="T37" fmla="*/ 18 h 44"/>
                  <a:gd name="T38" fmla="*/ 1 w 89"/>
                  <a:gd name="T39" fmla="*/ 15 h 44"/>
                  <a:gd name="T40" fmla="*/ 7 w 89"/>
                  <a:gd name="T41" fmla="*/ 7 h 44"/>
                  <a:gd name="T42" fmla="*/ 13 w 89"/>
                  <a:gd name="T43" fmla="*/ 3 h 44"/>
                  <a:gd name="T44" fmla="*/ 18 w 89"/>
                  <a:gd name="T45" fmla="*/ 1 h 44"/>
                  <a:gd name="T46" fmla="*/ 22 w 89"/>
                  <a:gd name="T47" fmla="*/ 0 h 44"/>
                  <a:gd name="T48" fmla="*/ 67 w 89"/>
                  <a:gd name="T49" fmla="*/ 0 h 44"/>
                  <a:gd name="T50" fmla="*/ 67 w 89"/>
                  <a:gd name="T51" fmla="*/ 0 h 44"/>
                  <a:gd name="T52" fmla="*/ 71 w 89"/>
                  <a:gd name="T53" fmla="*/ 1 h 44"/>
                  <a:gd name="T54" fmla="*/ 75 w 89"/>
                  <a:gd name="T55" fmla="*/ 3 h 44"/>
                  <a:gd name="T56" fmla="*/ 83 w 89"/>
                  <a:gd name="T57" fmla="*/ 7 h 44"/>
                  <a:gd name="T58" fmla="*/ 87 w 89"/>
                  <a:gd name="T59" fmla="*/ 15 h 44"/>
                  <a:gd name="T60" fmla="*/ 89 w 89"/>
                  <a:gd name="T61" fmla="*/ 18 h 44"/>
                  <a:gd name="T62" fmla="*/ 89 w 89"/>
                  <a:gd name="T63" fmla="*/ 22 h 44"/>
                  <a:gd name="T64" fmla="*/ 89 w 89"/>
                  <a:gd name="T65"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44">
                    <a:moveTo>
                      <a:pt x="89" y="22"/>
                    </a:moveTo>
                    <a:lnTo>
                      <a:pt x="89" y="22"/>
                    </a:lnTo>
                    <a:lnTo>
                      <a:pt x="89" y="27"/>
                    </a:lnTo>
                    <a:lnTo>
                      <a:pt x="87" y="31"/>
                    </a:lnTo>
                    <a:lnTo>
                      <a:pt x="83" y="39"/>
                    </a:lnTo>
                    <a:lnTo>
                      <a:pt x="75" y="43"/>
                    </a:lnTo>
                    <a:lnTo>
                      <a:pt x="71" y="44"/>
                    </a:lnTo>
                    <a:lnTo>
                      <a:pt x="67" y="44"/>
                    </a:lnTo>
                    <a:lnTo>
                      <a:pt x="22" y="44"/>
                    </a:lnTo>
                    <a:lnTo>
                      <a:pt x="22" y="44"/>
                    </a:lnTo>
                    <a:lnTo>
                      <a:pt x="18" y="44"/>
                    </a:lnTo>
                    <a:lnTo>
                      <a:pt x="13" y="43"/>
                    </a:lnTo>
                    <a:lnTo>
                      <a:pt x="7" y="39"/>
                    </a:lnTo>
                    <a:lnTo>
                      <a:pt x="1" y="31"/>
                    </a:lnTo>
                    <a:lnTo>
                      <a:pt x="0" y="27"/>
                    </a:lnTo>
                    <a:lnTo>
                      <a:pt x="0" y="22"/>
                    </a:lnTo>
                    <a:lnTo>
                      <a:pt x="0" y="22"/>
                    </a:lnTo>
                    <a:lnTo>
                      <a:pt x="0" y="22"/>
                    </a:lnTo>
                    <a:lnTo>
                      <a:pt x="0" y="18"/>
                    </a:lnTo>
                    <a:lnTo>
                      <a:pt x="1" y="15"/>
                    </a:lnTo>
                    <a:lnTo>
                      <a:pt x="7" y="7"/>
                    </a:lnTo>
                    <a:lnTo>
                      <a:pt x="13" y="3"/>
                    </a:lnTo>
                    <a:lnTo>
                      <a:pt x="18" y="1"/>
                    </a:lnTo>
                    <a:lnTo>
                      <a:pt x="22" y="0"/>
                    </a:lnTo>
                    <a:lnTo>
                      <a:pt x="67" y="0"/>
                    </a:lnTo>
                    <a:lnTo>
                      <a:pt x="67" y="0"/>
                    </a:lnTo>
                    <a:lnTo>
                      <a:pt x="71" y="1"/>
                    </a:lnTo>
                    <a:lnTo>
                      <a:pt x="75" y="3"/>
                    </a:lnTo>
                    <a:lnTo>
                      <a:pt x="83" y="7"/>
                    </a:lnTo>
                    <a:lnTo>
                      <a:pt x="87" y="15"/>
                    </a:lnTo>
                    <a:lnTo>
                      <a:pt x="89" y="18"/>
                    </a:lnTo>
                    <a:lnTo>
                      <a:pt x="89" y="22"/>
                    </a:lnTo>
                    <a:lnTo>
                      <a:pt x="89" y="22"/>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99" name="PA-任意多边形 181"/>
              <p:cNvSpPr/>
              <p:nvPr>
                <p:custDataLst>
                  <p:tags r:id="rId13"/>
                </p:custDataLst>
              </p:nvPr>
            </p:nvSpPr>
            <p:spPr bwMode="auto">
              <a:xfrm>
                <a:off x="10371137" y="5918201"/>
                <a:ext cx="53975" cy="244475"/>
              </a:xfrm>
              <a:custGeom>
                <a:avLst/>
                <a:gdLst>
                  <a:gd name="T0" fmla="*/ 0 w 34"/>
                  <a:gd name="T1" fmla="*/ 0 h 154"/>
                  <a:gd name="T2" fmla="*/ 34 w 34"/>
                  <a:gd name="T3" fmla="*/ 0 h 154"/>
                  <a:gd name="T4" fmla="*/ 34 w 34"/>
                  <a:gd name="T5" fmla="*/ 154 h 154"/>
                  <a:gd name="T6" fmla="*/ 0 w 34"/>
                  <a:gd name="T7" fmla="*/ 154 h 154"/>
                </a:gdLst>
                <a:ahLst/>
                <a:cxnLst>
                  <a:cxn ang="0">
                    <a:pos x="T0" y="T1"/>
                  </a:cxn>
                  <a:cxn ang="0">
                    <a:pos x="T2" y="T3"/>
                  </a:cxn>
                  <a:cxn ang="0">
                    <a:pos x="T4" y="T5"/>
                  </a:cxn>
                  <a:cxn ang="0">
                    <a:pos x="T6" y="T7"/>
                  </a:cxn>
                </a:cxnLst>
                <a:rect l="0" t="0" r="r" b="b"/>
                <a:pathLst>
                  <a:path w="34" h="154">
                    <a:moveTo>
                      <a:pt x="0" y="0"/>
                    </a:moveTo>
                    <a:lnTo>
                      <a:pt x="34" y="0"/>
                    </a:lnTo>
                    <a:lnTo>
                      <a:pt x="34" y="154"/>
                    </a:lnTo>
                    <a:lnTo>
                      <a:pt x="0" y="154"/>
                    </a:lnTo>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100" name="PA-任意多边形 182"/>
              <p:cNvSpPr/>
              <p:nvPr>
                <p:custDataLst>
                  <p:tags r:id="rId14"/>
                </p:custDataLst>
              </p:nvPr>
            </p:nvSpPr>
            <p:spPr bwMode="auto">
              <a:xfrm>
                <a:off x="10302875" y="6126163"/>
                <a:ext cx="41275" cy="36513"/>
              </a:xfrm>
              <a:custGeom>
                <a:avLst/>
                <a:gdLst>
                  <a:gd name="T0" fmla="*/ 26 w 26"/>
                  <a:gd name="T1" fmla="*/ 12 h 23"/>
                  <a:gd name="T2" fmla="*/ 26 w 26"/>
                  <a:gd name="T3" fmla="*/ 12 h 23"/>
                  <a:gd name="T4" fmla="*/ 24 w 26"/>
                  <a:gd name="T5" fmla="*/ 16 h 23"/>
                  <a:gd name="T6" fmla="*/ 23 w 26"/>
                  <a:gd name="T7" fmla="*/ 20 h 23"/>
                  <a:gd name="T8" fmla="*/ 18 w 26"/>
                  <a:gd name="T9" fmla="*/ 23 h 23"/>
                  <a:gd name="T10" fmla="*/ 14 w 26"/>
                  <a:gd name="T11" fmla="*/ 23 h 23"/>
                  <a:gd name="T12" fmla="*/ 14 w 26"/>
                  <a:gd name="T13" fmla="*/ 23 h 23"/>
                  <a:gd name="T14" fmla="*/ 8 w 26"/>
                  <a:gd name="T15" fmla="*/ 23 h 23"/>
                  <a:gd name="T16" fmla="*/ 5 w 26"/>
                  <a:gd name="T17" fmla="*/ 20 h 23"/>
                  <a:gd name="T18" fmla="*/ 2 w 26"/>
                  <a:gd name="T19" fmla="*/ 16 h 23"/>
                  <a:gd name="T20" fmla="*/ 0 w 26"/>
                  <a:gd name="T21" fmla="*/ 12 h 23"/>
                  <a:gd name="T22" fmla="*/ 0 w 26"/>
                  <a:gd name="T23" fmla="*/ 12 h 23"/>
                  <a:gd name="T24" fmla="*/ 2 w 26"/>
                  <a:gd name="T25" fmla="*/ 7 h 23"/>
                  <a:gd name="T26" fmla="*/ 5 w 26"/>
                  <a:gd name="T27" fmla="*/ 3 h 23"/>
                  <a:gd name="T28" fmla="*/ 8 w 26"/>
                  <a:gd name="T29" fmla="*/ 0 h 23"/>
                  <a:gd name="T30" fmla="*/ 14 w 26"/>
                  <a:gd name="T31" fmla="*/ 0 h 23"/>
                  <a:gd name="T32" fmla="*/ 14 w 26"/>
                  <a:gd name="T33" fmla="*/ 0 h 23"/>
                  <a:gd name="T34" fmla="*/ 18 w 26"/>
                  <a:gd name="T35" fmla="*/ 0 h 23"/>
                  <a:gd name="T36" fmla="*/ 23 w 26"/>
                  <a:gd name="T37" fmla="*/ 3 h 23"/>
                  <a:gd name="T38" fmla="*/ 24 w 26"/>
                  <a:gd name="T39" fmla="*/ 7 h 23"/>
                  <a:gd name="T40" fmla="*/ 26 w 26"/>
                  <a:gd name="T41" fmla="*/ 12 h 23"/>
                  <a:gd name="T42" fmla="*/ 26 w 26"/>
                  <a:gd name="T43"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3">
                    <a:moveTo>
                      <a:pt x="26" y="12"/>
                    </a:moveTo>
                    <a:lnTo>
                      <a:pt x="26" y="12"/>
                    </a:lnTo>
                    <a:lnTo>
                      <a:pt x="24" y="16"/>
                    </a:lnTo>
                    <a:lnTo>
                      <a:pt x="23" y="20"/>
                    </a:lnTo>
                    <a:lnTo>
                      <a:pt x="18" y="23"/>
                    </a:lnTo>
                    <a:lnTo>
                      <a:pt x="14" y="23"/>
                    </a:lnTo>
                    <a:lnTo>
                      <a:pt x="14" y="23"/>
                    </a:lnTo>
                    <a:lnTo>
                      <a:pt x="8" y="23"/>
                    </a:lnTo>
                    <a:lnTo>
                      <a:pt x="5" y="20"/>
                    </a:lnTo>
                    <a:lnTo>
                      <a:pt x="2" y="16"/>
                    </a:lnTo>
                    <a:lnTo>
                      <a:pt x="0" y="12"/>
                    </a:lnTo>
                    <a:lnTo>
                      <a:pt x="0" y="12"/>
                    </a:lnTo>
                    <a:lnTo>
                      <a:pt x="2" y="7"/>
                    </a:lnTo>
                    <a:lnTo>
                      <a:pt x="5" y="3"/>
                    </a:lnTo>
                    <a:lnTo>
                      <a:pt x="8" y="0"/>
                    </a:lnTo>
                    <a:lnTo>
                      <a:pt x="14" y="0"/>
                    </a:lnTo>
                    <a:lnTo>
                      <a:pt x="14" y="0"/>
                    </a:lnTo>
                    <a:lnTo>
                      <a:pt x="18" y="0"/>
                    </a:lnTo>
                    <a:lnTo>
                      <a:pt x="23" y="3"/>
                    </a:lnTo>
                    <a:lnTo>
                      <a:pt x="24" y="7"/>
                    </a:lnTo>
                    <a:lnTo>
                      <a:pt x="26" y="12"/>
                    </a:lnTo>
                    <a:lnTo>
                      <a:pt x="26" y="12"/>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101" name="PA-任意多边形 183"/>
              <p:cNvSpPr/>
              <p:nvPr>
                <p:custDataLst>
                  <p:tags r:id="rId15"/>
                </p:custDataLst>
              </p:nvPr>
            </p:nvSpPr>
            <p:spPr bwMode="auto">
              <a:xfrm>
                <a:off x="10166350" y="5918201"/>
                <a:ext cx="212725" cy="277813"/>
              </a:xfrm>
              <a:custGeom>
                <a:avLst/>
                <a:gdLst>
                  <a:gd name="T0" fmla="*/ 0 w 134"/>
                  <a:gd name="T1" fmla="*/ 0 h 175"/>
                  <a:gd name="T2" fmla="*/ 134 w 134"/>
                  <a:gd name="T3" fmla="*/ 0 h 175"/>
                  <a:gd name="T4" fmla="*/ 134 w 134"/>
                  <a:gd name="T5" fmla="*/ 175 h 175"/>
                  <a:gd name="T6" fmla="*/ 0 w 134"/>
                  <a:gd name="T7" fmla="*/ 175 h 175"/>
                </a:gdLst>
                <a:ahLst/>
                <a:cxnLst>
                  <a:cxn ang="0">
                    <a:pos x="T0" y="T1"/>
                  </a:cxn>
                  <a:cxn ang="0">
                    <a:pos x="T2" y="T3"/>
                  </a:cxn>
                  <a:cxn ang="0">
                    <a:pos x="T4" y="T5"/>
                  </a:cxn>
                  <a:cxn ang="0">
                    <a:pos x="T6" y="T7"/>
                  </a:cxn>
                </a:cxnLst>
                <a:rect l="0" t="0" r="r" b="b"/>
                <a:pathLst>
                  <a:path w="134" h="175">
                    <a:moveTo>
                      <a:pt x="0" y="0"/>
                    </a:moveTo>
                    <a:lnTo>
                      <a:pt x="134" y="0"/>
                    </a:lnTo>
                    <a:lnTo>
                      <a:pt x="134" y="175"/>
                    </a:lnTo>
                    <a:lnTo>
                      <a:pt x="0" y="175"/>
                    </a:lnTo>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102" name="PA-Line 184"/>
              <p:cNvSpPr>
                <a:spLocks noChangeShapeType="1"/>
              </p:cNvSpPr>
              <p:nvPr>
                <p:custDataLst>
                  <p:tags r:id="rId16"/>
                </p:custDataLst>
              </p:nvPr>
            </p:nvSpPr>
            <p:spPr bwMode="auto">
              <a:xfrm>
                <a:off x="10298112" y="5411788"/>
                <a:ext cx="330200" cy="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103" name="PA-Line 185"/>
              <p:cNvSpPr>
                <a:spLocks noChangeShapeType="1"/>
              </p:cNvSpPr>
              <p:nvPr>
                <p:custDataLst>
                  <p:tags r:id="rId17"/>
                </p:custDataLst>
              </p:nvPr>
            </p:nvSpPr>
            <p:spPr bwMode="auto">
              <a:xfrm>
                <a:off x="10298112" y="5470526"/>
                <a:ext cx="330200" cy="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104" name="PA-Line 186"/>
              <p:cNvSpPr>
                <a:spLocks noChangeShapeType="1"/>
              </p:cNvSpPr>
              <p:nvPr>
                <p:custDataLst>
                  <p:tags r:id="rId18"/>
                </p:custDataLst>
              </p:nvPr>
            </p:nvSpPr>
            <p:spPr bwMode="auto">
              <a:xfrm>
                <a:off x="10298112" y="5529263"/>
                <a:ext cx="330200" cy="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grpSp>
      </p:grpSp>
      <p:grpSp>
        <p:nvGrpSpPr>
          <p:cNvPr id="20" name="组合 19"/>
          <p:cNvGrpSpPr/>
          <p:nvPr/>
        </p:nvGrpSpPr>
        <p:grpSpPr>
          <a:xfrm>
            <a:off x="1998345" y="3705225"/>
            <a:ext cx="586105" cy="586105"/>
            <a:chOff x="5775007" y="3811799"/>
            <a:chExt cx="862800" cy="862800"/>
          </a:xfrm>
        </p:grpSpPr>
        <p:sp>
          <p:nvSpPr>
            <p:cNvPr id="73" name="PA-椭圆 87"/>
            <p:cNvSpPr/>
            <p:nvPr>
              <p:custDataLst>
                <p:tags r:id="rId19"/>
              </p:custDataLst>
            </p:nvPr>
          </p:nvSpPr>
          <p:spPr>
            <a:xfrm>
              <a:off x="5775007" y="3811799"/>
              <a:ext cx="862800" cy="862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grpSp>
          <p:nvGrpSpPr>
            <p:cNvPr id="74" name="Group 86"/>
            <p:cNvGrpSpPr/>
            <p:nvPr/>
          </p:nvGrpSpPr>
          <p:grpSpPr>
            <a:xfrm>
              <a:off x="5958498" y="4017308"/>
              <a:ext cx="495818" cy="451782"/>
              <a:chOff x="7245350" y="3721101"/>
              <a:chExt cx="965200" cy="879475"/>
            </a:xfrm>
          </p:grpSpPr>
          <p:sp>
            <p:nvSpPr>
              <p:cNvPr id="75" name="PA-Line 146"/>
              <p:cNvSpPr>
                <a:spLocks noChangeShapeType="1"/>
              </p:cNvSpPr>
              <p:nvPr>
                <p:custDataLst>
                  <p:tags r:id="rId20"/>
                </p:custDataLst>
              </p:nvPr>
            </p:nvSpPr>
            <p:spPr bwMode="auto">
              <a:xfrm>
                <a:off x="7816850" y="4206876"/>
                <a:ext cx="0" cy="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76" name="PA-任意多边形 147"/>
              <p:cNvSpPr/>
              <p:nvPr>
                <p:custDataLst>
                  <p:tags r:id="rId21"/>
                </p:custDataLst>
              </p:nvPr>
            </p:nvSpPr>
            <p:spPr bwMode="auto">
              <a:xfrm>
                <a:off x="7332662" y="3721101"/>
                <a:ext cx="598487" cy="598488"/>
              </a:xfrm>
              <a:custGeom>
                <a:avLst/>
                <a:gdLst>
                  <a:gd name="T0" fmla="*/ 322 w 377"/>
                  <a:gd name="T1" fmla="*/ 57 h 377"/>
                  <a:gd name="T2" fmla="*/ 292 w 377"/>
                  <a:gd name="T3" fmla="*/ 33 h 377"/>
                  <a:gd name="T4" fmla="*/ 259 w 377"/>
                  <a:gd name="T5" fmla="*/ 15 h 377"/>
                  <a:gd name="T6" fmla="*/ 225 w 377"/>
                  <a:gd name="T7" fmla="*/ 5 h 377"/>
                  <a:gd name="T8" fmla="*/ 188 w 377"/>
                  <a:gd name="T9" fmla="*/ 0 h 377"/>
                  <a:gd name="T10" fmla="*/ 169 w 377"/>
                  <a:gd name="T11" fmla="*/ 2 h 377"/>
                  <a:gd name="T12" fmla="*/ 133 w 377"/>
                  <a:gd name="T13" fmla="*/ 9 h 377"/>
                  <a:gd name="T14" fmla="*/ 99 w 377"/>
                  <a:gd name="T15" fmla="*/ 23 h 377"/>
                  <a:gd name="T16" fmla="*/ 68 w 377"/>
                  <a:gd name="T17" fmla="*/ 43 h 377"/>
                  <a:gd name="T18" fmla="*/ 55 w 377"/>
                  <a:gd name="T19" fmla="*/ 57 h 377"/>
                  <a:gd name="T20" fmla="*/ 31 w 377"/>
                  <a:gd name="T21" fmla="*/ 85 h 377"/>
                  <a:gd name="T22" fmla="*/ 13 w 377"/>
                  <a:gd name="T23" fmla="*/ 118 h 377"/>
                  <a:gd name="T24" fmla="*/ 3 w 377"/>
                  <a:gd name="T25" fmla="*/ 153 h 377"/>
                  <a:gd name="T26" fmla="*/ 0 w 377"/>
                  <a:gd name="T27" fmla="*/ 189 h 377"/>
                  <a:gd name="T28" fmla="*/ 1 w 377"/>
                  <a:gd name="T29" fmla="*/ 208 h 377"/>
                  <a:gd name="T30" fmla="*/ 9 w 377"/>
                  <a:gd name="T31" fmla="*/ 245 h 377"/>
                  <a:gd name="T32" fmla="*/ 22 w 377"/>
                  <a:gd name="T33" fmla="*/ 279 h 377"/>
                  <a:gd name="T34" fmla="*/ 43 w 377"/>
                  <a:gd name="T35" fmla="*/ 309 h 377"/>
                  <a:gd name="T36" fmla="*/ 68 w 377"/>
                  <a:gd name="T37" fmla="*/ 334 h 377"/>
                  <a:gd name="T38" fmla="*/ 98 w 377"/>
                  <a:gd name="T39" fmla="*/ 355 h 377"/>
                  <a:gd name="T40" fmla="*/ 132 w 377"/>
                  <a:gd name="T41" fmla="*/ 370 h 377"/>
                  <a:gd name="T42" fmla="*/ 169 w 377"/>
                  <a:gd name="T43" fmla="*/ 377 h 377"/>
                  <a:gd name="T44" fmla="*/ 188 w 377"/>
                  <a:gd name="T45" fmla="*/ 377 h 377"/>
                  <a:gd name="T46" fmla="*/ 225 w 377"/>
                  <a:gd name="T47" fmla="*/ 374 h 377"/>
                  <a:gd name="T48" fmla="*/ 261 w 377"/>
                  <a:gd name="T49" fmla="*/ 364 h 377"/>
                  <a:gd name="T50" fmla="*/ 292 w 377"/>
                  <a:gd name="T51" fmla="*/ 346 h 377"/>
                  <a:gd name="T52" fmla="*/ 322 w 377"/>
                  <a:gd name="T53" fmla="*/ 322 h 377"/>
                  <a:gd name="T54" fmla="*/ 334 w 377"/>
                  <a:gd name="T55" fmla="*/ 309 h 377"/>
                  <a:gd name="T56" fmla="*/ 354 w 377"/>
                  <a:gd name="T57" fmla="*/ 278 h 377"/>
                  <a:gd name="T58" fmla="*/ 368 w 377"/>
                  <a:gd name="T59" fmla="*/ 244 h 377"/>
                  <a:gd name="T60" fmla="*/ 375 w 377"/>
                  <a:gd name="T61" fmla="*/ 208 h 377"/>
                  <a:gd name="T62" fmla="*/ 377 w 377"/>
                  <a:gd name="T63" fmla="*/ 189 h 377"/>
                  <a:gd name="T64" fmla="*/ 372 w 377"/>
                  <a:gd name="T65" fmla="*/ 152 h 377"/>
                  <a:gd name="T66" fmla="*/ 362 w 377"/>
                  <a:gd name="T67" fmla="*/ 118 h 377"/>
                  <a:gd name="T68" fmla="*/ 345 w 377"/>
                  <a:gd name="T69" fmla="*/ 85 h 377"/>
                  <a:gd name="T70" fmla="*/ 322 w 377"/>
                  <a:gd name="T71" fmla="*/ 5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7" h="377">
                    <a:moveTo>
                      <a:pt x="322" y="57"/>
                    </a:moveTo>
                    <a:lnTo>
                      <a:pt x="322" y="57"/>
                    </a:lnTo>
                    <a:lnTo>
                      <a:pt x="307" y="43"/>
                    </a:lnTo>
                    <a:lnTo>
                      <a:pt x="292" y="33"/>
                    </a:lnTo>
                    <a:lnTo>
                      <a:pt x="277" y="23"/>
                    </a:lnTo>
                    <a:lnTo>
                      <a:pt x="259" y="15"/>
                    </a:lnTo>
                    <a:lnTo>
                      <a:pt x="243" y="9"/>
                    </a:lnTo>
                    <a:lnTo>
                      <a:pt x="225" y="5"/>
                    </a:lnTo>
                    <a:lnTo>
                      <a:pt x="206" y="2"/>
                    </a:lnTo>
                    <a:lnTo>
                      <a:pt x="188" y="0"/>
                    </a:lnTo>
                    <a:lnTo>
                      <a:pt x="188" y="0"/>
                    </a:lnTo>
                    <a:lnTo>
                      <a:pt x="169" y="2"/>
                    </a:lnTo>
                    <a:lnTo>
                      <a:pt x="151" y="5"/>
                    </a:lnTo>
                    <a:lnTo>
                      <a:pt x="133" y="9"/>
                    </a:lnTo>
                    <a:lnTo>
                      <a:pt x="116" y="15"/>
                    </a:lnTo>
                    <a:lnTo>
                      <a:pt x="99" y="23"/>
                    </a:lnTo>
                    <a:lnTo>
                      <a:pt x="83" y="33"/>
                    </a:lnTo>
                    <a:lnTo>
                      <a:pt x="68" y="43"/>
                    </a:lnTo>
                    <a:lnTo>
                      <a:pt x="55" y="57"/>
                    </a:lnTo>
                    <a:lnTo>
                      <a:pt x="55" y="57"/>
                    </a:lnTo>
                    <a:lnTo>
                      <a:pt x="41" y="70"/>
                    </a:lnTo>
                    <a:lnTo>
                      <a:pt x="31" y="85"/>
                    </a:lnTo>
                    <a:lnTo>
                      <a:pt x="22" y="101"/>
                    </a:lnTo>
                    <a:lnTo>
                      <a:pt x="13" y="118"/>
                    </a:lnTo>
                    <a:lnTo>
                      <a:pt x="7" y="135"/>
                    </a:lnTo>
                    <a:lnTo>
                      <a:pt x="3" y="153"/>
                    </a:lnTo>
                    <a:lnTo>
                      <a:pt x="0" y="171"/>
                    </a:lnTo>
                    <a:lnTo>
                      <a:pt x="0" y="189"/>
                    </a:lnTo>
                    <a:lnTo>
                      <a:pt x="0" y="189"/>
                    </a:lnTo>
                    <a:lnTo>
                      <a:pt x="1" y="208"/>
                    </a:lnTo>
                    <a:lnTo>
                      <a:pt x="3" y="227"/>
                    </a:lnTo>
                    <a:lnTo>
                      <a:pt x="9" y="245"/>
                    </a:lnTo>
                    <a:lnTo>
                      <a:pt x="15" y="263"/>
                    </a:lnTo>
                    <a:lnTo>
                      <a:pt x="22" y="279"/>
                    </a:lnTo>
                    <a:lnTo>
                      <a:pt x="33" y="294"/>
                    </a:lnTo>
                    <a:lnTo>
                      <a:pt x="43" y="309"/>
                    </a:lnTo>
                    <a:lnTo>
                      <a:pt x="55" y="322"/>
                    </a:lnTo>
                    <a:lnTo>
                      <a:pt x="68" y="334"/>
                    </a:lnTo>
                    <a:lnTo>
                      <a:pt x="83" y="346"/>
                    </a:lnTo>
                    <a:lnTo>
                      <a:pt x="98" y="355"/>
                    </a:lnTo>
                    <a:lnTo>
                      <a:pt x="116" y="362"/>
                    </a:lnTo>
                    <a:lnTo>
                      <a:pt x="132" y="370"/>
                    </a:lnTo>
                    <a:lnTo>
                      <a:pt x="150" y="374"/>
                    </a:lnTo>
                    <a:lnTo>
                      <a:pt x="169" y="377"/>
                    </a:lnTo>
                    <a:lnTo>
                      <a:pt x="188" y="377"/>
                    </a:lnTo>
                    <a:lnTo>
                      <a:pt x="188" y="377"/>
                    </a:lnTo>
                    <a:lnTo>
                      <a:pt x="208" y="377"/>
                    </a:lnTo>
                    <a:lnTo>
                      <a:pt x="225" y="374"/>
                    </a:lnTo>
                    <a:lnTo>
                      <a:pt x="243" y="370"/>
                    </a:lnTo>
                    <a:lnTo>
                      <a:pt x="261" y="364"/>
                    </a:lnTo>
                    <a:lnTo>
                      <a:pt x="277" y="355"/>
                    </a:lnTo>
                    <a:lnTo>
                      <a:pt x="292" y="346"/>
                    </a:lnTo>
                    <a:lnTo>
                      <a:pt x="308" y="334"/>
                    </a:lnTo>
                    <a:lnTo>
                      <a:pt x="322" y="322"/>
                    </a:lnTo>
                    <a:lnTo>
                      <a:pt x="322" y="322"/>
                    </a:lnTo>
                    <a:lnTo>
                      <a:pt x="334" y="309"/>
                    </a:lnTo>
                    <a:lnTo>
                      <a:pt x="345" y="294"/>
                    </a:lnTo>
                    <a:lnTo>
                      <a:pt x="354" y="278"/>
                    </a:lnTo>
                    <a:lnTo>
                      <a:pt x="362" y="261"/>
                    </a:lnTo>
                    <a:lnTo>
                      <a:pt x="368" y="244"/>
                    </a:lnTo>
                    <a:lnTo>
                      <a:pt x="372" y="226"/>
                    </a:lnTo>
                    <a:lnTo>
                      <a:pt x="375" y="208"/>
                    </a:lnTo>
                    <a:lnTo>
                      <a:pt x="377" y="189"/>
                    </a:lnTo>
                    <a:lnTo>
                      <a:pt x="377" y="189"/>
                    </a:lnTo>
                    <a:lnTo>
                      <a:pt x="375" y="171"/>
                    </a:lnTo>
                    <a:lnTo>
                      <a:pt x="372" y="152"/>
                    </a:lnTo>
                    <a:lnTo>
                      <a:pt x="368" y="134"/>
                    </a:lnTo>
                    <a:lnTo>
                      <a:pt x="362" y="118"/>
                    </a:lnTo>
                    <a:lnTo>
                      <a:pt x="354" y="101"/>
                    </a:lnTo>
                    <a:lnTo>
                      <a:pt x="345" y="85"/>
                    </a:lnTo>
                    <a:lnTo>
                      <a:pt x="334" y="70"/>
                    </a:lnTo>
                    <a:lnTo>
                      <a:pt x="322" y="57"/>
                    </a:lnTo>
                    <a:lnTo>
                      <a:pt x="322" y="57"/>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77" name="PA-任意多边形 148"/>
              <p:cNvSpPr/>
              <p:nvPr>
                <p:custDataLst>
                  <p:tags r:id="rId22"/>
                </p:custDataLst>
              </p:nvPr>
            </p:nvSpPr>
            <p:spPr bwMode="auto">
              <a:xfrm>
                <a:off x="7388225" y="3778251"/>
                <a:ext cx="485775" cy="487363"/>
              </a:xfrm>
              <a:custGeom>
                <a:avLst/>
                <a:gdLst>
                  <a:gd name="T0" fmla="*/ 261 w 306"/>
                  <a:gd name="T1" fmla="*/ 261 h 307"/>
                  <a:gd name="T2" fmla="*/ 238 w 306"/>
                  <a:gd name="T3" fmla="*/ 280 h 307"/>
                  <a:gd name="T4" fmla="*/ 211 w 306"/>
                  <a:gd name="T5" fmla="*/ 295 h 307"/>
                  <a:gd name="T6" fmla="*/ 183 w 306"/>
                  <a:gd name="T7" fmla="*/ 304 h 307"/>
                  <a:gd name="T8" fmla="*/ 153 w 306"/>
                  <a:gd name="T9" fmla="*/ 307 h 307"/>
                  <a:gd name="T10" fmla="*/ 137 w 306"/>
                  <a:gd name="T11" fmla="*/ 306 h 307"/>
                  <a:gd name="T12" fmla="*/ 107 w 306"/>
                  <a:gd name="T13" fmla="*/ 300 h 307"/>
                  <a:gd name="T14" fmla="*/ 81 w 306"/>
                  <a:gd name="T15" fmla="*/ 288 h 307"/>
                  <a:gd name="T16" fmla="*/ 55 w 306"/>
                  <a:gd name="T17" fmla="*/ 271 h 307"/>
                  <a:gd name="T18" fmla="*/ 35 w 306"/>
                  <a:gd name="T19" fmla="*/ 251 h 307"/>
                  <a:gd name="T20" fmla="*/ 18 w 306"/>
                  <a:gd name="T21" fmla="*/ 227 h 307"/>
                  <a:gd name="T22" fmla="*/ 6 w 306"/>
                  <a:gd name="T23" fmla="*/ 199 h 307"/>
                  <a:gd name="T24" fmla="*/ 0 w 306"/>
                  <a:gd name="T25" fmla="*/ 169 h 307"/>
                  <a:gd name="T26" fmla="*/ 0 w 306"/>
                  <a:gd name="T27" fmla="*/ 153 h 307"/>
                  <a:gd name="T28" fmla="*/ 3 w 306"/>
                  <a:gd name="T29" fmla="*/ 123 h 307"/>
                  <a:gd name="T30" fmla="*/ 11 w 306"/>
                  <a:gd name="T31" fmla="*/ 95 h 307"/>
                  <a:gd name="T32" fmla="*/ 26 w 306"/>
                  <a:gd name="T33" fmla="*/ 68 h 307"/>
                  <a:gd name="T34" fmla="*/ 45 w 306"/>
                  <a:gd name="T35" fmla="*/ 45 h 307"/>
                  <a:gd name="T36" fmla="*/ 55 w 306"/>
                  <a:gd name="T37" fmla="*/ 36 h 307"/>
                  <a:gd name="T38" fmla="*/ 81 w 306"/>
                  <a:gd name="T39" fmla="*/ 18 h 307"/>
                  <a:gd name="T40" fmla="*/ 109 w 306"/>
                  <a:gd name="T41" fmla="*/ 7 h 307"/>
                  <a:gd name="T42" fmla="*/ 138 w 306"/>
                  <a:gd name="T43" fmla="*/ 2 h 307"/>
                  <a:gd name="T44" fmla="*/ 153 w 306"/>
                  <a:gd name="T45" fmla="*/ 0 h 307"/>
                  <a:gd name="T46" fmla="*/ 183 w 306"/>
                  <a:gd name="T47" fmla="*/ 3 h 307"/>
                  <a:gd name="T48" fmla="*/ 211 w 306"/>
                  <a:gd name="T49" fmla="*/ 12 h 307"/>
                  <a:gd name="T50" fmla="*/ 238 w 306"/>
                  <a:gd name="T51" fmla="*/ 25 h 307"/>
                  <a:gd name="T52" fmla="*/ 261 w 306"/>
                  <a:gd name="T53" fmla="*/ 45 h 307"/>
                  <a:gd name="T54" fmla="*/ 272 w 306"/>
                  <a:gd name="T55" fmla="*/ 56 h 307"/>
                  <a:gd name="T56" fmla="*/ 288 w 306"/>
                  <a:gd name="T57" fmla="*/ 82 h 307"/>
                  <a:gd name="T58" fmla="*/ 300 w 306"/>
                  <a:gd name="T59" fmla="*/ 108 h 307"/>
                  <a:gd name="T60" fmla="*/ 306 w 306"/>
                  <a:gd name="T61" fmla="*/ 138 h 307"/>
                  <a:gd name="T62" fmla="*/ 306 w 306"/>
                  <a:gd name="T63" fmla="*/ 153 h 307"/>
                  <a:gd name="T64" fmla="*/ 303 w 306"/>
                  <a:gd name="T65" fmla="*/ 184 h 307"/>
                  <a:gd name="T66" fmla="*/ 294 w 306"/>
                  <a:gd name="T67" fmla="*/ 212 h 307"/>
                  <a:gd name="T68" fmla="*/ 281 w 306"/>
                  <a:gd name="T69" fmla="*/ 237 h 307"/>
                  <a:gd name="T70" fmla="*/ 261 w 306"/>
                  <a:gd name="T71" fmla="*/ 26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6" h="307">
                    <a:moveTo>
                      <a:pt x="261" y="261"/>
                    </a:moveTo>
                    <a:lnTo>
                      <a:pt x="261" y="261"/>
                    </a:lnTo>
                    <a:lnTo>
                      <a:pt x="250" y="271"/>
                    </a:lnTo>
                    <a:lnTo>
                      <a:pt x="238" y="280"/>
                    </a:lnTo>
                    <a:lnTo>
                      <a:pt x="226" y="288"/>
                    </a:lnTo>
                    <a:lnTo>
                      <a:pt x="211" y="295"/>
                    </a:lnTo>
                    <a:lnTo>
                      <a:pt x="198" y="300"/>
                    </a:lnTo>
                    <a:lnTo>
                      <a:pt x="183" y="304"/>
                    </a:lnTo>
                    <a:lnTo>
                      <a:pt x="168" y="306"/>
                    </a:lnTo>
                    <a:lnTo>
                      <a:pt x="153" y="307"/>
                    </a:lnTo>
                    <a:lnTo>
                      <a:pt x="153" y="307"/>
                    </a:lnTo>
                    <a:lnTo>
                      <a:pt x="137" y="306"/>
                    </a:lnTo>
                    <a:lnTo>
                      <a:pt x="122" y="304"/>
                    </a:lnTo>
                    <a:lnTo>
                      <a:pt x="107" y="300"/>
                    </a:lnTo>
                    <a:lnTo>
                      <a:pt x="94" y="295"/>
                    </a:lnTo>
                    <a:lnTo>
                      <a:pt x="81" y="288"/>
                    </a:lnTo>
                    <a:lnTo>
                      <a:pt x="67" y="280"/>
                    </a:lnTo>
                    <a:lnTo>
                      <a:pt x="55" y="271"/>
                    </a:lnTo>
                    <a:lnTo>
                      <a:pt x="45" y="261"/>
                    </a:lnTo>
                    <a:lnTo>
                      <a:pt x="35" y="251"/>
                    </a:lnTo>
                    <a:lnTo>
                      <a:pt x="26" y="239"/>
                    </a:lnTo>
                    <a:lnTo>
                      <a:pt x="18" y="227"/>
                    </a:lnTo>
                    <a:lnTo>
                      <a:pt x="12" y="214"/>
                    </a:lnTo>
                    <a:lnTo>
                      <a:pt x="6" y="199"/>
                    </a:lnTo>
                    <a:lnTo>
                      <a:pt x="3" y="184"/>
                    </a:lnTo>
                    <a:lnTo>
                      <a:pt x="0" y="169"/>
                    </a:lnTo>
                    <a:lnTo>
                      <a:pt x="0" y="153"/>
                    </a:lnTo>
                    <a:lnTo>
                      <a:pt x="0" y="153"/>
                    </a:lnTo>
                    <a:lnTo>
                      <a:pt x="0" y="138"/>
                    </a:lnTo>
                    <a:lnTo>
                      <a:pt x="3" y="123"/>
                    </a:lnTo>
                    <a:lnTo>
                      <a:pt x="6" y="108"/>
                    </a:lnTo>
                    <a:lnTo>
                      <a:pt x="11" y="95"/>
                    </a:lnTo>
                    <a:lnTo>
                      <a:pt x="18" y="82"/>
                    </a:lnTo>
                    <a:lnTo>
                      <a:pt x="26" y="68"/>
                    </a:lnTo>
                    <a:lnTo>
                      <a:pt x="35" y="56"/>
                    </a:lnTo>
                    <a:lnTo>
                      <a:pt x="45" y="45"/>
                    </a:lnTo>
                    <a:lnTo>
                      <a:pt x="45" y="45"/>
                    </a:lnTo>
                    <a:lnTo>
                      <a:pt x="55" y="36"/>
                    </a:lnTo>
                    <a:lnTo>
                      <a:pt x="69" y="25"/>
                    </a:lnTo>
                    <a:lnTo>
                      <a:pt x="81" y="18"/>
                    </a:lnTo>
                    <a:lnTo>
                      <a:pt x="94" y="12"/>
                    </a:lnTo>
                    <a:lnTo>
                      <a:pt x="109" y="7"/>
                    </a:lnTo>
                    <a:lnTo>
                      <a:pt x="124" y="3"/>
                    </a:lnTo>
                    <a:lnTo>
                      <a:pt x="138" y="2"/>
                    </a:lnTo>
                    <a:lnTo>
                      <a:pt x="153" y="0"/>
                    </a:lnTo>
                    <a:lnTo>
                      <a:pt x="153" y="0"/>
                    </a:lnTo>
                    <a:lnTo>
                      <a:pt x="168" y="2"/>
                    </a:lnTo>
                    <a:lnTo>
                      <a:pt x="183" y="3"/>
                    </a:lnTo>
                    <a:lnTo>
                      <a:pt x="198" y="6"/>
                    </a:lnTo>
                    <a:lnTo>
                      <a:pt x="211" y="12"/>
                    </a:lnTo>
                    <a:lnTo>
                      <a:pt x="224" y="18"/>
                    </a:lnTo>
                    <a:lnTo>
                      <a:pt x="238" y="25"/>
                    </a:lnTo>
                    <a:lnTo>
                      <a:pt x="250" y="34"/>
                    </a:lnTo>
                    <a:lnTo>
                      <a:pt x="261" y="45"/>
                    </a:lnTo>
                    <a:lnTo>
                      <a:pt x="261" y="45"/>
                    </a:lnTo>
                    <a:lnTo>
                      <a:pt x="272" y="56"/>
                    </a:lnTo>
                    <a:lnTo>
                      <a:pt x="281" y="68"/>
                    </a:lnTo>
                    <a:lnTo>
                      <a:pt x="288" y="82"/>
                    </a:lnTo>
                    <a:lnTo>
                      <a:pt x="294" y="95"/>
                    </a:lnTo>
                    <a:lnTo>
                      <a:pt x="300" y="108"/>
                    </a:lnTo>
                    <a:lnTo>
                      <a:pt x="303" y="123"/>
                    </a:lnTo>
                    <a:lnTo>
                      <a:pt x="306" y="138"/>
                    </a:lnTo>
                    <a:lnTo>
                      <a:pt x="306" y="153"/>
                    </a:lnTo>
                    <a:lnTo>
                      <a:pt x="306" y="153"/>
                    </a:lnTo>
                    <a:lnTo>
                      <a:pt x="306" y="169"/>
                    </a:lnTo>
                    <a:lnTo>
                      <a:pt x="303" y="184"/>
                    </a:lnTo>
                    <a:lnTo>
                      <a:pt x="300" y="197"/>
                    </a:lnTo>
                    <a:lnTo>
                      <a:pt x="294" y="212"/>
                    </a:lnTo>
                    <a:lnTo>
                      <a:pt x="288" y="225"/>
                    </a:lnTo>
                    <a:lnTo>
                      <a:pt x="281" y="237"/>
                    </a:lnTo>
                    <a:lnTo>
                      <a:pt x="272" y="251"/>
                    </a:lnTo>
                    <a:lnTo>
                      <a:pt x="261" y="261"/>
                    </a:lnTo>
                    <a:lnTo>
                      <a:pt x="261" y="261"/>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78" name="PA-任意多边形 149"/>
              <p:cNvSpPr/>
              <p:nvPr>
                <p:custDataLst>
                  <p:tags r:id="rId23"/>
                </p:custDataLst>
              </p:nvPr>
            </p:nvSpPr>
            <p:spPr bwMode="auto">
              <a:xfrm>
                <a:off x="7815262" y="4203701"/>
                <a:ext cx="88900" cy="92075"/>
              </a:xfrm>
              <a:custGeom>
                <a:avLst/>
                <a:gdLst>
                  <a:gd name="T0" fmla="*/ 56 w 56"/>
                  <a:gd name="T1" fmla="*/ 24 h 58"/>
                  <a:gd name="T2" fmla="*/ 56 w 56"/>
                  <a:gd name="T3" fmla="*/ 24 h 58"/>
                  <a:gd name="T4" fmla="*/ 33 w 56"/>
                  <a:gd name="T5" fmla="*/ 0 h 58"/>
                  <a:gd name="T6" fmla="*/ 33 w 56"/>
                  <a:gd name="T7" fmla="*/ 0 h 58"/>
                  <a:gd name="T8" fmla="*/ 18 w 56"/>
                  <a:gd name="T9" fmla="*/ 18 h 58"/>
                  <a:gd name="T10" fmla="*/ 18 w 56"/>
                  <a:gd name="T11" fmla="*/ 18 h 58"/>
                  <a:gd name="T12" fmla="*/ 0 w 56"/>
                  <a:gd name="T13" fmla="*/ 35 h 58"/>
                  <a:gd name="T14" fmla="*/ 0 w 56"/>
                  <a:gd name="T15" fmla="*/ 35 h 58"/>
                  <a:gd name="T16" fmla="*/ 24 w 56"/>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8">
                    <a:moveTo>
                      <a:pt x="56" y="24"/>
                    </a:moveTo>
                    <a:lnTo>
                      <a:pt x="56" y="24"/>
                    </a:lnTo>
                    <a:lnTo>
                      <a:pt x="33" y="0"/>
                    </a:lnTo>
                    <a:lnTo>
                      <a:pt x="33" y="0"/>
                    </a:lnTo>
                    <a:lnTo>
                      <a:pt x="18" y="18"/>
                    </a:lnTo>
                    <a:lnTo>
                      <a:pt x="18" y="18"/>
                    </a:lnTo>
                    <a:lnTo>
                      <a:pt x="0" y="35"/>
                    </a:lnTo>
                    <a:lnTo>
                      <a:pt x="0" y="35"/>
                    </a:lnTo>
                    <a:lnTo>
                      <a:pt x="24" y="58"/>
                    </a:lnTo>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79" name="PA-任意多边形 150"/>
              <p:cNvSpPr/>
              <p:nvPr>
                <p:custDataLst>
                  <p:tags r:id="rId24"/>
                </p:custDataLst>
              </p:nvPr>
            </p:nvSpPr>
            <p:spPr bwMode="auto">
              <a:xfrm>
                <a:off x="7834312" y="4222751"/>
                <a:ext cx="355600" cy="355600"/>
              </a:xfrm>
              <a:custGeom>
                <a:avLst/>
                <a:gdLst>
                  <a:gd name="T0" fmla="*/ 224 w 224"/>
                  <a:gd name="T1" fmla="*/ 171 h 224"/>
                  <a:gd name="T2" fmla="*/ 169 w 224"/>
                  <a:gd name="T3" fmla="*/ 224 h 224"/>
                  <a:gd name="T4" fmla="*/ 0 w 224"/>
                  <a:gd name="T5" fmla="*/ 55 h 224"/>
                  <a:gd name="T6" fmla="*/ 53 w 224"/>
                  <a:gd name="T7" fmla="*/ 0 h 224"/>
                  <a:gd name="T8" fmla="*/ 224 w 224"/>
                  <a:gd name="T9" fmla="*/ 171 h 224"/>
                </a:gdLst>
                <a:ahLst/>
                <a:cxnLst>
                  <a:cxn ang="0">
                    <a:pos x="T0" y="T1"/>
                  </a:cxn>
                  <a:cxn ang="0">
                    <a:pos x="T2" y="T3"/>
                  </a:cxn>
                  <a:cxn ang="0">
                    <a:pos x="T4" y="T5"/>
                  </a:cxn>
                  <a:cxn ang="0">
                    <a:pos x="T6" y="T7"/>
                  </a:cxn>
                  <a:cxn ang="0">
                    <a:pos x="T8" y="T9"/>
                  </a:cxn>
                </a:cxnLst>
                <a:rect l="0" t="0" r="r" b="b"/>
                <a:pathLst>
                  <a:path w="224" h="224">
                    <a:moveTo>
                      <a:pt x="224" y="171"/>
                    </a:moveTo>
                    <a:lnTo>
                      <a:pt x="169" y="224"/>
                    </a:lnTo>
                    <a:lnTo>
                      <a:pt x="0" y="55"/>
                    </a:lnTo>
                    <a:lnTo>
                      <a:pt x="53" y="0"/>
                    </a:lnTo>
                    <a:lnTo>
                      <a:pt x="224" y="171"/>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80" name="PA-任意多边形 151"/>
              <p:cNvSpPr/>
              <p:nvPr>
                <p:custDataLst>
                  <p:tags r:id="rId25"/>
                </p:custDataLst>
              </p:nvPr>
            </p:nvSpPr>
            <p:spPr bwMode="auto">
              <a:xfrm>
                <a:off x="7834312" y="4222751"/>
                <a:ext cx="117475" cy="117475"/>
              </a:xfrm>
              <a:custGeom>
                <a:avLst/>
                <a:gdLst>
                  <a:gd name="T0" fmla="*/ 74 w 74"/>
                  <a:gd name="T1" fmla="*/ 20 h 74"/>
                  <a:gd name="T2" fmla="*/ 19 w 74"/>
                  <a:gd name="T3" fmla="*/ 74 h 74"/>
                  <a:gd name="T4" fmla="*/ 0 w 74"/>
                  <a:gd name="T5" fmla="*/ 55 h 74"/>
                  <a:gd name="T6" fmla="*/ 53 w 74"/>
                  <a:gd name="T7" fmla="*/ 0 h 74"/>
                  <a:gd name="T8" fmla="*/ 74 w 74"/>
                  <a:gd name="T9" fmla="*/ 20 h 74"/>
                </a:gdLst>
                <a:ahLst/>
                <a:cxnLst>
                  <a:cxn ang="0">
                    <a:pos x="T0" y="T1"/>
                  </a:cxn>
                  <a:cxn ang="0">
                    <a:pos x="T2" y="T3"/>
                  </a:cxn>
                  <a:cxn ang="0">
                    <a:pos x="T4" y="T5"/>
                  </a:cxn>
                  <a:cxn ang="0">
                    <a:pos x="T6" y="T7"/>
                  </a:cxn>
                  <a:cxn ang="0">
                    <a:pos x="T8" y="T9"/>
                  </a:cxn>
                </a:cxnLst>
                <a:rect l="0" t="0" r="r" b="b"/>
                <a:pathLst>
                  <a:path w="74" h="74">
                    <a:moveTo>
                      <a:pt x="74" y="20"/>
                    </a:moveTo>
                    <a:lnTo>
                      <a:pt x="19" y="74"/>
                    </a:lnTo>
                    <a:lnTo>
                      <a:pt x="0" y="55"/>
                    </a:lnTo>
                    <a:lnTo>
                      <a:pt x="53" y="0"/>
                    </a:lnTo>
                    <a:lnTo>
                      <a:pt x="74" y="20"/>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81" name="PA-任意多边形 152"/>
              <p:cNvSpPr/>
              <p:nvPr>
                <p:custDataLst>
                  <p:tags r:id="rId26"/>
                </p:custDataLst>
              </p:nvPr>
            </p:nvSpPr>
            <p:spPr bwMode="auto">
              <a:xfrm>
                <a:off x="8102600" y="4494213"/>
                <a:ext cx="107950" cy="106363"/>
              </a:xfrm>
              <a:custGeom>
                <a:avLst/>
                <a:gdLst>
                  <a:gd name="T0" fmla="*/ 68 w 68"/>
                  <a:gd name="T1" fmla="*/ 12 h 67"/>
                  <a:gd name="T2" fmla="*/ 68 w 68"/>
                  <a:gd name="T3" fmla="*/ 12 h 67"/>
                  <a:gd name="T4" fmla="*/ 67 w 68"/>
                  <a:gd name="T5" fmla="*/ 24 h 67"/>
                  <a:gd name="T6" fmla="*/ 64 w 68"/>
                  <a:gd name="T7" fmla="*/ 34 h 67"/>
                  <a:gd name="T8" fmla="*/ 58 w 68"/>
                  <a:gd name="T9" fmla="*/ 43 h 67"/>
                  <a:gd name="T10" fmla="*/ 52 w 68"/>
                  <a:gd name="T11" fmla="*/ 50 h 67"/>
                  <a:gd name="T12" fmla="*/ 43 w 68"/>
                  <a:gd name="T13" fmla="*/ 58 h 67"/>
                  <a:gd name="T14" fmla="*/ 34 w 68"/>
                  <a:gd name="T15" fmla="*/ 62 h 67"/>
                  <a:gd name="T16" fmla="*/ 24 w 68"/>
                  <a:gd name="T17" fmla="*/ 65 h 67"/>
                  <a:gd name="T18" fmla="*/ 13 w 68"/>
                  <a:gd name="T19" fmla="*/ 67 h 67"/>
                  <a:gd name="T20" fmla="*/ 13 w 68"/>
                  <a:gd name="T21" fmla="*/ 67 h 67"/>
                  <a:gd name="T22" fmla="*/ 0 w 68"/>
                  <a:gd name="T23" fmla="*/ 53 h 67"/>
                  <a:gd name="T24" fmla="*/ 0 w 68"/>
                  <a:gd name="T25" fmla="*/ 53 h 67"/>
                  <a:gd name="T26" fmla="*/ 55 w 68"/>
                  <a:gd name="T27" fmla="*/ 0 h 67"/>
                  <a:gd name="T28" fmla="*/ 55 w 68"/>
                  <a:gd name="T29" fmla="*/ 0 h 67"/>
                  <a:gd name="T30" fmla="*/ 68 w 68"/>
                  <a:gd name="T31" fmla="*/ 12 h 67"/>
                  <a:gd name="T32" fmla="*/ 68 w 68"/>
                  <a:gd name="T33" fmla="*/ 1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 h="67">
                    <a:moveTo>
                      <a:pt x="68" y="12"/>
                    </a:moveTo>
                    <a:lnTo>
                      <a:pt x="68" y="12"/>
                    </a:lnTo>
                    <a:lnTo>
                      <a:pt x="67" y="24"/>
                    </a:lnTo>
                    <a:lnTo>
                      <a:pt x="64" y="34"/>
                    </a:lnTo>
                    <a:lnTo>
                      <a:pt x="58" y="43"/>
                    </a:lnTo>
                    <a:lnTo>
                      <a:pt x="52" y="50"/>
                    </a:lnTo>
                    <a:lnTo>
                      <a:pt x="43" y="58"/>
                    </a:lnTo>
                    <a:lnTo>
                      <a:pt x="34" y="62"/>
                    </a:lnTo>
                    <a:lnTo>
                      <a:pt x="24" y="65"/>
                    </a:lnTo>
                    <a:lnTo>
                      <a:pt x="13" y="67"/>
                    </a:lnTo>
                    <a:lnTo>
                      <a:pt x="13" y="67"/>
                    </a:lnTo>
                    <a:lnTo>
                      <a:pt x="0" y="53"/>
                    </a:lnTo>
                    <a:lnTo>
                      <a:pt x="0" y="53"/>
                    </a:lnTo>
                    <a:lnTo>
                      <a:pt x="55" y="0"/>
                    </a:lnTo>
                    <a:lnTo>
                      <a:pt x="55" y="0"/>
                    </a:lnTo>
                    <a:lnTo>
                      <a:pt x="68" y="12"/>
                    </a:lnTo>
                    <a:lnTo>
                      <a:pt x="68" y="12"/>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82" name="PA-任意多边形 153"/>
              <p:cNvSpPr/>
              <p:nvPr>
                <p:custDataLst>
                  <p:tags r:id="rId27"/>
                </p:custDataLst>
              </p:nvPr>
            </p:nvSpPr>
            <p:spPr bwMode="auto">
              <a:xfrm>
                <a:off x="7259637" y="3871913"/>
                <a:ext cx="927100" cy="485775"/>
              </a:xfrm>
              <a:custGeom>
                <a:avLst/>
                <a:gdLst>
                  <a:gd name="T0" fmla="*/ 0 w 584"/>
                  <a:gd name="T1" fmla="*/ 252 h 306"/>
                  <a:gd name="T2" fmla="*/ 86 w 584"/>
                  <a:gd name="T3" fmla="*/ 306 h 306"/>
                  <a:gd name="T4" fmla="*/ 234 w 584"/>
                  <a:gd name="T5" fmla="*/ 95 h 306"/>
                  <a:gd name="T6" fmla="*/ 477 w 584"/>
                  <a:gd name="T7" fmla="*/ 125 h 306"/>
                  <a:gd name="T8" fmla="*/ 584 w 584"/>
                  <a:gd name="T9" fmla="*/ 0 h 306"/>
                </a:gdLst>
                <a:ahLst/>
                <a:cxnLst>
                  <a:cxn ang="0">
                    <a:pos x="T0" y="T1"/>
                  </a:cxn>
                  <a:cxn ang="0">
                    <a:pos x="T2" y="T3"/>
                  </a:cxn>
                  <a:cxn ang="0">
                    <a:pos x="T4" y="T5"/>
                  </a:cxn>
                  <a:cxn ang="0">
                    <a:pos x="T6" y="T7"/>
                  </a:cxn>
                  <a:cxn ang="0">
                    <a:pos x="T8" y="T9"/>
                  </a:cxn>
                </a:cxnLst>
                <a:rect l="0" t="0" r="r" b="b"/>
                <a:pathLst>
                  <a:path w="584" h="306">
                    <a:moveTo>
                      <a:pt x="0" y="252"/>
                    </a:moveTo>
                    <a:lnTo>
                      <a:pt x="86" y="306"/>
                    </a:lnTo>
                    <a:lnTo>
                      <a:pt x="234" y="95"/>
                    </a:lnTo>
                    <a:lnTo>
                      <a:pt x="477" y="125"/>
                    </a:lnTo>
                    <a:lnTo>
                      <a:pt x="584" y="0"/>
                    </a:lnTo>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83" name="PA-任意多边形 154"/>
              <p:cNvSpPr/>
              <p:nvPr>
                <p:custDataLst>
                  <p:tags r:id="rId28"/>
                </p:custDataLst>
              </p:nvPr>
            </p:nvSpPr>
            <p:spPr bwMode="auto">
              <a:xfrm>
                <a:off x="7615237" y="3997326"/>
                <a:ext cx="47625" cy="47625"/>
              </a:xfrm>
              <a:custGeom>
                <a:avLst/>
                <a:gdLst>
                  <a:gd name="T0" fmla="*/ 30 w 30"/>
                  <a:gd name="T1" fmla="*/ 15 h 30"/>
                  <a:gd name="T2" fmla="*/ 30 w 30"/>
                  <a:gd name="T3" fmla="*/ 15 h 30"/>
                  <a:gd name="T4" fmla="*/ 28 w 30"/>
                  <a:gd name="T5" fmla="*/ 21 h 30"/>
                  <a:gd name="T6" fmla="*/ 25 w 30"/>
                  <a:gd name="T7" fmla="*/ 25 h 30"/>
                  <a:gd name="T8" fmla="*/ 21 w 30"/>
                  <a:gd name="T9" fmla="*/ 30 h 30"/>
                  <a:gd name="T10" fmla="*/ 15 w 30"/>
                  <a:gd name="T11" fmla="*/ 30 h 30"/>
                  <a:gd name="T12" fmla="*/ 15 w 30"/>
                  <a:gd name="T13" fmla="*/ 30 h 30"/>
                  <a:gd name="T14" fmla="*/ 9 w 30"/>
                  <a:gd name="T15" fmla="*/ 30 h 30"/>
                  <a:gd name="T16" fmla="*/ 4 w 30"/>
                  <a:gd name="T17" fmla="*/ 25 h 30"/>
                  <a:gd name="T18" fmla="*/ 0 w 30"/>
                  <a:gd name="T19" fmla="*/ 21 h 30"/>
                  <a:gd name="T20" fmla="*/ 0 w 30"/>
                  <a:gd name="T21" fmla="*/ 15 h 30"/>
                  <a:gd name="T22" fmla="*/ 0 w 30"/>
                  <a:gd name="T23" fmla="*/ 15 h 30"/>
                  <a:gd name="T24" fmla="*/ 0 w 30"/>
                  <a:gd name="T25" fmla="*/ 10 h 30"/>
                  <a:gd name="T26" fmla="*/ 4 w 30"/>
                  <a:gd name="T27" fmla="*/ 4 h 30"/>
                  <a:gd name="T28" fmla="*/ 9 w 30"/>
                  <a:gd name="T29" fmla="*/ 1 h 30"/>
                  <a:gd name="T30" fmla="*/ 15 w 30"/>
                  <a:gd name="T31" fmla="*/ 0 h 30"/>
                  <a:gd name="T32" fmla="*/ 15 w 30"/>
                  <a:gd name="T33" fmla="*/ 0 h 30"/>
                  <a:gd name="T34" fmla="*/ 21 w 30"/>
                  <a:gd name="T35" fmla="*/ 1 h 30"/>
                  <a:gd name="T36" fmla="*/ 25 w 30"/>
                  <a:gd name="T37" fmla="*/ 4 h 30"/>
                  <a:gd name="T38" fmla="*/ 28 w 30"/>
                  <a:gd name="T39" fmla="*/ 10 h 30"/>
                  <a:gd name="T40" fmla="*/ 30 w 30"/>
                  <a:gd name="T41" fmla="*/ 15 h 30"/>
                  <a:gd name="T42" fmla="*/ 30 w 30"/>
                  <a:gd name="T4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0">
                    <a:moveTo>
                      <a:pt x="30" y="15"/>
                    </a:moveTo>
                    <a:lnTo>
                      <a:pt x="30" y="15"/>
                    </a:lnTo>
                    <a:lnTo>
                      <a:pt x="28" y="21"/>
                    </a:lnTo>
                    <a:lnTo>
                      <a:pt x="25" y="25"/>
                    </a:lnTo>
                    <a:lnTo>
                      <a:pt x="21" y="30"/>
                    </a:lnTo>
                    <a:lnTo>
                      <a:pt x="15" y="30"/>
                    </a:lnTo>
                    <a:lnTo>
                      <a:pt x="15" y="30"/>
                    </a:lnTo>
                    <a:lnTo>
                      <a:pt x="9" y="30"/>
                    </a:lnTo>
                    <a:lnTo>
                      <a:pt x="4" y="25"/>
                    </a:lnTo>
                    <a:lnTo>
                      <a:pt x="0" y="21"/>
                    </a:lnTo>
                    <a:lnTo>
                      <a:pt x="0" y="15"/>
                    </a:lnTo>
                    <a:lnTo>
                      <a:pt x="0" y="15"/>
                    </a:lnTo>
                    <a:lnTo>
                      <a:pt x="0" y="10"/>
                    </a:lnTo>
                    <a:lnTo>
                      <a:pt x="4" y="4"/>
                    </a:lnTo>
                    <a:lnTo>
                      <a:pt x="9" y="1"/>
                    </a:lnTo>
                    <a:lnTo>
                      <a:pt x="15" y="0"/>
                    </a:lnTo>
                    <a:lnTo>
                      <a:pt x="15" y="0"/>
                    </a:lnTo>
                    <a:lnTo>
                      <a:pt x="21" y="1"/>
                    </a:lnTo>
                    <a:lnTo>
                      <a:pt x="25" y="4"/>
                    </a:lnTo>
                    <a:lnTo>
                      <a:pt x="28" y="10"/>
                    </a:lnTo>
                    <a:lnTo>
                      <a:pt x="30" y="15"/>
                    </a:lnTo>
                    <a:lnTo>
                      <a:pt x="30" y="15"/>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84" name="PA-任意多边形 155"/>
              <p:cNvSpPr/>
              <p:nvPr>
                <p:custDataLst>
                  <p:tags r:id="rId29"/>
                </p:custDataLst>
              </p:nvPr>
            </p:nvSpPr>
            <p:spPr bwMode="auto">
              <a:xfrm>
                <a:off x="7372350" y="4333876"/>
                <a:ext cx="47625" cy="47625"/>
              </a:xfrm>
              <a:custGeom>
                <a:avLst/>
                <a:gdLst>
                  <a:gd name="T0" fmla="*/ 30 w 30"/>
                  <a:gd name="T1" fmla="*/ 15 h 30"/>
                  <a:gd name="T2" fmla="*/ 30 w 30"/>
                  <a:gd name="T3" fmla="*/ 15 h 30"/>
                  <a:gd name="T4" fmla="*/ 28 w 30"/>
                  <a:gd name="T5" fmla="*/ 21 h 30"/>
                  <a:gd name="T6" fmla="*/ 25 w 30"/>
                  <a:gd name="T7" fmla="*/ 25 h 30"/>
                  <a:gd name="T8" fmla="*/ 21 w 30"/>
                  <a:gd name="T9" fmla="*/ 28 h 30"/>
                  <a:gd name="T10" fmla="*/ 15 w 30"/>
                  <a:gd name="T11" fmla="*/ 30 h 30"/>
                  <a:gd name="T12" fmla="*/ 15 w 30"/>
                  <a:gd name="T13" fmla="*/ 30 h 30"/>
                  <a:gd name="T14" fmla="*/ 9 w 30"/>
                  <a:gd name="T15" fmla="*/ 28 h 30"/>
                  <a:gd name="T16" fmla="*/ 5 w 30"/>
                  <a:gd name="T17" fmla="*/ 25 h 30"/>
                  <a:gd name="T18" fmla="*/ 2 w 30"/>
                  <a:gd name="T19" fmla="*/ 21 h 30"/>
                  <a:gd name="T20" fmla="*/ 0 w 30"/>
                  <a:gd name="T21" fmla="*/ 15 h 30"/>
                  <a:gd name="T22" fmla="*/ 0 w 30"/>
                  <a:gd name="T23" fmla="*/ 15 h 30"/>
                  <a:gd name="T24" fmla="*/ 2 w 30"/>
                  <a:gd name="T25" fmla="*/ 9 h 30"/>
                  <a:gd name="T26" fmla="*/ 5 w 30"/>
                  <a:gd name="T27" fmla="*/ 4 h 30"/>
                  <a:gd name="T28" fmla="*/ 9 w 30"/>
                  <a:gd name="T29" fmla="*/ 2 h 30"/>
                  <a:gd name="T30" fmla="*/ 15 w 30"/>
                  <a:gd name="T31" fmla="*/ 0 h 30"/>
                  <a:gd name="T32" fmla="*/ 15 w 30"/>
                  <a:gd name="T33" fmla="*/ 0 h 30"/>
                  <a:gd name="T34" fmla="*/ 21 w 30"/>
                  <a:gd name="T35" fmla="*/ 2 h 30"/>
                  <a:gd name="T36" fmla="*/ 25 w 30"/>
                  <a:gd name="T37" fmla="*/ 4 h 30"/>
                  <a:gd name="T38" fmla="*/ 28 w 30"/>
                  <a:gd name="T39" fmla="*/ 9 h 30"/>
                  <a:gd name="T40" fmla="*/ 30 w 30"/>
                  <a:gd name="T41" fmla="*/ 15 h 30"/>
                  <a:gd name="T42" fmla="*/ 30 w 30"/>
                  <a:gd name="T4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0">
                    <a:moveTo>
                      <a:pt x="30" y="15"/>
                    </a:moveTo>
                    <a:lnTo>
                      <a:pt x="30" y="15"/>
                    </a:lnTo>
                    <a:lnTo>
                      <a:pt x="28" y="21"/>
                    </a:lnTo>
                    <a:lnTo>
                      <a:pt x="25" y="25"/>
                    </a:lnTo>
                    <a:lnTo>
                      <a:pt x="21" y="28"/>
                    </a:lnTo>
                    <a:lnTo>
                      <a:pt x="15" y="30"/>
                    </a:lnTo>
                    <a:lnTo>
                      <a:pt x="15" y="30"/>
                    </a:lnTo>
                    <a:lnTo>
                      <a:pt x="9" y="28"/>
                    </a:lnTo>
                    <a:lnTo>
                      <a:pt x="5" y="25"/>
                    </a:lnTo>
                    <a:lnTo>
                      <a:pt x="2" y="21"/>
                    </a:lnTo>
                    <a:lnTo>
                      <a:pt x="0" y="15"/>
                    </a:lnTo>
                    <a:lnTo>
                      <a:pt x="0" y="15"/>
                    </a:lnTo>
                    <a:lnTo>
                      <a:pt x="2" y="9"/>
                    </a:lnTo>
                    <a:lnTo>
                      <a:pt x="5" y="4"/>
                    </a:lnTo>
                    <a:lnTo>
                      <a:pt x="9" y="2"/>
                    </a:lnTo>
                    <a:lnTo>
                      <a:pt x="15" y="0"/>
                    </a:lnTo>
                    <a:lnTo>
                      <a:pt x="15" y="0"/>
                    </a:lnTo>
                    <a:lnTo>
                      <a:pt x="21" y="2"/>
                    </a:lnTo>
                    <a:lnTo>
                      <a:pt x="25" y="4"/>
                    </a:lnTo>
                    <a:lnTo>
                      <a:pt x="28" y="9"/>
                    </a:lnTo>
                    <a:lnTo>
                      <a:pt x="30" y="15"/>
                    </a:lnTo>
                    <a:lnTo>
                      <a:pt x="30" y="15"/>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85" name="PA-任意多边形 156"/>
              <p:cNvSpPr/>
              <p:nvPr>
                <p:custDataLst>
                  <p:tags r:id="rId30"/>
                </p:custDataLst>
              </p:nvPr>
            </p:nvSpPr>
            <p:spPr bwMode="auto">
              <a:xfrm>
                <a:off x="7245350" y="4254501"/>
                <a:ext cx="47625" cy="46038"/>
              </a:xfrm>
              <a:custGeom>
                <a:avLst/>
                <a:gdLst>
                  <a:gd name="T0" fmla="*/ 30 w 30"/>
                  <a:gd name="T1" fmla="*/ 14 h 29"/>
                  <a:gd name="T2" fmla="*/ 30 w 30"/>
                  <a:gd name="T3" fmla="*/ 14 h 29"/>
                  <a:gd name="T4" fmla="*/ 28 w 30"/>
                  <a:gd name="T5" fmla="*/ 20 h 29"/>
                  <a:gd name="T6" fmla="*/ 25 w 30"/>
                  <a:gd name="T7" fmla="*/ 25 h 29"/>
                  <a:gd name="T8" fmla="*/ 21 w 30"/>
                  <a:gd name="T9" fmla="*/ 28 h 29"/>
                  <a:gd name="T10" fmla="*/ 15 w 30"/>
                  <a:gd name="T11" fmla="*/ 29 h 29"/>
                  <a:gd name="T12" fmla="*/ 15 w 30"/>
                  <a:gd name="T13" fmla="*/ 29 h 29"/>
                  <a:gd name="T14" fmla="*/ 9 w 30"/>
                  <a:gd name="T15" fmla="*/ 28 h 29"/>
                  <a:gd name="T16" fmla="*/ 4 w 30"/>
                  <a:gd name="T17" fmla="*/ 25 h 29"/>
                  <a:gd name="T18" fmla="*/ 2 w 30"/>
                  <a:gd name="T19" fmla="*/ 20 h 29"/>
                  <a:gd name="T20" fmla="*/ 0 w 30"/>
                  <a:gd name="T21" fmla="*/ 14 h 29"/>
                  <a:gd name="T22" fmla="*/ 0 w 30"/>
                  <a:gd name="T23" fmla="*/ 14 h 29"/>
                  <a:gd name="T24" fmla="*/ 2 w 30"/>
                  <a:gd name="T25" fmla="*/ 9 h 29"/>
                  <a:gd name="T26" fmla="*/ 4 w 30"/>
                  <a:gd name="T27" fmla="*/ 4 h 29"/>
                  <a:gd name="T28" fmla="*/ 9 w 30"/>
                  <a:gd name="T29" fmla="*/ 1 h 29"/>
                  <a:gd name="T30" fmla="*/ 15 w 30"/>
                  <a:gd name="T31" fmla="*/ 0 h 29"/>
                  <a:gd name="T32" fmla="*/ 15 w 30"/>
                  <a:gd name="T33" fmla="*/ 0 h 29"/>
                  <a:gd name="T34" fmla="*/ 21 w 30"/>
                  <a:gd name="T35" fmla="*/ 1 h 29"/>
                  <a:gd name="T36" fmla="*/ 25 w 30"/>
                  <a:gd name="T37" fmla="*/ 4 h 29"/>
                  <a:gd name="T38" fmla="*/ 28 w 30"/>
                  <a:gd name="T39" fmla="*/ 9 h 29"/>
                  <a:gd name="T40" fmla="*/ 30 w 30"/>
                  <a:gd name="T41" fmla="*/ 14 h 29"/>
                  <a:gd name="T42" fmla="*/ 30 w 30"/>
                  <a:gd name="T43"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9">
                    <a:moveTo>
                      <a:pt x="30" y="14"/>
                    </a:moveTo>
                    <a:lnTo>
                      <a:pt x="30" y="14"/>
                    </a:lnTo>
                    <a:lnTo>
                      <a:pt x="28" y="20"/>
                    </a:lnTo>
                    <a:lnTo>
                      <a:pt x="25" y="25"/>
                    </a:lnTo>
                    <a:lnTo>
                      <a:pt x="21" y="28"/>
                    </a:lnTo>
                    <a:lnTo>
                      <a:pt x="15" y="29"/>
                    </a:lnTo>
                    <a:lnTo>
                      <a:pt x="15" y="29"/>
                    </a:lnTo>
                    <a:lnTo>
                      <a:pt x="9" y="28"/>
                    </a:lnTo>
                    <a:lnTo>
                      <a:pt x="4" y="25"/>
                    </a:lnTo>
                    <a:lnTo>
                      <a:pt x="2" y="20"/>
                    </a:lnTo>
                    <a:lnTo>
                      <a:pt x="0" y="14"/>
                    </a:lnTo>
                    <a:lnTo>
                      <a:pt x="0" y="14"/>
                    </a:lnTo>
                    <a:lnTo>
                      <a:pt x="2" y="9"/>
                    </a:lnTo>
                    <a:lnTo>
                      <a:pt x="4" y="4"/>
                    </a:lnTo>
                    <a:lnTo>
                      <a:pt x="9" y="1"/>
                    </a:lnTo>
                    <a:lnTo>
                      <a:pt x="15" y="0"/>
                    </a:lnTo>
                    <a:lnTo>
                      <a:pt x="15" y="0"/>
                    </a:lnTo>
                    <a:lnTo>
                      <a:pt x="21" y="1"/>
                    </a:lnTo>
                    <a:lnTo>
                      <a:pt x="25" y="4"/>
                    </a:lnTo>
                    <a:lnTo>
                      <a:pt x="28" y="9"/>
                    </a:lnTo>
                    <a:lnTo>
                      <a:pt x="30" y="14"/>
                    </a:lnTo>
                    <a:lnTo>
                      <a:pt x="30" y="14"/>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86" name="PA-任意多边形 157"/>
              <p:cNvSpPr/>
              <p:nvPr>
                <p:custDataLst>
                  <p:tags r:id="rId31"/>
                </p:custDataLst>
              </p:nvPr>
            </p:nvSpPr>
            <p:spPr bwMode="auto">
              <a:xfrm>
                <a:off x="7994650" y="4046538"/>
                <a:ext cx="46037" cy="47625"/>
              </a:xfrm>
              <a:custGeom>
                <a:avLst/>
                <a:gdLst>
                  <a:gd name="T0" fmla="*/ 29 w 29"/>
                  <a:gd name="T1" fmla="*/ 15 h 30"/>
                  <a:gd name="T2" fmla="*/ 29 w 29"/>
                  <a:gd name="T3" fmla="*/ 15 h 30"/>
                  <a:gd name="T4" fmla="*/ 28 w 29"/>
                  <a:gd name="T5" fmla="*/ 21 h 30"/>
                  <a:gd name="T6" fmla="*/ 25 w 29"/>
                  <a:gd name="T7" fmla="*/ 25 h 30"/>
                  <a:gd name="T8" fmla="*/ 20 w 29"/>
                  <a:gd name="T9" fmla="*/ 28 h 30"/>
                  <a:gd name="T10" fmla="*/ 14 w 29"/>
                  <a:gd name="T11" fmla="*/ 30 h 30"/>
                  <a:gd name="T12" fmla="*/ 14 w 29"/>
                  <a:gd name="T13" fmla="*/ 30 h 30"/>
                  <a:gd name="T14" fmla="*/ 8 w 29"/>
                  <a:gd name="T15" fmla="*/ 28 h 30"/>
                  <a:gd name="T16" fmla="*/ 4 w 29"/>
                  <a:gd name="T17" fmla="*/ 25 h 30"/>
                  <a:gd name="T18" fmla="*/ 1 w 29"/>
                  <a:gd name="T19" fmla="*/ 21 h 30"/>
                  <a:gd name="T20" fmla="*/ 0 w 29"/>
                  <a:gd name="T21" fmla="*/ 15 h 30"/>
                  <a:gd name="T22" fmla="*/ 0 w 29"/>
                  <a:gd name="T23" fmla="*/ 15 h 30"/>
                  <a:gd name="T24" fmla="*/ 1 w 29"/>
                  <a:gd name="T25" fmla="*/ 9 h 30"/>
                  <a:gd name="T26" fmla="*/ 4 w 29"/>
                  <a:gd name="T27" fmla="*/ 5 h 30"/>
                  <a:gd name="T28" fmla="*/ 8 w 29"/>
                  <a:gd name="T29" fmla="*/ 2 h 30"/>
                  <a:gd name="T30" fmla="*/ 14 w 29"/>
                  <a:gd name="T31" fmla="*/ 0 h 30"/>
                  <a:gd name="T32" fmla="*/ 14 w 29"/>
                  <a:gd name="T33" fmla="*/ 0 h 30"/>
                  <a:gd name="T34" fmla="*/ 20 w 29"/>
                  <a:gd name="T35" fmla="*/ 2 h 30"/>
                  <a:gd name="T36" fmla="*/ 25 w 29"/>
                  <a:gd name="T37" fmla="*/ 5 h 30"/>
                  <a:gd name="T38" fmla="*/ 28 w 29"/>
                  <a:gd name="T39" fmla="*/ 9 h 30"/>
                  <a:gd name="T40" fmla="*/ 29 w 29"/>
                  <a:gd name="T41" fmla="*/ 15 h 30"/>
                  <a:gd name="T42" fmla="*/ 29 w 29"/>
                  <a:gd name="T4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30">
                    <a:moveTo>
                      <a:pt x="29" y="15"/>
                    </a:moveTo>
                    <a:lnTo>
                      <a:pt x="29" y="15"/>
                    </a:lnTo>
                    <a:lnTo>
                      <a:pt x="28" y="21"/>
                    </a:lnTo>
                    <a:lnTo>
                      <a:pt x="25" y="25"/>
                    </a:lnTo>
                    <a:lnTo>
                      <a:pt x="20" y="28"/>
                    </a:lnTo>
                    <a:lnTo>
                      <a:pt x="14" y="30"/>
                    </a:lnTo>
                    <a:lnTo>
                      <a:pt x="14" y="30"/>
                    </a:lnTo>
                    <a:lnTo>
                      <a:pt x="8" y="28"/>
                    </a:lnTo>
                    <a:lnTo>
                      <a:pt x="4" y="25"/>
                    </a:lnTo>
                    <a:lnTo>
                      <a:pt x="1" y="21"/>
                    </a:lnTo>
                    <a:lnTo>
                      <a:pt x="0" y="15"/>
                    </a:lnTo>
                    <a:lnTo>
                      <a:pt x="0" y="15"/>
                    </a:lnTo>
                    <a:lnTo>
                      <a:pt x="1" y="9"/>
                    </a:lnTo>
                    <a:lnTo>
                      <a:pt x="4" y="5"/>
                    </a:lnTo>
                    <a:lnTo>
                      <a:pt x="8" y="2"/>
                    </a:lnTo>
                    <a:lnTo>
                      <a:pt x="14" y="0"/>
                    </a:lnTo>
                    <a:lnTo>
                      <a:pt x="14" y="0"/>
                    </a:lnTo>
                    <a:lnTo>
                      <a:pt x="20" y="2"/>
                    </a:lnTo>
                    <a:lnTo>
                      <a:pt x="25" y="5"/>
                    </a:lnTo>
                    <a:lnTo>
                      <a:pt x="28" y="9"/>
                    </a:lnTo>
                    <a:lnTo>
                      <a:pt x="29" y="15"/>
                    </a:lnTo>
                    <a:lnTo>
                      <a:pt x="29" y="15"/>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87" name="PA-任意多边形 158"/>
              <p:cNvSpPr/>
              <p:nvPr>
                <p:custDataLst>
                  <p:tags r:id="rId32"/>
                </p:custDataLst>
              </p:nvPr>
            </p:nvSpPr>
            <p:spPr bwMode="auto">
              <a:xfrm>
                <a:off x="8158162" y="3857626"/>
                <a:ext cx="47625" cy="47625"/>
              </a:xfrm>
              <a:custGeom>
                <a:avLst/>
                <a:gdLst>
                  <a:gd name="T0" fmla="*/ 30 w 30"/>
                  <a:gd name="T1" fmla="*/ 15 h 30"/>
                  <a:gd name="T2" fmla="*/ 30 w 30"/>
                  <a:gd name="T3" fmla="*/ 15 h 30"/>
                  <a:gd name="T4" fmla="*/ 29 w 30"/>
                  <a:gd name="T5" fmla="*/ 20 h 30"/>
                  <a:gd name="T6" fmla="*/ 26 w 30"/>
                  <a:gd name="T7" fmla="*/ 26 h 30"/>
                  <a:gd name="T8" fmla="*/ 21 w 30"/>
                  <a:gd name="T9" fmla="*/ 29 h 30"/>
                  <a:gd name="T10" fmla="*/ 15 w 30"/>
                  <a:gd name="T11" fmla="*/ 30 h 30"/>
                  <a:gd name="T12" fmla="*/ 15 w 30"/>
                  <a:gd name="T13" fmla="*/ 30 h 30"/>
                  <a:gd name="T14" fmla="*/ 9 w 30"/>
                  <a:gd name="T15" fmla="*/ 29 h 30"/>
                  <a:gd name="T16" fmla="*/ 5 w 30"/>
                  <a:gd name="T17" fmla="*/ 26 h 30"/>
                  <a:gd name="T18" fmla="*/ 2 w 30"/>
                  <a:gd name="T19" fmla="*/ 20 h 30"/>
                  <a:gd name="T20" fmla="*/ 0 w 30"/>
                  <a:gd name="T21" fmla="*/ 15 h 30"/>
                  <a:gd name="T22" fmla="*/ 0 w 30"/>
                  <a:gd name="T23" fmla="*/ 15 h 30"/>
                  <a:gd name="T24" fmla="*/ 2 w 30"/>
                  <a:gd name="T25" fmla="*/ 9 h 30"/>
                  <a:gd name="T26" fmla="*/ 5 w 30"/>
                  <a:gd name="T27" fmla="*/ 3 h 30"/>
                  <a:gd name="T28" fmla="*/ 9 w 30"/>
                  <a:gd name="T29" fmla="*/ 0 h 30"/>
                  <a:gd name="T30" fmla="*/ 15 w 30"/>
                  <a:gd name="T31" fmla="*/ 0 h 30"/>
                  <a:gd name="T32" fmla="*/ 15 w 30"/>
                  <a:gd name="T33" fmla="*/ 0 h 30"/>
                  <a:gd name="T34" fmla="*/ 21 w 30"/>
                  <a:gd name="T35" fmla="*/ 0 h 30"/>
                  <a:gd name="T36" fmla="*/ 26 w 30"/>
                  <a:gd name="T37" fmla="*/ 3 h 30"/>
                  <a:gd name="T38" fmla="*/ 29 w 30"/>
                  <a:gd name="T39" fmla="*/ 9 h 30"/>
                  <a:gd name="T40" fmla="*/ 30 w 30"/>
                  <a:gd name="T41" fmla="*/ 15 h 30"/>
                  <a:gd name="T42" fmla="*/ 30 w 30"/>
                  <a:gd name="T4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0">
                    <a:moveTo>
                      <a:pt x="30" y="15"/>
                    </a:moveTo>
                    <a:lnTo>
                      <a:pt x="30" y="15"/>
                    </a:lnTo>
                    <a:lnTo>
                      <a:pt x="29" y="20"/>
                    </a:lnTo>
                    <a:lnTo>
                      <a:pt x="26" y="26"/>
                    </a:lnTo>
                    <a:lnTo>
                      <a:pt x="21" y="29"/>
                    </a:lnTo>
                    <a:lnTo>
                      <a:pt x="15" y="30"/>
                    </a:lnTo>
                    <a:lnTo>
                      <a:pt x="15" y="30"/>
                    </a:lnTo>
                    <a:lnTo>
                      <a:pt x="9" y="29"/>
                    </a:lnTo>
                    <a:lnTo>
                      <a:pt x="5" y="26"/>
                    </a:lnTo>
                    <a:lnTo>
                      <a:pt x="2" y="20"/>
                    </a:lnTo>
                    <a:lnTo>
                      <a:pt x="0" y="15"/>
                    </a:lnTo>
                    <a:lnTo>
                      <a:pt x="0" y="15"/>
                    </a:lnTo>
                    <a:lnTo>
                      <a:pt x="2" y="9"/>
                    </a:lnTo>
                    <a:lnTo>
                      <a:pt x="5" y="3"/>
                    </a:lnTo>
                    <a:lnTo>
                      <a:pt x="9" y="0"/>
                    </a:lnTo>
                    <a:lnTo>
                      <a:pt x="15" y="0"/>
                    </a:lnTo>
                    <a:lnTo>
                      <a:pt x="15" y="0"/>
                    </a:lnTo>
                    <a:lnTo>
                      <a:pt x="21" y="0"/>
                    </a:lnTo>
                    <a:lnTo>
                      <a:pt x="26" y="3"/>
                    </a:lnTo>
                    <a:lnTo>
                      <a:pt x="29" y="9"/>
                    </a:lnTo>
                    <a:lnTo>
                      <a:pt x="30" y="15"/>
                    </a:lnTo>
                    <a:lnTo>
                      <a:pt x="30" y="15"/>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grpSp>
      </p:grpSp>
      <p:grpSp>
        <p:nvGrpSpPr>
          <p:cNvPr id="21" name="组合 20"/>
          <p:cNvGrpSpPr/>
          <p:nvPr/>
        </p:nvGrpSpPr>
        <p:grpSpPr>
          <a:xfrm>
            <a:off x="1998345" y="2857500"/>
            <a:ext cx="586105" cy="586105"/>
            <a:chOff x="5775007" y="2564384"/>
            <a:chExt cx="862800" cy="862800"/>
          </a:xfrm>
        </p:grpSpPr>
        <p:sp>
          <p:nvSpPr>
            <p:cNvPr id="53" name="PA-椭圆 103"/>
            <p:cNvSpPr/>
            <p:nvPr>
              <p:custDataLst>
                <p:tags r:id="rId33"/>
              </p:custDataLst>
            </p:nvPr>
          </p:nvSpPr>
          <p:spPr>
            <a:xfrm>
              <a:off x="5775007" y="2564384"/>
              <a:ext cx="862800" cy="862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grpSp>
          <p:nvGrpSpPr>
            <p:cNvPr id="54" name="Group 102"/>
            <p:cNvGrpSpPr/>
            <p:nvPr/>
          </p:nvGrpSpPr>
          <p:grpSpPr>
            <a:xfrm>
              <a:off x="5974401" y="2758885"/>
              <a:ext cx="464012" cy="473798"/>
              <a:chOff x="8702675" y="5268913"/>
              <a:chExt cx="903287" cy="922338"/>
            </a:xfrm>
          </p:grpSpPr>
          <p:sp>
            <p:nvSpPr>
              <p:cNvPr id="55" name="PA-任意多边形 306"/>
              <p:cNvSpPr/>
              <p:nvPr>
                <p:custDataLst>
                  <p:tags r:id="rId34"/>
                </p:custDataLst>
              </p:nvPr>
            </p:nvSpPr>
            <p:spPr bwMode="auto">
              <a:xfrm>
                <a:off x="9029700" y="5395913"/>
                <a:ext cx="247650" cy="195263"/>
              </a:xfrm>
              <a:custGeom>
                <a:avLst/>
                <a:gdLst>
                  <a:gd name="T0" fmla="*/ 156 w 156"/>
                  <a:gd name="T1" fmla="*/ 123 h 123"/>
                  <a:gd name="T2" fmla="*/ 156 w 156"/>
                  <a:gd name="T3" fmla="*/ 123 h 123"/>
                  <a:gd name="T4" fmla="*/ 156 w 156"/>
                  <a:gd name="T5" fmla="*/ 37 h 123"/>
                  <a:gd name="T6" fmla="*/ 156 w 156"/>
                  <a:gd name="T7" fmla="*/ 37 h 123"/>
                  <a:gd name="T8" fmla="*/ 154 w 156"/>
                  <a:gd name="T9" fmla="*/ 28 h 123"/>
                  <a:gd name="T10" fmla="*/ 151 w 156"/>
                  <a:gd name="T11" fmla="*/ 19 h 123"/>
                  <a:gd name="T12" fmla="*/ 144 w 156"/>
                  <a:gd name="T13" fmla="*/ 13 h 123"/>
                  <a:gd name="T14" fmla="*/ 136 w 156"/>
                  <a:gd name="T15" fmla="*/ 9 h 123"/>
                  <a:gd name="T16" fmla="*/ 136 w 156"/>
                  <a:gd name="T17" fmla="*/ 9 h 123"/>
                  <a:gd name="T18" fmla="*/ 122 w 156"/>
                  <a:gd name="T19" fmla="*/ 6 h 123"/>
                  <a:gd name="T20" fmla="*/ 108 w 156"/>
                  <a:gd name="T21" fmla="*/ 3 h 123"/>
                  <a:gd name="T22" fmla="*/ 93 w 156"/>
                  <a:gd name="T23" fmla="*/ 1 h 123"/>
                  <a:gd name="T24" fmla="*/ 79 w 156"/>
                  <a:gd name="T25" fmla="*/ 0 h 123"/>
                  <a:gd name="T26" fmla="*/ 64 w 156"/>
                  <a:gd name="T27" fmla="*/ 1 h 123"/>
                  <a:gd name="T28" fmla="*/ 49 w 156"/>
                  <a:gd name="T29" fmla="*/ 3 h 123"/>
                  <a:gd name="T30" fmla="*/ 34 w 156"/>
                  <a:gd name="T31" fmla="*/ 6 h 123"/>
                  <a:gd name="T32" fmla="*/ 19 w 156"/>
                  <a:gd name="T33" fmla="*/ 9 h 123"/>
                  <a:gd name="T34" fmla="*/ 19 w 156"/>
                  <a:gd name="T35" fmla="*/ 9 h 123"/>
                  <a:gd name="T36" fmla="*/ 12 w 156"/>
                  <a:gd name="T37" fmla="*/ 13 h 123"/>
                  <a:gd name="T38" fmla="*/ 6 w 156"/>
                  <a:gd name="T39" fmla="*/ 19 h 123"/>
                  <a:gd name="T40" fmla="*/ 2 w 156"/>
                  <a:gd name="T41" fmla="*/ 28 h 123"/>
                  <a:gd name="T42" fmla="*/ 0 w 156"/>
                  <a:gd name="T43" fmla="*/ 37 h 123"/>
                  <a:gd name="T44" fmla="*/ 0 w 156"/>
                  <a:gd name="T45" fmla="*/ 37 h 123"/>
                  <a:gd name="T46" fmla="*/ 0 w 156"/>
                  <a:gd name="T47" fmla="*/ 123 h 123"/>
                  <a:gd name="T48" fmla="*/ 156 w 156"/>
                  <a:gd name="T4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123">
                    <a:moveTo>
                      <a:pt x="156" y="123"/>
                    </a:moveTo>
                    <a:lnTo>
                      <a:pt x="156" y="123"/>
                    </a:lnTo>
                    <a:lnTo>
                      <a:pt x="156" y="37"/>
                    </a:lnTo>
                    <a:lnTo>
                      <a:pt x="156" y="37"/>
                    </a:lnTo>
                    <a:lnTo>
                      <a:pt x="154" y="28"/>
                    </a:lnTo>
                    <a:lnTo>
                      <a:pt x="151" y="19"/>
                    </a:lnTo>
                    <a:lnTo>
                      <a:pt x="144" y="13"/>
                    </a:lnTo>
                    <a:lnTo>
                      <a:pt x="136" y="9"/>
                    </a:lnTo>
                    <a:lnTo>
                      <a:pt x="136" y="9"/>
                    </a:lnTo>
                    <a:lnTo>
                      <a:pt x="122" y="6"/>
                    </a:lnTo>
                    <a:lnTo>
                      <a:pt x="108" y="3"/>
                    </a:lnTo>
                    <a:lnTo>
                      <a:pt x="93" y="1"/>
                    </a:lnTo>
                    <a:lnTo>
                      <a:pt x="79" y="0"/>
                    </a:lnTo>
                    <a:lnTo>
                      <a:pt x="64" y="1"/>
                    </a:lnTo>
                    <a:lnTo>
                      <a:pt x="49" y="3"/>
                    </a:lnTo>
                    <a:lnTo>
                      <a:pt x="34" y="6"/>
                    </a:lnTo>
                    <a:lnTo>
                      <a:pt x="19" y="9"/>
                    </a:lnTo>
                    <a:lnTo>
                      <a:pt x="19" y="9"/>
                    </a:lnTo>
                    <a:lnTo>
                      <a:pt x="12" y="13"/>
                    </a:lnTo>
                    <a:lnTo>
                      <a:pt x="6" y="19"/>
                    </a:lnTo>
                    <a:lnTo>
                      <a:pt x="2" y="28"/>
                    </a:lnTo>
                    <a:lnTo>
                      <a:pt x="0" y="37"/>
                    </a:lnTo>
                    <a:lnTo>
                      <a:pt x="0" y="37"/>
                    </a:lnTo>
                    <a:lnTo>
                      <a:pt x="0" y="123"/>
                    </a:lnTo>
                    <a:lnTo>
                      <a:pt x="156" y="123"/>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56" name="PA-任意多边形 307"/>
              <p:cNvSpPr/>
              <p:nvPr>
                <p:custDataLst>
                  <p:tags r:id="rId35"/>
                </p:custDataLst>
              </p:nvPr>
            </p:nvSpPr>
            <p:spPr bwMode="auto">
              <a:xfrm>
                <a:off x="9091613" y="5268913"/>
                <a:ext cx="123825" cy="123825"/>
              </a:xfrm>
              <a:custGeom>
                <a:avLst/>
                <a:gdLst>
                  <a:gd name="T0" fmla="*/ 78 w 78"/>
                  <a:gd name="T1" fmla="*/ 40 h 78"/>
                  <a:gd name="T2" fmla="*/ 78 w 78"/>
                  <a:gd name="T3" fmla="*/ 40 h 78"/>
                  <a:gd name="T4" fmla="*/ 78 w 78"/>
                  <a:gd name="T5" fmla="*/ 47 h 78"/>
                  <a:gd name="T6" fmla="*/ 75 w 78"/>
                  <a:gd name="T7" fmla="*/ 55 h 78"/>
                  <a:gd name="T8" fmla="*/ 72 w 78"/>
                  <a:gd name="T9" fmla="*/ 62 h 78"/>
                  <a:gd name="T10" fmla="*/ 68 w 78"/>
                  <a:gd name="T11" fmla="*/ 68 h 78"/>
                  <a:gd name="T12" fmla="*/ 62 w 78"/>
                  <a:gd name="T13" fmla="*/ 72 h 78"/>
                  <a:gd name="T14" fmla="*/ 54 w 78"/>
                  <a:gd name="T15" fmla="*/ 75 h 78"/>
                  <a:gd name="T16" fmla="*/ 47 w 78"/>
                  <a:gd name="T17" fmla="*/ 78 h 78"/>
                  <a:gd name="T18" fmla="*/ 40 w 78"/>
                  <a:gd name="T19" fmla="*/ 78 h 78"/>
                  <a:gd name="T20" fmla="*/ 40 w 78"/>
                  <a:gd name="T21" fmla="*/ 78 h 78"/>
                  <a:gd name="T22" fmla="*/ 31 w 78"/>
                  <a:gd name="T23" fmla="*/ 78 h 78"/>
                  <a:gd name="T24" fmla="*/ 23 w 78"/>
                  <a:gd name="T25" fmla="*/ 75 h 78"/>
                  <a:gd name="T26" fmla="*/ 17 w 78"/>
                  <a:gd name="T27" fmla="*/ 72 h 78"/>
                  <a:gd name="T28" fmla="*/ 11 w 78"/>
                  <a:gd name="T29" fmla="*/ 68 h 78"/>
                  <a:gd name="T30" fmla="*/ 7 w 78"/>
                  <a:gd name="T31" fmla="*/ 62 h 78"/>
                  <a:gd name="T32" fmla="*/ 3 w 78"/>
                  <a:gd name="T33" fmla="*/ 55 h 78"/>
                  <a:gd name="T34" fmla="*/ 1 w 78"/>
                  <a:gd name="T35" fmla="*/ 47 h 78"/>
                  <a:gd name="T36" fmla="*/ 0 w 78"/>
                  <a:gd name="T37" fmla="*/ 40 h 78"/>
                  <a:gd name="T38" fmla="*/ 0 w 78"/>
                  <a:gd name="T39" fmla="*/ 40 h 78"/>
                  <a:gd name="T40" fmla="*/ 1 w 78"/>
                  <a:gd name="T41" fmla="*/ 31 h 78"/>
                  <a:gd name="T42" fmla="*/ 3 w 78"/>
                  <a:gd name="T43" fmla="*/ 24 h 78"/>
                  <a:gd name="T44" fmla="*/ 7 w 78"/>
                  <a:gd name="T45" fmla="*/ 18 h 78"/>
                  <a:gd name="T46" fmla="*/ 11 w 78"/>
                  <a:gd name="T47" fmla="*/ 12 h 78"/>
                  <a:gd name="T48" fmla="*/ 17 w 78"/>
                  <a:gd name="T49" fmla="*/ 7 h 78"/>
                  <a:gd name="T50" fmla="*/ 23 w 78"/>
                  <a:gd name="T51" fmla="*/ 3 h 78"/>
                  <a:gd name="T52" fmla="*/ 31 w 78"/>
                  <a:gd name="T53" fmla="*/ 1 h 78"/>
                  <a:gd name="T54" fmla="*/ 40 w 78"/>
                  <a:gd name="T55" fmla="*/ 0 h 78"/>
                  <a:gd name="T56" fmla="*/ 40 w 78"/>
                  <a:gd name="T57" fmla="*/ 0 h 78"/>
                  <a:gd name="T58" fmla="*/ 47 w 78"/>
                  <a:gd name="T59" fmla="*/ 1 h 78"/>
                  <a:gd name="T60" fmla="*/ 54 w 78"/>
                  <a:gd name="T61" fmla="*/ 3 h 78"/>
                  <a:gd name="T62" fmla="*/ 62 w 78"/>
                  <a:gd name="T63" fmla="*/ 7 h 78"/>
                  <a:gd name="T64" fmla="*/ 68 w 78"/>
                  <a:gd name="T65" fmla="*/ 12 h 78"/>
                  <a:gd name="T66" fmla="*/ 72 w 78"/>
                  <a:gd name="T67" fmla="*/ 18 h 78"/>
                  <a:gd name="T68" fmla="*/ 75 w 78"/>
                  <a:gd name="T69" fmla="*/ 24 h 78"/>
                  <a:gd name="T70" fmla="*/ 78 w 78"/>
                  <a:gd name="T71" fmla="*/ 31 h 78"/>
                  <a:gd name="T72" fmla="*/ 78 w 78"/>
                  <a:gd name="T73" fmla="*/ 40 h 78"/>
                  <a:gd name="T74" fmla="*/ 78 w 78"/>
                  <a:gd name="T75" fmla="*/ 4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8">
                    <a:moveTo>
                      <a:pt x="78" y="40"/>
                    </a:moveTo>
                    <a:lnTo>
                      <a:pt x="78" y="40"/>
                    </a:lnTo>
                    <a:lnTo>
                      <a:pt x="78" y="47"/>
                    </a:lnTo>
                    <a:lnTo>
                      <a:pt x="75" y="55"/>
                    </a:lnTo>
                    <a:lnTo>
                      <a:pt x="72" y="62"/>
                    </a:lnTo>
                    <a:lnTo>
                      <a:pt x="68" y="68"/>
                    </a:lnTo>
                    <a:lnTo>
                      <a:pt x="62" y="72"/>
                    </a:lnTo>
                    <a:lnTo>
                      <a:pt x="54" y="75"/>
                    </a:lnTo>
                    <a:lnTo>
                      <a:pt x="47" y="78"/>
                    </a:lnTo>
                    <a:lnTo>
                      <a:pt x="40" y="78"/>
                    </a:lnTo>
                    <a:lnTo>
                      <a:pt x="40" y="78"/>
                    </a:lnTo>
                    <a:lnTo>
                      <a:pt x="31" y="78"/>
                    </a:lnTo>
                    <a:lnTo>
                      <a:pt x="23" y="75"/>
                    </a:lnTo>
                    <a:lnTo>
                      <a:pt x="17" y="72"/>
                    </a:lnTo>
                    <a:lnTo>
                      <a:pt x="11" y="68"/>
                    </a:lnTo>
                    <a:lnTo>
                      <a:pt x="7" y="62"/>
                    </a:lnTo>
                    <a:lnTo>
                      <a:pt x="3" y="55"/>
                    </a:lnTo>
                    <a:lnTo>
                      <a:pt x="1" y="47"/>
                    </a:lnTo>
                    <a:lnTo>
                      <a:pt x="0" y="40"/>
                    </a:lnTo>
                    <a:lnTo>
                      <a:pt x="0" y="40"/>
                    </a:lnTo>
                    <a:lnTo>
                      <a:pt x="1" y="31"/>
                    </a:lnTo>
                    <a:lnTo>
                      <a:pt x="3" y="24"/>
                    </a:lnTo>
                    <a:lnTo>
                      <a:pt x="7" y="18"/>
                    </a:lnTo>
                    <a:lnTo>
                      <a:pt x="11" y="12"/>
                    </a:lnTo>
                    <a:lnTo>
                      <a:pt x="17" y="7"/>
                    </a:lnTo>
                    <a:lnTo>
                      <a:pt x="23" y="3"/>
                    </a:lnTo>
                    <a:lnTo>
                      <a:pt x="31" y="1"/>
                    </a:lnTo>
                    <a:lnTo>
                      <a:pt x="40" y="0"/>
                    </a:lnTo>
                    <a:lnTo>
                      <a:pt x="40" y="0"/>
                    </a:lnTo>
                    <a:lnTo>
                      <a:pt x="47" y="1"/>
                    </a:lnTo>
                    <a:lnTo>
                      <a:pt x="54" y="3"/>
                    </a:lnTo>
                    <a:lnTo>
                      <a:pt x="62" y="7"/>
                    </a:lnTo>
                    <a:lnTo>
                      <a:pt x="68" y="12"/>
                    </a:lnTo>
                    <a:lnTo>
                      <a:pt x="72" y="18"/>
                    </a:lnTo>
                    <a:lnTo>
                      <a:pt x="75" y="24"/>
                    </a:lnTo>
                    <a:lnTo>
                      <a:pt x="78" y="31"/>
                    </a:lnTo>
                    <a:lnTo>
                      <a:pt x="78" y="40"/>
                    </a:lnTo>
                    <a:lnTo>
                      <a:pt x="78" y="40"/>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57" name="PA-Line 308"/>
              <p:cNvSpPr>
                <a:spLocks noChangeShapeType="1"/>
              </p:cNvSpPr>
              <p:nvPr>
                <p:custDataLst>
                  <p:tags r:id="rId36"/>
                </p:custDataLst>
              </p:nvPr>
            </p:nvSpPr>
            <p:spPr bwMode="auto">
              <a:xfrm>
                <a:off x="9086850" y="5464176"/>
                <a:ext cx="0" cy="125413"/>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58" name="PA-Line 309"/>
              <p:cNvSpPr>
                <a:spLocks noChangeShapeType="1"/>
              </p:cNvSpPr>
              <p:nvPr>
                <p:custDataLst>
                  <p:tags r:id="rId37"/>
                </p:custDataLst>
              </p:nvPr>
            </p:nvSpPr>
            <p:spPr bwMode="auto">
              <a:xfrm>
                <a:off x="9220200" y="5464176"/>
                <a:ext cx="0" cy="125413"/>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59" name="PA-任意多边形 310"/>
              <p:cNvSpPr/>
              <p:nvPr>
                <p:custDataLst>
                  <p:tags r:id="rId38"/>
                </p:custDataLst>
              </p:nvPr>
            </p:nvSpPr>
            <p:spPr bwMode="auto">
              <a:xfrm>
                <a:off x="9029700" y="5995988"/>
                <a:ext cx="247650" cy="195263"/>
              </a:xfrm>
              <a:custGeom>
                <a:avLst/>
                <a:gdLst>
                  <a:gd name="T0" fmla="*/ 156 w 156"/>
                  <a:gd name="T1" fmla="*/ 123 h 123"/>
                  <a:gd name="T2" fmla="*/ 156 w 156"/>
                  <a:gd name="T3" fmla="*/ 123 h 123"/>
                  <a:gd name="T4" fmla="*/ 156 w 156"/>
                  <a:gd name="T5" fmla="*/ 37 h 123"/>
                  <a:gd name="T6" fmla="*/ 156 w 156"/>
                  <a:gd name="T7" fmla="*/ 37 h 123"/>
                  <a:gd name="T8" fmla="*/ 154 w 156"/>
                  <a:gd name="T9" fmla="*/ 28 h 123"/>
                  <a:gd name="T10" fmla="*/ 151 w 156"/>
                  <a:gd name="T11" fmla="*/ 19 h 123"/>
                  <a:gd name="T12" fmla="*/ 144 w 156"/>
                  <a:gd name="T13" fmla="*/ 13 h 123"/>
                  <a:gd name="T14" fmla="*/ 136 w 156"/>
                  <a:gd name="T15" fmla="*/ 9 h 123"/>
                  <a:gd name="T16" fmla="*/ 136 w 156"/>
                  <a:gd name="T17" fmla="*/ 9 h 123"/>
                  <a:gd name="T18" fmla="*/ 122 w 156"/>
                  <a:gd name="T19" fmla="*/ 6 h 123"/>
                  <a:gd name="T20" fmla="*/ 108 w 156"/>
                  <a:gd name="T21" fmla="*/ 3 h 123"/>
                  <a:gd name="T22" fmla="*/ 93 w 156"/>
                  <a:gd name="T23" fmla="*/ 2 h 123"/>
                  <a:gd name="T24" fmla="*/ 79 w 156"/>
                  <a:gd name="T25" fmla="*/ 0 h 123"/>
                  <a:gd name="T26" fmla="*/ 64 w 156"/>
                  <a:gd name="T27" fmla="*/ 2 h 123"/>
                  <a:gd name="T28" fmla="*/ 49 w 156"/>
                  <a:gd name="T29" fmla="*/ 3 h 123"/>
                  <a:gd name="T30" fmla="*/ 34 w 156"/>
                  <a:gd name="T31" fmla="*/ 6 h 123"/>
                  <a:gd name="T32" fmla="*/ 19 w 156"/>
                  <a:gd name="T33" fmla="*/ 9 h 123"/>
                  <a:gd name="T34" fmla="*/ 19 w 156"/>
                  <a:gd name="T35" fmla="*/ 9 h 123"/>
                  <a:gd name="T36" fmla="*/ 12 w 156"/>
                  <a:gd name="T37" fmla="*/ 13 h 123"/>
                  <a:gd name="T38" fmla="*/ 6 w 156"/>
                  <a:gd name="T39" fmla="*/ 19 h 123"/>
                  <a:gd name="T40" fmla="*/ 2 w 156"/>
                  <a:gd name="T41" fmla="*/ 28 h 123"/>
                  <a:gd name="T42" fmla="*/ 0 w 156"/>
                  <a:gd name="T43" fmla="*/ 37 h 123"/>
                  <a:gd name="T44" fmla="*/ 0 w 156"/>
                  <a:gd name="T45" fmla="*/ 37 h 123"/>
                  <a:gd name="T46" fmla="*/ 0 w 156"/>
                  <a:gd name="T47" fmla="*/ 123 h 123"/>
                  <a:gd name="T48" fmla="*/ 156 w 156"/>
                  <a:gd name="T4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123">
                    <a:moveTo>
                      <a:pt x="156" y="123"/>
                    </a:moveTo>
                    <a:lnTo>
                      <a:pt x="156" y="123"/>
                    </a:lnTo>
                    <a:lnTo>
                      <a:pt x="156" y="37"/>
                    </a:lnTo>
                    <a:lnTo>
                      <a:pt x="156" y="37"/>
                    </a:lnTo>
                    <a:lnTo>
                      <a:pt x="154" y="28"/>
                    </a:lnTo>
                    <a:lnTo>
                      <a:pt x="151" y="19"/>
                    </a:lnTo>
                    <a:lnTo>
                      <a:pt x="144" y="13"/>
                    </a:lnTo>
                    <a:lnTo>
                      <a:pt x="136" y="9"/>
                    </a:lnTo>
                    <a:lnTo>
                      <a:pt x="136" y="9"/>
                    </a:lnTo>
                    <a:lnTo>
                      <a:pt x="122" y="6"/>
                    </a:lnTo>
                    <a:lnTo>
                      <a:pt x="108" y="3"/>
                    </a:lnTo>
                    <a:lnTo>
                      <a:pt x="93" y="2"/>
                    </a:lnTo>
                    <a:lnTo>
                      <a:pt x="79" y="0"/>
                    </a:lnTo>
                    <a:lnTo>
                      <a:pt x="64" y="2"/>
                    </a:lnTo>
                    <a:lnTo>
                      <a:pt x="49" y="3"/>
                    </a:lnTo>
                    <a:lnTo>
                      <a:pt x="34" y="6"/>
                    </a:lnTo>
                    <a:lnTo>
                      <a:pt x="19" y="9"/>
                    </a:lnTo>
                    <a:lnTo>
                      <a:pt x="19" y="9"/>
                    </a:lnTo>
                    <a:lnTo>
                      <a:pt x="12" y="13"/>
                    </a:lnTo>
                    <a:lnTo>
                      <a:pt x="6" y="19"/>
                    </a:lnTo>
                    <a:lnTo>
                      <a:pt x="2" y="28"/>
                    </a:lnTo>
                    <a:lnTo>
                      <a:pt x="0" y="37"/>
                    </a:lnTo>
                    <a:lnTo>
                      <a:pt x="0" y="37"/>
                    </a:lnTo>
                    <a:lnTo>
                      <a:pt x="0" y="123"/>
                    </a:lnTo>
                    <a:lnTo>
                      <a:pt x="156" y="123"/>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60" name="PA-任意多边形 311"/>
              <p:cNvSpPr/>
              <p:nvPr>
                <p:custDataLst>
                  <p:tags r:id="rId39"/>
                </p:custDataLst>
              </p:nvPr>
            </p:nvSpPr>
            <p:spPr bwMode="auto">
              <a:xfrm>
                <a:off x="9091613" y="5868988"/>
                <a:ext cx="123825" cy="125413"/>
              </a:xfrm>
              <a:custGeom>
                <a:avLst/>
                <a:gdLst>
                  <a:gd name="T0" fmla="*/ 78 w 78"/>
                  <a:gd name="T1" fmla="*/ 40 h 79"/>
                  <a:gd name="T2" fmla="*/ 78 w 78"/>
                  <a:gd name="T3" fmla="*/ 40 h 79"/>
                  <a:gd name="T4" fmla="*/ 78 w 78"/>
                  <a:gd name="T5" fmla="*/ 47 h 79"/>
                  <a:gd name="T6" fmla="*/ 75 w 78"/>
                  <a:gd name="T7" fmla="*/ 55 h 79"/>
                  <a:gd name="T8" fmla="*/ 72 w 78"/>
                  <a:gd name="T9" fmla="*/ 62 h 79"/>
                  <a:gd name="T10" fmla="*/ 68 w 78"/>
                  <a:gd name="T11" fmla="*/ 68 h 79"/>
                  <a:gd name="T12" fmla="*/ 62 w 78"/>
                  <a:gd name="T13" fmla="*/ 73 h 79"/>
                  <a:gd name="T14" fmla="*/ 54 w 78"/>
                  <a:gd name="T15" fmla="*/ 76 h 79"/>
                  <a:gd name="T16" fmla="*/ 47 w 78"/>
                  <a:gd name="T17" fmla="*/ 79 h 79"/>
                  <a:gd name="T18" fmla="*/ 40 w 78"/>
                  <a:gd name="T19" fmla="*/ 79 h 79"/>
                  <a:gd name="T20" fmla="*/ 40 w 78"/>
                  <a:gd name="T21" fmla="*/ 79 h 79"/>
                  <a:gd name="T22" fmla="*/ 31 w 78"/>
                  <a:gd name="T23" fmla="*/ 79 h 79"/>
                  <a:gd name="T24" fmla="*/ 23 w 78"/>
                  <a:gd name="T25" fmla="*/ 76 h 79"/>
                  <a:gd name="T26" fmla="*/ 17 w 78"/>
                  <a:gd name="T27" fmla="*/ 73 h 79"/>
                  <a:gd name="T28" fmla="*/ 11 w 78"/>
                  <a:gd name="T29" fmla="*/ 68 h 79"/>
                  <a:gd name="T30" fmla="*/ 7 w 78"/>
                  <a:gd name="T31" fmla="*/ 62 h 79"/>
                  <a:gd name="T32" fmla="*/ 3 w 78"/>
                  <a:gd name="T33" fmla="*/ 55 h 79"/>
                  <a:gd name="T34" fmla="*/ 1 w 78"/>
                  <a:gd name="T35" fmla="*/ 47 h 79"/>
                  <a:gd name="T36" fmla="*/ 0 w 78"/>
                  <a:gd name="T37" fmla="*/ 40 h 79"/>
                  <a:gd name="T38" fmla="*/ 0 w 78"/>
                  <a:gd name="T39" fmla="*/ 40 h 79"/>
                  <a:gd name="T40" fmla="*/ 1 w 78"/>
                  <a:gd name="T41" fmla="*/ 31 h 79"/>
                  <a:gd name="T42" fmla="*/ 3 w 78"/>
                  <a:gd name="T43" fmla="*/ 24 h 79"/>
                  <a:gd name="T44" fmla="*/ 7 w 78"/>
                  <a:gd name="T45" fmla="*/ 18 h 79"/>
                  <a:gd name="T46" fmla="*/ 11 w 78"/>
                  <a:gd name="T47" fmla="*/ 12 h 79"/>
                  <a:gd name="T48" fmla="*/ 17 w 78"/>
                  <a:gd name="T49" fmla="*/ 7 h 79"/>
                  <a:gd name="T50" fmla="*/ 23 w 78"/>
                  <a:gd name="T51" fmla="*/ 3 h 79"/>
                  <a:gd name="T52" fmla="*/ 31 w 78"/>
                  <a:gd name="T53" fmla="*/ 1 h 79"/>
                  <a:gd name="T54" fmla="*/ 40 w 78"/>
                  <a:gd name="T55" fmla="*/ 0 h 79"/>
                  <a:gd name="T56" fmla="*/ 40 w 78"/>
                  <a:gd name="T57" fmla="*/ 0 h 79"/>
                  <a:gd name="T58" fmla="*/ 47 w 78"/>
                  <a:gd name="T59" fmla="*/ 1 h 79"/>
                  <a:gd name="T60" fmla="*/ 54 w 78"/>
                  <a:gd name="T61" fmla="*/ 3 h 79"/>
                  <a:gd name="T62" fmla="*/ 62 w 78"/>
                  <a:gd name="T63" fmla="*/ 7 h 79"/>
                  <a:gd name="T64" fmla="*/ 68 w 78"/>
                  <a:gd name="T65" fmla="*/ 12 h 79"/>
                  <a:gd name="T66" fmla="*/ 72 w 78"/>
                  <a:gd name="T67" fmla="*/ 18 h 79"/>
                  <a:gd name="T68" fmla="*/ 75 w 78"/>
                  <a:gd name="T69" fmla="*/ 24 h 79"/>
                  <a:gd name="T70" fmla="*/ 78 w 78"/>
                  <a:gd name="T71" fmla="*/ 31 h 79"/>
                  <a:gd name="T72" fmla="*/ 78 w 78"/>
                  <a:gd name="T73" fmla="*/ 40 h 79"/>
                  <a:gd name="T74" fmla="*/ 78 w 78"/>
                  <a:gd name="T75" fmla="*/ 4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79">
                    <a:moveTo>
                      <a:pt x="78" y="40"/>
                    </a:moveTo>
                    <a:lnTo>
                      <a:pt x="78" y="40"/>
                    </a:lnTo>
                    <a:lnTo>
                      <a:pt x="78" y="47"/>
                    </a:lnTo>
                    <a:lnTo>
                      <a:pt x="75" y="55"/>
                    </a:lnTo>
                    <a:lnTo>
                      <a:pt x="72" y="62"/>
                    </a:lnTo>
                    <a:lnTo>
                      <a:pt x="68" y="68"/>
                    </a:lnTo>
                    <a:lnTo>
                      <a:pt x="62" y="73"/>
                    </a:lnTo>
                    <a:lnTo>
                      <a:pt x="54" y="76"/>
                    </a:lnTo>
                    <a:lnTo>
                      <a:pt x="47" y="79"/>
                    </a:lnTo>
                    <a:lnTo>
                      <a:pt x="40" y="79"/>
                    </a:lnTo>
                    <a:lnTo>
                      <a:pt x="40" y="79"/>
                    </a:lnTo>
                    <a:lnTo>
                      <a:pt x="31" y="79"/>
                    </a:lnTo>
                    <a:lnTo>
                      <a:pt x="23" y="76"/>
                    </a:lnTo>
                    <a:lnTo>
                      <a:pt x="17" y="73"/>
                    </a:lnTo>
                    <a:lnTo>
                      <a:pt x="11" y="68"/>
                    </a:lnTo>
                    <a:lnTo>
                      <a:pt x="7" y="62"/>
                    </a:lnTo>
                    <a:lnTo>
                      <a:pt x="3" y="55"/>
                    </a:lnTo>
                    <a:lnTo>
                      <a:pt x="1" y="47"/>
                    </a:lnTo>
                    <a:lnTo>
                      <a:pt x="0" y="40"/>
                    </a:lnTo>
                    <a:lnTo>
                      <a:pt x="0" y="40"/>
                    </a:lnTo>
                    <a:lnTo>
                      <a:pt x="1" y="31"/>
                    </a:lnTo>
                    <a:lnTo>
                      <a:pt x="3" y="24"/>
                    </a:lnTo>
                    <a:lnTo>
                      <a:pt x="7" y="18"/>
                    </a:lnTo>
                    <a:lnTo>
                      <a:pt x="11" y="12"/>
                    </a:lnTo>
                    <a:lnTo>
                      <a:pt x="17" y="7"/>
                    </a:lnTo>
                    <a:lnTo>
                      <a:pt x="23" y="3"/>
                    </a:lnTo>
                    <a:lnTo>
                      <a:pt x="31" y="1"/>
                    </a:lnTo>
                    <a:lnTo>
                      <a:pt x="40" y="0"/>
                    </a:lnTo>
                    <a:lnTo>
                      <a:pt x="40" y="0"/>
                    </a:lnTo>
                    <a:lnTo>
                      <a:pt x="47" y="1"/>
                    </a:lnTo>
                    <a:lnTo>
                      <a:pt x="54" y="3"/>
                    </a:lnTo>
                    <a:lnTo>
                      <a:pt x="62" y="7"/>
                    </a:lnTo>
                    <a:lnTo>
                      <a:pt x="68" y="12"/>
                    </a:lnTo>
                    <a:lnTo>
                      <a:pt x="72" y="18"/>
                    </a:lnTo>
                    <a:lnTo>
                      <a:pt x="75" y="24"/>
                    </a:lnTo>
                    <a:lnTo>
                      <a:pt x="78" y="31"/>
                    </a:lnTo>
                    <a:lnTo>
                      <a:pt x="78" y="40"/>
                    </a:lnTo>
                    <a:lnTo>
                      <a:pt x="78" y="40"/>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61" name="PA-Line 312"/>
              <p:cNvSpPr>
                <a:spLocks noChangeShapeType="1"/>
              </p:cNvSpPr>
              <p:nvPr>
                <p:custDataLst>
                  <p:tags r:id="rId40"/>
                </p:custDataLst>
              </p:nvPr>
            </p:nvSpPr>
            <p:spPr bwMode="auto">
              <a:xfrm>
                <a:off x="9086850" y="6064251"/>
                <a:ext cx="0" cy="125413"/>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62" name="PA-Line 313"/>
              <p:cNvSpPr>
                <a:spLocks noChangeShapeType="1"/>
              </p:cNvSpPr>
              <p:nvPr>
                <p:custDataLst>
                  <p:tags r:id="rId41"/>
                </p:custDataLst>
              </p:nvPr>
            </p:nvSpPr>
            <p:spPr bwMode="auto">
              <a:xfrm>
                <a:off x="9220200" y="6064251"/>
                <a:ext cx="0" cy="125413"/>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63" name="PA-任意多边形 314"/>
              <p:cNvSpPr/>
              <p:nvPr>
                <p:custDataLst>
                  <p:tags r:id="rId42"/>
                </p:custDataLst>
              </p:nvPr>
            </p:nvSpPr>
            <p:spPr bwMode="auto">
              <a:xfrm>
                <a:off x="8702675" y="5995988"/>
                <a:ext cx="247650" cy="195263"/>
              </a:xfrm>
              <a:custGeom>
                <a:avLst/>
                <a:gdLst>
                  <a:gd name="T0" fmla="*/ 156 w 156"/>
                  <a:gd name="T1" fmla="*/ 123 h 123"/>
                  <a:gd name="T2" fmla="*/ 156 w 156"/>
                  <a:gd name="T3" fmla="*/ 123 h 123"/>
                  <a:gd name="T4" fmla="*/ 156 w 156"/>
                  <a:gd name="T5" fmla="*/ 37 h 123"/>
                  <a:gd name="T6" fmla="*/ 156 w 156"/>
                  <a:gd name="T7" fmla="*/ 37 h 123"/>
                  <a:gd name="T8" fmla="*/ 154 w 156"/>
                  <a:gd name="T9" fmla="*/ 28 h 123"/>
                  <a:gd name="T10" fmla="*/ 150 w 156"/>
                  <a:gd name="T11" fmla="*/ 19 h 123"/>
                  <a:gd name="T12" fmla="*/ 144 w 156"/>
                  <a:gd name="T13" fmla="*/ 13 h 123"/>
                  <a:gd name="T14" fmla="*/ 136 w 156"/>
                  <a:gd name="T15" fmla="*/ 9 h 123"/>
                  <a:gd name="T16" fmla="*/ 136 w 156"/>
                  <a:gd name="T17" fmla="*/ 9 h 123"/>
                  <a:gd name="T18" fmla="*/ 122 w 156"/>
                  <a:gd name="T19" fmla="*/ 6 h 123"/>
                  <a:gd name="T20" fmla="*/ 107 w 156"/>
                  <a:gd name="T21" fmla="*/ 3 h 123"/>
                  <a:gd name="T22" fmla="*/ 92 w 156"/>
                  <a:gd name="T23" fmla="*/ 2 h 123"/>
                  <a:gd name="T24" fmla="*/ 77 w 156"/>
                  <a:gd name="T25" fmla="*/ 0 h 123"/>
                  <a:gd name="T26" fmla="*/ 62 w 156"/>
                  <a:gd name="T27" fmla="*/ 2 h 123"/>
                  <a:gd name="T28" fmla="*/ 47 w 156"/>
                  <a:gd name="T29" fmla="*/ 3 h 123"/>
                  <a:gd name="T30" fmla="*/ 34 w 156"/>
                  <a:gd name="T31" fmla="*/ 6 h 123"/>
                  <a:gd name="T32" fmla="*/ 19 w 156"/>
                  <a:gd name="T33" fmla="*/ 9 h 123"/>
                  <a:gd name="T34" fmla="*/ 19 w 156"/>
                  <a:gd name="T35" fmla="*/ 9 h 123"/>
                  <a:gd name="T36" fmla="*/ 12 w 156"/>
                  <a:gd name="T37" fmla="*/ 13 h 123"/>
                  <a:gd name="T38" fmla="*/ 4 w 156"/>
                  <a:gd name="T39" fmla="*/ 19 h 123"/>
                  <a:gd name="T40" fmla="*/ 1 w 156"/>
                  <a:gd name="T41" fmla="*/ 28 h 123"/>
                  <a:gd name="T42" fmla="*/ 0 w 156"/>
                  <a:gd name="T43" fmla="*/ 37 h 123"/>
                  <a:gd name="T44" fmla="*/ 0 w 156"/>
                  <a:gd name="T45" fmla="*/ 37 h 123"/>
                  <a:gd name="T46" fmla="*/ 0 w 156"/>
                  <a:gd name="T47" fmla="*/ 123 h 123"/>
                  <a:gd name="T48" fmla="*/ 156 w 156"/>
                  <a:gd name="T4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123">
                    <a:moveTo>
                      <a:pt x="156" y="123"/>
                    </a:moveTo>
                    <a:lnTo>
                      <a:pt x="156" y="123"/>
                    </a:lnTo>
                    <a:lnTo>
                      <a:pt x="156" y="37"/>
                    </a:lnTo>
                    <a:lnTo>
                      <a:pt x="156" y="37"/>
                    </a:lnTo>
                    <a:lnTo>
                      <a:pt x="154" y="28"/>
                    </a:lnTo>
                    <a:lnTo>
                      <a:pt x="150" y="19"/>
                    </a:lnTo>
                    <a:lnTo>
                      <a:pt x="144" y="13"/>
                    </a:lnTo>
                    <a:lnTo>
                      <a:pt x="136" y="9"/>
                    </a:lnTo>
                    <a:lnTo>
                      <a:pt x="136" y="9"/>
                    </a:lnTo>
                    <a:lnTo>
                      <a:pt x="122" y="6"/>
                    </a:lnTo>
                    <a:lnTo>
                      <a:pt x="107" y="3"/>
                    </a:lnTo>
                    <a:lnTo>
                      <a:pt x="92" y="2"/>
                    </a:lnTo>
                    <a:lnTo>
                      <a:pt x="77" y="0"/>
                    </a:lnTo>
                    <a:lnTo>
                      <a:pt x="62" y="2"/>
                    </a:lnTo>
                    <a:lnTo>
                      <a:pt x="47" y="3"/>
                    </a:lnTo>
                    <a:lnTo>
                      <a:pt x="34" y="6"/>
                    </a:lnTo>
                    <a:lnTo>
                      <a:pt x="19" y="9"/>
                    </a:lnTo>
                    <a:lnTo>
                      <a:pt x="19" y="9"/>
                    </a:lnTo>
                    <a:lnTo>
                      <a:pt x="12" y="13"/>
                    </a:lnTo>
                    <a:lnTo>
                      <a:pt x="4" y="19"/>
                    </a:lnTo>
                    <a:lnTo>
                      <a:pt x="1" y="28"/>
                    </a:lnTo>
                    <a:lnTo>
                      <a:pt x="0" y="37"/>
                    </a:lnTo>
                    <a:lnTo>
                      <a:pt x="0" y="37"/>
                    </a:lnTo>
                    <a:lnTo>
                      <a:pt x="0" y="123"/>
                    </a:lnTo>
                    <a:lnTo>
                      <a:pt x="156" y="123"/>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64" name="PA-任意多边形 315"/>
              <p:cNvSpPr/>
              <p:nvPr>
                <p:custDataLst>
                  <p:tags r:id="rId43"/>
                </p:custDataLst>
              </p:nvPr>
            </p:nvSpPr>
            <p:spPr bwMode="auto">
              <a:xfrm>
                <a:off x="8761413" y="5868988"/>
                <a:ext cx="127000" cy="125413"/>
              </a:xfrm>
              <a:custGeom>
                <a:avLst/>
                <a:gdLst>
                  <a:gd name="T0" fmla="*/ 80 w 80"/>
                  <a:gd name="T1" fmla="*/ 40 h 79"/>
                  <a:gd name="T2" fmla="*/ 80 w 80"/>
                  <a:gd name="T3" fmla="*/ 40 h 79"/>
                  <a:gd name="T4" fmla="*/ 79 w 80"/>
                  <a:gd name="T5" fmla="*/ 47 h 79"/>
                  <a:gd name="T6" fmla="*/ 77 w 80"/>
                  <a:gd name="T7" fmla="*/ 55 h 79"/>
                  <a:gd name="T8" fmla="*/ 73 w 80"/>
                  <a:gd name="T9" fmla="*/ 62 h 79"/>
                  <a:gd name="T10" fmla="*/ 68 w 80"/>
                  <a:gd name="T11" fmla="*/ 68 h 79"/>
                  <a:gd name="T12" fmla="*/ 62 w 80"/>
                  <a:gd name="T13" fmla="*/ 73 h 79"/>
                  <a:gd name="T14" fmla="*/ 56 w 80"/>
                  <a:gd name="T15" fmla="*/ 76 h 79"/>
                  <a:gd name="T16" fmla="*/ 49 w 80"/>
                  <a:gd name="T17" fmla="*/ 79 h 79"/>
                  <a:gd name="T18" fmla="*/ 40 w 80"/>
                  <a:gd name="T19" fmla="*/ 79 h 79"/>
                  <a:gd name="T20" fmla="*/ 40 w 80"/>
                  <a:gd name="T21" fmla="*/ 79 h 79"/>
                  <a:gd name="T22" fmla="*/ 33 w 80"/>
                  <a:gd name="T23" fmla="*/ 79 h 79"/>
                  <a:gd name="T24" fmla="*/ 25 w 80"/>
                  <a:gd name="T25" fmla="*/ 76 h 79"/>
                  <a:gd name="T26" fmla="*/ 18 w 80"/>
                  <a:gd name="T27" fmla="*/ 73 h 79"/>
                  <a:gd name="T28" fmla="*/ 12 w 80"/>
                  <a:gd name="T29" fmla="*/ 68 h 79"/>
                  <a:gd name="T30" fmla="*/ 7 w 80"/>
                  <a:gd name="T31" fmla="*/ 62 h 79"/>
                  <a:gd name="T32" fmla="*/ 4 w 80"/>
                  <a:gd name="T33" fmla="*/ 55 h 79"/>
                  <a:gd name="T34" fmla="*/ 1 w 80"/>
                  <a:gd name="T35" fmla="*/ 47 h 79"/>
                  <a:gd name="T36" fmla="*/ 0 w 80"/>
                  <a:gd name="T37" fmla="*/ 40 h 79"/>
                  <a:gd name="T38" fmla="*/ 0 w 80"/>
                  <a:gd name="T39" fmla="*/ 40 h 79"/>
                  <a:gd name="T40" fmla="*/ 1 w 80"/>
                  <a:gd name="T41" fmla="*/ 31 h 79"/>
                  <a:gd name="T42" fmla="*/ 4 w 80"/>
                  <a:gd name="T43" fmla="*/ 24 h 79"/>
                  <a:gd name="T44" fmla="*/ 7 w 80"/>
                  <a:gd name="T45" fmla="*/ 18 h 79"/>
                  <a:gd name="T46" fmla="*/ 12 w 80"/>
                  <a:gd name="T47" fmla="*/ 12 h 79"/>
                  <a:gd name="T48" fmla="*/ 18 w 80"/>
                  <a:gd name="T49" fmla="*/ 7 h 79"/>
                  <a:gd name="T50" fmla="*/ 25 w 80"/>
                  <a:gd name="T51" fmla="*/ 3 h 79"/>
                  <a:gd name="T52" fmla="*/ 33 w 80"/>
                  <a:gd name="T53" fmla="*/ 1 h 79"/>
                  <a:gd name="T54" fmla="*/ 40 w 80"/>
                  <a:gd name="T55" fmla="*/ 0 h 79"/>
                  <a:gd name="T56" fmla="*/ 40 w 80"/>
                  <a:gd name="T57" fmla="*/ 0 h 79"/>
                  <a:gd name="T58" fmla="*/ 49 w 80"/>
                  <a:gd name="T59" fmla="*/ 1 h 79"/>
                  <a:gd name="T60" fmla="*/ 56 w 80"/>
                  <a:gd name="T61" fmla="*/ 3 h 79"/>
                  <a:gd name="T62" fmla="*/ 62 w 80"/>
                  <a:gd name="T63" fmla="*/ 7 h 79"/>
                  <a:gd name="T64" fmla="*/ 68 w 80"/>
                  <a:gd name="T65" fmla="*/ 12 h 79"/>
                  <a:gd name="T66" fmla="*/ 73 w 80"/>
                  <a:gd name="T67" fmla="*/ 18 h 79"/>
                  <a:gd name="T68" fmla="*/ 77 w 80"/>
                  <a:gd name="T69" fmla="*/ 24 h 79"/>
                  <a:gd name="T70" fmla="*/ 79 w 80"/>
                  <a:gd name="T71" fmla="*/ 31 h 79"/>
                  <a:gd name="T72" fmla="*/ 80 w 80"/>
                  <a:gd name="T73" fmla="*/ 40 h 79"/>
                  <a:gd name="T74" fmla="*/ 80 w 80"/>
                  <a:gd name="T75" fmla="*/ 4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79">
                    <a:moveTo>
                      <a:pt x="80" y="40"/>
                    </a:moveTo>
                    <a:lnTo>
                      <a:pt x="80" y="40"/>
                    </a:lnTo>
                    <a:lnTo>
                      <a:pt x="79" y="47"/>
                    </a:lnTo>
                    <a:lnTo>
                      <a:pt x="77" y="55"/>
                    </a:lnTo>
                    <a:lnTo>
                      <a:pt x="73" y="62"/>
                    </a:lnTo>
                    <a:lnTo>
                      <a:pt x="68" y="68"/>
                    </a:lnTo>
                    <a:lnTo>
                      <a:pt x="62" y="73"/>
                    </a:lnTo>
                    <a:lnTo>
                      <a:pt x="56" y="76"/>
                    </a:lnTo>
                    <a:lnTo>
                      <a:pt x="49" y="79"/>
                    </a:lnTo>
                    <a:lnTo>
                      <a:pt x="40" y="79"/>
                    </a:lnTo>
                    <a:lnTo>
                      <a:pt x="40" y="79"/>
                    </a:lnTo>
                    <a:lnTo>
                      <a:pt x="33" y="79"/>
                    </a:lnTo>
                    <a:lnTo>
                      <a:pt x="25" y="76"/>
                    </a:lnTo>
                    <a:lnTo>
                      <a:pt x="18" y="73"/>
                    </a:lnTo>
                    <a:lnTo>
                      <a:pt x="12" y="68"/>
                    </a:lnTo>
                    <a:lnTo>
                      <a:pt x="7" y="62"/>
                    </a:lnTo>
                    <a:lnTo>
                      <a:pt x="4" y="55"/>
                    </a:lnTo>
                    <a:lnTo>
                      <a:pt x="1" y="47"/>
                    </a:lnTo>
                    <a:lnTo>
                      <a:pt x="0" y="40"/>
                    </a:lnTo>
                    <a:lnTo>
                      <a:pt x="0" y="40"/>
                    </a:lnTo>
                    <a:lnTo>
                      <a:pt x="1" y="31"/>
                    </a:lnTo>
                    <a:lnTo>
                      <a:pt x="4" y="24"/>
                    </a:lnTo>
                    <a:lnTo>
                      <a:pt x="7" y="18"/>
                    </a:lnTo>
                    <a:lnTo>
                      <a:pt x="12" y="12"/>
                    </a:lnTo>
                    <a:lnTo>
                      <a:pt x="18" y="7"/>
                    </a:lnTo>
                    <a:lnTo>
                      <a:pt x="25" y="3"/>
                    </a:lnTo>
                    <a:lnTo>
                      <a:pt x="33" y="1"/>
                    </a:lnTo>
                    <a:lnTo>
                      <a:pt x="40" y="0"/>
                    </a:lnTo>
                    <a:lnTo>
                      <a:pt x="40" y="0"/>
                    </a:lnTo>
                    <a:lnTo>
                      <a:pt x="49" y="1"/>
                    </a:lnTo>
                    <a:lnTo>
                      <a:pt x="56" y="3"/>
                    </a:lnTo>
                    <a:lnTo>
                      <a:pt x="62" y="7"/>
                    </a:lnTo>
                    <a:lnTo>
                      <a:pt x="68" y="12"/>
                    </a:lnTo>
                    <a:lnTo>
                      <a:pt x="73" y="18"/>
                    </a:lnTo>
                    <a:lnTo>
                      <a:pt x="77" y="24"/>
                    </a:lnTo>
                    <a:lnTo>
                      <a:pt x="79" y="31"/>
                    </a:lnTo>
                    <a:lnTo>
                      <a:pt x="80" y="40"/>
                    </a:lnTo>
                    <a:lnTo>
                      <a:pt x="80" y="40"/>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65" name="PA-Line 316"/>
              <p:cNvSpPr>
                <a:spLocks noChangeShapeType="1"/>
              </p:cNvSpPr>
              <p:nvPr>
                <p:custDataLst>
                  <p:tags r:id="rId44"/>
                </p:custDataLst>
              </p:nvPr>
            </p:nvSpPr>
            <p:spPr bwMode="auto">
              <a:xfrm>
                <a:off x="8759825" y="6064251"/>
                <a:ext cx="0" cy="125413"/>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66" name="PA-Line 317"/>
              <p:cNvSpPr>
                <a:spLocks noChangeShapeType="1"/>
              </p:cNvSpPr>
              <p:nvPr>
                <p:custDataLst>
                  <p:tags r:id="rId45"/>
                </p:custDataLst>
              </p:nvPr>
            </p:nvSpPr>
            <p:spPr bwMode="auto">
              <a:xfrm>
                <a:off x="8893175" y="6064251"/>
                <a:ext cx="0" cy="125413"/>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67" name="PA-任意多边形 318"/>
              <p:cNvSpPr/>
              <p:nvPr>
                <p:custDataLst>
                  <p:tags r:id="rId46"/>
                </p:custDataLst>
              </p:nvPr>
            </p:nvSpPr>
            <p:spPr bwMode="auto">
              <a:xfrm>
                <a:off x="9359900" y="5995988"/>
                <a:ext cx="246062" cy="195263"/>
              </a:xfrm>
              <a:custGeom>
                <a:avLst/>
                <a:gdLst>
                  <a:gd name="T0" fmla="*/ 155 w 155"/>
                  <a:gd name="T1" fmla="*/ 123 h 123"/>
                  <a:gd name="T2" fmla="*/ 155 w 155"/>
                  <a:gd name="T3" fmla="*/ 123 h 123"/>
                  <a:gd name="T4" fmla="*/ 155 w 155"/>
                  <a:gd name="T5" fmla="*/ 37 h 123"/>
                  <a:gd name="T6" fmla="*/ 155 w 155"/>
                  <a:gd name="T7" fmla="*/ 37 h 123"/>
                  <a:gd name="T8" fmla="*/ 154 w 155"/>
                  <a:gd name="T9" fmla="*/ 28 h 123"/>
                  <a:gd name="T10" fmla="*/ 149 w 155"/>
                  <a:gd name="T11" fmla="*/ 19 h 123"/>
                  <a:gd name="T12" fmla="*/ 144 w 155"/>
                  <a:gd name="T13" fmla="*/ 13 h 123"/>
                  <a:gd name="T14" fmla="*/ 136 w 155"/>
                  <a:gd name="T15" fmla="*/ 9 h 123"/>
                  <a:gd name="T16" fmla="*/ 136 w 155"/>
                  <a:gd name="T17" fmla="*/ 9 h 123"/>
                  <a:gd name="T18" fmla="*/ 121 w 155"/>
                  <a:gd name="T19" fmla="*/ 6 h 123"/>
                  <a:gd name="T20" fmla="*/ 106 w 155"/>
                  <a:gd name="T21" fmla="*/ 3 h 123"/>
                  <a:gd name="T22" fmla="*/ 92 w 155"/>
                  <a:gd name="T23" fmla="*/ 2 h 123"/>
                  <a:gd name="T24" fmla="*/ 77 w 155"/>
                  <a:gd name="T25" fmla="*/ 0 h 123"/>
                  <a:gd name="T26" fmla="*/ 62 w 155"/>
                  <a:gd name="T27" fmla="*/ 2 h 123"/>
                  <a:gd name="T28" fmla="*/ 47 w 155"/>
                  <a:gd name="T29" fmla="*/ 3 h 123"/>
                  <a:gd name="T30" fmla="*/ 34 w 155"/>
                  <a:gd name="T31" fmla="*/ 6 h 123"/>
                  <a:gd name="T32" fmla="*/ 19 w 155"/>
                  <a:gd name="T33" fmla="*/ 9 h 123"/>
                  <a:gd name="T34" fmla="*/ 19 w 155"/>
                  <a:gd name="T35" fmla="*/ 9 h 123"/>
                  <a:gd name="T36" fmla="*/ 12 w 155"/>
                  <a:gd name="T37" fmla="*/ 13 h 123"/>
                  <a:gd name="T38" fmla="*/ 4 w 155"/>
                  <a:gd name="T39" fmla="*/ 19 h 123"/>
                  <a:gd name="T40" fmla="*/ 1 w 155"/>
                  <a:gd name="T41" fmla="*/ 28 h 123"/>
                  <a:gd name="T42" fmla="*/ 0 w 155"/>
                  <a:gd name="T43" fmla="*/ 37 h 123"/>
                  <a:gd name="T44" fmla="*/ 0 w 155"/>
                  <a:gd name="T45" fmla="*/ 37 h 123"/>
                  <a:gd name="T46" fmla="*/ 0 w 155"/>
                  <a:gd name="T47" fmla="*/ 123 h 123"/>
                  <a:gd name="T48" fmla="*/ 155 w 155"/>
                  <a:gd name="T4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5" h="123">
                    <a:moveTo>
                      <a:pt x="155" y="123"/>
                    </a:moveTo>
                    <a:lnTo>
                      <a:pt x="155" y="123"/>
                    </a:lnTo>
                    <a:lnTo>
                      <a:pt x="155" y="37"/>
                    </a:lnTo>
                    <a:lnTo>
                      <a:pt x="155" y="37"/>
                    </a:lnTo>
                    <a:lnTo>
                      <a:pt x="154" y="28"/>
                    </a:lnTo>
                    <a:lnTo>
                      <a:pt x="149" y="19"/>
                    </a:lnTo>
                    <a:lnTo>
                      <a:pt x="144" y="13"/>
                    </a:lnTo>
                    <a:lnTo>
                      <a:pt x="136" y="9"/>
                    </a:lnTo>
                    <a:lnTo>
                      <a:pt x="136" y="9"/>
                    </a:lnTo>
                    <a:lnTo>
                      <a:pt x="121" y="6"/>
                    </a:lnTo>
                    <a:lnTo>
                      <a:pt x="106" y="3"/>
                    </a:lnTo>
                    <a:lnTo>
                      <a:pt x="92" y="2"/>
                    </a:lnTo>
                    <a:lnTo>
                      <a:pt x="77" y="0"/>
                    </a:lnTo>
                    <a:lnTo>
                      <a:pt x="62" y="2"/>
                    </a:lnTo>
                    <a:lnTo>
                      <a:pt x="47" y="3"/>
                    </a:lnTo>
                    <a:lnTo>
                      <a:pt x="34" y="6"/>
                    </a:lnTo>
                    <a:lnTo>
                      <a:pt x="19" y="9"/>
                    </a:lnTo>
                    <a:lnTo>
                      <a:pt x="19" y="9"/>
                    </a:lnTo>
                    <a:lnTo>
                      <a:pt x="12" y="13"/>
                    </a:lnTo>
                    <a:lnTo>
                      <a:pt x="4" y="19"/>
                    </a:lnTo>
                    <a:lnTo>
                      <a:pt x="1" y="28"/>
                    </a:lnTo>
                    <a:lnTo>
                      <a:pt x="0" y="37"/>
                    </a:lnTo>
                    <a:lnTo>
                      <a:pt x="0" y="37"/>
                    </a:lnTo>
                    <a:lnTo>
                      <a:pt x="0" y="123"/>
                    </a:lnTo>
                    <a:lnTo>
                      <a:pt x="155" y="123"/>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68" name="PA-任意多边形 319"/>
              <p:cNvSpPr/>
              <p:nvPr>
                <p:custDataLst>
                  <p:tags r:id="rId47"/>
                </p:custDataLst>
              </p:nvPr>
            </p:nvSpPr>
            <p:spPr bwMode="auto">
              <a:xfrm>
                <a:off x="9418638" y="5868988"/>
                <a:ext cx="127000" cy="125413"/>
              </a:xfrm>
              <a:custGeom>
                <a:avLst/>
                <a:gdLst>
                  <a:gd name="T0" fmla="*/ 80 w 80"/>
                  <a:gd name="T1" fmla="*/ 40 h 79"/>
                  <a:gd name="T2" fmla="*/ 80 w 80"/>
                  <a:gd name="T3" fmla="*/ 40 h 79"/>
                  <a:gd name="T4" fmla="*/ 78 w 80"/>
                  <a:gd name="T5" fmla="*/ 47 h 79"/>
                  <a:gd name="T6" fmla="*/ 77 w 80"/>
                  <a:gd name="T7" fmla="*/ 55 h 79"/>
                  <a:gd name="T8" fmla="*/ 72 w 80"/>
                  <a:gd name="T9" fmla="*/ 62 h 79"/>
                  <a:gd name="T10" fmla="*/ 68 w 80"/>
                  <a:gd name="T11" fmla="*/ 68 h 79"/>
                  <a:gd name="T12" fmla="*/ 62 w 80"/>
                  <a:gd name="T13" fmla="*/ 73 h 79"/>
                  <a:gd name="T14" fmla="*/ 56 w 80"/>
                  <a:gd name="T15" fmla="*/ 76 h 79"/>
                  <a:gd name="T16" fmla="*/ 49 w 80"/>
                  <a:gd name="T17" fmla="*/ 79 h 79"/>
                  <a:gd name="T18" fmla="*/ 40 w 80"/>
                  <a:gd name="T19" fmla="*/ 79 h 79"/>
                  <a:gd name="T20" fmla="*/ 40 w 80"/>
                  <a:gd name="T21" fmla="*/ 79 h 79"/>
                  <a:gd name="T22" fmla="*/ 32 w 80"/>
                  <a:gd name="T23" fmla="*/ 79 h 79"/>
                  <a:gd name="T24" fmla="*/ 25 w 80"/>
                  <a:gd name="T25" fmla="*/ 76 h 79"/>
                  <a:gd name="T26" fmla="*/ 18 w 80"/>
                  <a:gd name="T27" fmla="*/ 73 h 79"/>
                  <a:gd name="T28" fmla="*/ 12 w 80"/>
                  <a:gd name="T29" fmla="*/ 68 h 79"/>
                  <a:gd name="T30" fmla="*/ 7 w 80"/>
                  <a:gd name="T31" fmla="*/ 62 h 79"/>
                  <a:gd name="T32" fmla="*/ 4 w 80"/>
                  <a:gd name="T33" fmla="*/ 55 h 79"/>
                  <a:gd name="T34" fmla="*/ 1 w 80"/>
                  <a:gd name="T35" fmla="*/ 47 h 79"/>
                  <a:gd name="T36" fmla="*/ 0 w 80"/>
                  <a:gd name="T37" fmla="*/ 40 h 79"/>
                  <a:gd name="T38" fmla="*/ 0 w 80"/>
                  <a:gd name="T39" fmla="*/ 40 h 79"/>
                  <a:gd name="T40" fmla="*/ 1 w 80"/>
                  <a:gd name="T41" fmla="*/ 31 h 79"/>
                  <a:gd name="T42" fmla="*/ 4 w 80"/>
                  <a:gd name="T43" fmla="*/ 24 h 79"/>
                  <a:gd name="T44" fmla="*/ 7 w 80"/>
                  <a:gd name="T45" fmla="*/ 18 h 79"/>
                  <a:gd name="T46" fmla="*/ 12 w 80"/>
                  <a:gd name="T47" fmla="*/ 12 h 79"/>
                  <a:gd name="T48" fmla="*/ 18 w 80"/>
                  <a:gd name="T49" fmla="*/ 7 h 79"/>
                  <a:gd name="T50" fmla="*/ 25 w 80"/>
                  <a:gd name="T51" fmla="*/ 3 h 79"/>
                  <a:gd name="T52" fmla="*/ 32 w 80"/>
                  <a:gd name="T53" fmla="*/ 1 h 79"/>
                  <a:gd name="T54" fmla="*/ 40 w 80"/>
                  <a:gd name="T55" fmla="*/ 0 h 79"/>
                  <a:gd name="T56" fmla="*/ 40 w 80"/>
                  <a:gd name="T57" fmla="*/ 0 h 79"/>
                  <a:gd name="T58" fmla="*/ 49 w 80"/>
                  <a:gd name="T59" fmla="*/ 1 h 79"/>
                  <a:gd name="T60" fmla="*/ 56 w 80"/>
                  <a:gd name="T61" fmla="*/ 3 h 79"/>
                  <a:gd name="T62" fmla="*/ 62 w 80"/>
                  <a:gd name="T63" fmla="*/ 7 h 79"/>
                  <a:gd name="T64" fmla="*/ 68 w 80"/>
                  <a:gd name="T65" fmla="*/ 12 h 79"/>
                  <a:gd name="T66" fmla="*/ 72 w 80"/>
                  <a:gd name="T67" fmla="*/ 18 h 79"/>
                  <a:gd name="T68" fmla="*/ 77 w 80"/>
                  <a:gd name="T69" fmla="*/ 24 h 79"/>
                  <a:gd name="T70" fmla="*/ 78 w 80"/>
                  <a:gd name="T71" fmla="*/ 31 h 79"/>
                  <a:gd name="T72" fmla="*/ 80 w 80"/>
                  <a:gd name="T73" fmla="*/ 40 h 79"/>
                  <a:gd name="T74" fmla="*/ 80 w 80"/>
                  <a:gd name="T75" fmla="*/ 4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79">
                    <a:moveTo>
                      <a:pt x="80" y="40"/>
                    </a:moveTo>
                    <a:lnTo>
                      <a:pt x="80" y="40"/>
                    </a:lnTo>
                    <a:lnTo>
                      <a:pt x="78" y="47"/>
                    </a:lnTo>
                    <a:lnTo>
                      <a:pt x="77" y="55"/>
                    </a:lnTo>
                    <a:lnTo>
                      <a:pt x="72" y="62"/>
                    </a:lnTo>
                    <a:lnTo>
                      <a:pt x="68" y="68"/>
                    </a:lnTo>
                    <a:lnTo>
                      <a:pt x="62" y="73"/>
                    </a:lnTo>
                    <a:lnTo>
                      <a:pt x="56" y="76"/>
                    </a:lnTo>
                    <a:lnTo>
                      <a:pt x="49" y="79"/>
                    </a:lnTo>
                    <a:lnTo>
                      <a:pt x="40" y="79"/>
                    </a:lnTo>
                    <a:lnTo>
                      <a:pt x="40" y="79"/>
                    </a:lnTo>
                    <a:lnTo>
                      <a:pt x="32" y="79"/>
                    </a:lnTo>
                    <a:lnTo>
                      <a:pt x="25" y="76"/>
                    </a:lnTo>
                    <a:lnTo>
                      <a:pt x="18" y="73"/>
                    </a:lnTo>
                    <a:lnTo>
                      <a:pt x="12" y="68"/>
                    </a:lnTo>
                    <a:lnTo>
                      <a:pt x="7" y="62"/>
                    </a:lnTo>
                    <a:lnTo>
                      <a:pt x="4" y="55"/>
                    </a:lnTo>
                    <a:lnTo>
                      <a:pt x="1" y="47"/>
                    </a:lnTo>
                    <a:lnTo>
                      <a:pt x="0" y="40"/>
                    </a:lnTo>
                    <a:lnTo>
                      <a:pt x="0" y="40"/>
                    </a:lnTo>
                    <a:lnTo>
                      <a:pt x="1" y="31"/>
                    </a:lnTo>
                    <a:lnTo>
                      <a:pt x="4" y="24"/>
                    </a:lnTo>
                    <a:lnTo>
                      <a:pt x="7" y="18"/>
                    </a:lnTo>
                    <a:lnTo>
                      <a:pt x="12" y="12"/>
                    </a:lnTo>
                    <a:lnTo>
                      <a:pt x="18" y="7"/>
                    </a:lnTo>
                    <a:lnTo>
                      <a:pt x="25" y="3"/>
                    </a:lnTo>
                    <a:lnTo>
                      <a:pt x="32" y="1"/>
                    </a:lnTo>
                    <a:lnTo>
                      <a:pt x="40" y="0"/>
                    </a:lnTo>
                    <a:lnTo>
                      <a:pt x="40" y="0"/>
                    </a:lnTo>
                    <a:lnTo>
                      <a:pt x="49" y="1"/>
                    </a:lnTo>
                    <a:lnTo>
                      <a:pt x="56" y="3"/>
                    </a:lnTo>
                    <a:lnTo>
                      <a:pt x="62" y="7"/>
                    </a:lnTo>
                    <a:lnTo>
                      <a:pt x="68" y="12"/>
                    </a:lnTo>
                    <a:lnTo>
                      <a:pt x="72" y="18"/>
                    </a:lnTo>
                    <a:lnTo>
                      <a:pt x="77" y="24"/>
                    </a:lnTo>
                    <a:lnTo>
                      <a:pt x="78" y="31"/>
                    </a:lnTo>
                    <a:lnTo>
                      <a:pt x="80" y="40"/>
                    </a:lnTo>
                    <a:lnTo>
                      <a:pt x="80" y="40"/>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69" name="PA-Line 320"/>
              <p:cNvSpPr>
                <a:spLocks noChangeShapeType="1"/>
              </p:cNvSpPr>
              <p:nvPr>
                <p:custDataLst>
                  <p:tags r:id="rId48"/>
                </p:custDataLst>
              </p:nvPr>
            </p:nvSpPr>
            <p:spPr bwMode="auto">
              <a:xfrm>
                <a:off x="9415463" y="6064251"/>
                <a:ext cx="0" cy="125413"/>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70" name="PA-Line 321"/>
              <p:cNvSpPr>
                <a:spLocks noChangeShapeType="1"/>
              </p:cNvSpPr>
              <p:nvPr>
                <p:custDataLst>
                  <p:tags r:id="rId49"/>
                </p:custDataLst>
              </p:nvPr>
            </p:nvSpPr>
            <p:spPr bwMode="auto">
              <a:xfrm>
                <a:off x="9550400" y="6064251"/>
                <a:ext cx="0" cy="125413"/>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71" name="PA-任意多边形 322"/>
              <p:cNvSpPr/>
              <p:nvPr>
                <p:custDataLst>
                  <p:tags r:id="rId50"/>
                </p:custDataLst>
              </p:nvPr>
            </p:nvSpPr>
            <p:spPr bwMode="auto">
              <a:xfrm>
                <a:off x="8818563" y="5703888"/>
                <a:ext cx="669925" cy="101600"/>
              </a:xfrm>
              <a:custGeom>
                <a:avLst/>
                <a:gdLst>
                  <a:gd name="T0" fmla="*/ 0 w 422"/>
                  <a:gd name="T1" fmla="*/ 64 h 64"/>
                  <a:gd name="T2" fmla="*/ 0 w 422"/>
                  <a:gd name="T3" fmla="*/ 24 h 64"/>
                  <a:gd name="T4" fmla="*/ 0 w 422"/>
                  <a:gd name="T5" fmla="*/ 24 h 64"/>
                  <a:gd name="T6" fmla="*/ 1 w 422"/>
                  <a:gd name="T7" fmla="*/ 19 h 64"/>
                  <a:gd name="T8" fmla="*/ 1 w 422"/>
                  <a:gd name="T9" fmla="*/ 15 h 64"/>
                  <a:gd name="T10" fmla="*/ 7 w 422"/>
                  <a:gd name="T11" fmla="*/ 8 h 64"/>
                  <a:gd name="T12" fmla="*/ 14 w 422"/>
                  <a:gd name="T13" fmla="*/ 3 h 64"/>
                  <a:gd name="T14" fmla="*/ 19 w 422"/>
                  <a:gd name="T15" fmla="*/ 2 h 64"/>
                  <a:gd name="T16" fmla="*/ 23 w 422"/>
                  <a:gd name="T17" fmla="*/ 0 h 64"/>
                  <a:gd name="T18" fmla="*/ 398 w 422"/>
                  <a:gd name="T19" fmla="*/ 0 h 64"/>
                  <a:gd name="T20" fmla="*/ 398 w 422"/>
                  <a:gd name="T21" fmla="*/ 0 h 64"/>
                  <a:gd name="T22" fmla="*/ 403 w 422"/>
                  <a:gd name="T23" fmla="*/ 2 h 64"/>
                  <a:gd name="T24" fmla="*/ 407 w 422"/>
                  <a:gd name="T25" fmla="*/ 3 h 64"/>
                  <a:gd name="T26" fmla="*/ 416 w 422"/>
                  <a:gd name="T27" fmla="*/ 8 h 64"/>
                  <a:gd name="T28" fmla="*/ 421 w 422"/>
                  <a:gd name="T29" fmla="*/ 15 h 64"/>
                  <a:gd name="T30" fmla="*/ 422 w 422"/>
                  <a:gd name="T31" fmla="*/ 19 h 64"/>
                  <a:gd name="T32" fmla="*/ 422 w 422"/>
                  <a:gd name="T33" fmla="*/ 24 h 64"/>
                  <a:gd name="T34" fmla="*/ 422 w 422"/>
                  <a:gd name="T3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2" h="64">
                    <a:moveTo>
                      <a:pt x="0" y="64"/>
                    </a:moveTo>
                    <a:lnTo>
                      <a:pt x="0" y="24"/>
                    </a:lnTo>
                    <a:lnTo>
                      <a:pt x="0" y="24"/>
                    </a:lnTo>
                    <a:lnTo>
                      <a:pt x="1" y="19"/>
                    </a:lnTo>
                    <a:lnTo>
                      <a:pt x="1" y="15"/>
                    </a:lnTo>
                    <a:lnTo>
                      <a:pt x="7" y="8"/>
                    </a:lnTo>
                    <a:lnTo>
                      <a:pt x="14" y="3"/>
                    </a:lnTo>
                    <a:lnTo>
                      <a:pt x="19" y="2"/>
                    </a:lnTo>
                    <a:lnTo>
                      <a:pt x="23" y="0"/>
                    </a:lnTo>
                    <a:lnTo>
                      <a:pt x="398" y="0"/>
                    </a:lnTo>
                    <a:lnTo>
                      <a:pt x="398" y="0"/>
                    </a:lnTo>
                    <a:lnTo>
                      <a:pt x="403" y="2"/>
                    </a:lnTo>
                    <a:lnTo>
                      <a:pt x="407" y="3"/>
                    </a:lnTo>
                    <a:lnTo>
                      <a:pt x="416" y="8"/>
                    </a:lnTo>
                    <a:lnTo>
                      <a:pt x="421" y="15"/>
                    </a:lnTo>
                    <a:lnTo>
                      <a:pt x="422" y="19"/>
                    </a:lnTo>
                    <a:lnTo>
                      <a:pt x="422" y="24"/>
                    </a:lnTo>
                    <a:lnTo>
                      <a:pt x="422" y="64"/>
                    </a:lnTo>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72" name="PA-Line 323"/>
              <p:cNvSpPr>
                <a:spLocks noChangeShapeType="1"/>
              </p:cNvSpPr>
              <p:nvPr>
                <p:custDataLst>
                  <p:tags r:id="rId51"/>
                </p:custDataLst>
              </p:nvPr>
            </p:nvSpPr>
            <p:spPr bwMode="auto">
              <a:xfrm flipV="1">
                <a:off x="9155113" y="5630863"/>
                <a:ext cx="0" cy="17145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grpSp>
      </p:grpSp>
      <p:grpSp>
        <p:nvGrpSpPr>
          <p:cNvPr id="22" name="组合 21"/>
          <p:cNvGrpSpPr/>
          <p:nvPr/>
        </p:nvGrpSpPr>
        <p:grpSpPr>
          <a:xfrm>
            <a:off x="1998345" y="2009140"/>
            <a:ext cx="586105" cy="586105"/>
            <a:chOff x="5775007" y="1315065"/>
            <a:chExt cx="862800" cy="862800"/>
          </a:xfrm>
        </p:grpSpPr>
        <p:sp>
          <p:nvSpPr>
            <p:cNvPr id="38" name="PA-椭圆 124"/>
            <p:cNvSpPr/>
            <p:nvPr>
              <p:custDataLst>
                <p:tags r:id="rId52"/>
              </p:custDataLst>
            </p:nvPr>
          </p:nvSpPr>
          <p:spPr>
            <a:xfrm>
              <a:off x="5775007" y="1315065"/>
              <a:ext cx="862800" cy="862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grpSp>
          <p:nvGrpSpPr>
            <p:cNvPr id="39" name="Group 123"/>
            <p:cNvGrpSpPr/>
            <p:nvPr/>
          </p:nvGrpSpPr>
          <p:grpSpPr>
            <a:xfrm>
              <a:off x="6033931" y="1509974"/>
              <a:ext cx="344952" cy="472984"/>
              <a:chOff x="10282237" y="3676651"/>
              <a:chExt cx="671512" cy="920750"/>
            </a:xfrm>
          </p:grpSpPr>
          <p:sp>
            <p:nvSpPr>
              <p:cNvPr id="40" name="PA-任意多边形 159"/>
              <p:cNvSpPr/>
              <p:nvPr>
                <p:custDataLst>
                  <p:tags r:id="rId53"/>
                </p:custDataLst>
              </p:nvPr>
            </p:nvSpPr>
            <p:spPr bwMode="auto">
              <a:xfrm>
                <a:off x="10282237" y="3676651"/>
                <a:ext cx="671512" cy="920750"/>
              </a:xfrm>
              <a:custGeom>
                <a:avLst/>
                <a:gdLst>
                  <a:gd name="T0" fmla="*/ 423 w 423"/>
                  <a:gd name="T1" fmla="*/ 574 h 580"/>
                  <a:gd name="T2" fmla="*/ 423 w 423"/>
                  <a:gd name="T3" fmla="*/ 574 h 580"/>
                  <a:gd name="T4" fmla="*/ 421 w 423"/>
                  <a:gd name="T5" fmla="*/ 576 h 580"/>
                  <a:gd name="T6" fmla="*/ 420 w 423"/>
                  <a:gd name="T7" fmla="*/ 579 h 580"/>
                  <a:gd name="T8" fmla="*/ 418 w 423"/>
                  <a:gd name="T9" fmla="*/ 580 h 580"/>
                  <a:gd name="T10" fmla="*/ 415 w 423"/>
                  <a:gd name="T11" fmla="*/ 580 h 580"/>
                  <a:gd name="T12" fmla="*/ 6 w 423"/>
                  <a:gd name="T13" fmla="*/ 580 h 580"/>
                  <a:gd name="T14" fmla="*/ 6 w 423"/>
                  <a:gd name="T15" fmla="*/ 580 h 580"/>
                  <a:gd name="T16" fmla="*/ 3 w 423"/>
                  <a:gd name="T17" fmla="*/ 580 h 580"/>
                  <a:gd name="T18" fmla="*/ 1 w 423"/>
                  <a:gd name="T19" fmla="*/ 579 h 580"/>
                  <a:gd name="T20" fmla="*/ 0 w 423"/>
                  <a:gd name="T21" fmla="*/ 576 h 580"/>
                  <a:gd name="T22" fmla="*/ 0 w 423"/>
                  <a:gd name="T23" fmla="*/ 574 h 580"/>
                  <a:gd name="T24" fmla="*/ 0 w 423"/>
                  <a:gd name="T25" fmla="*/ 6 h 580"/>
                  <a:gd name="T26" fmla="*/ 0 w 423"/>
                  <a:gd name="T27" fmla="*/ 6 h 580"/>
                  <a:gd name="T28" fmla="*/ 0 w 423"/>
                  <a:gd name="T29" fmla="*/ 3 h 580"/>
                  <a:gd name="T30" fmla="*/ 1 w 423"/>
                  <a:gd name="T31" fmla="*/ 2 h 580"/>
                  <a:gd name="T32" fmla="*/ 3 w 423"/>
                  <a:gd name="T33" fmla="*/ 0 h 580"/>
                  <a:gd name="T34" fmla="*/ 6 w 423"/>
                  <a:gd name="T35" fmla="*/ 0 h 580"/>
                  <a:gd name="T36" fmla="*/ 415 w 423"/>
                  <a:gd name="T37" fmla="*/ 0 h 580"/>
                  <a:gd name="T38" fmla="*/ 415 w 423"/>
                  <a:gd name="T39" fmla="*/ 0 h 580"/>
                  <a:gd name="T40" fmla="*/ 418 w 423"/>
                  <a:gd name="T41" fmla="*/ 0 h 580"/>
                  <a:gd name="T42" fmla="*/ 420 w 423"/>
                  <a:gd name="T43" fmla="*/ 2 h 580"/>
                  <a:gd name="T44" fmla="*/ 421 w 423"/>
                  <a:gd name="T45" fmla="*/ 3 h 580"/>
                  <a:gd name="T46" fmla="*/ 423 w 423"/>
                  <a:gd name="T47" fmla="*/ 6 h 580"/>
                  <a:gd name="T48" fmla="*/ 423 w 423"/>
                  <a:gd name="T49" fmla="*/ 574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3" h="580">
                    <a:moveTo>
                      <a:pt x="423" y="574"/>
                    </a:moveTo>
                    <a:lnTo>
                      <a:pt x="423" y="574"/>
                    </a:lnTo>
                    <a:lnTo>
                      <a:pt x="421" y="576"/>
                    </a:lnTo>
                    <a:lnTo>
                      <a:pt x="420" y="579"/>
                    </a:lnTo>
                    <a:lnTo>
                      <a:pt x="418" y="580"/>
                    </a:lnTo>
                    <a:lnTo>
                      <a:pt x="415" y="580"/>
                    </a:lnTo>
                    <a:lnTo>
                      <a:pt x="6" y="580"/>
                    </a:lnTo>
                    <a:lnTo>
                      <a:pt x="6" y="580"/>
                    </a:lnTo>
                    <a:lnTo>
                      <a:pt x="3" y="580"/>
                    </a:lnTo>
                    <a:lnTo>
                      <a:pt x="1" y="579"/>
                    </a:lnTo>
                    <a:lnTo>
                      <a:pt x="0" y="576"/>
                    </a:lnTo>
                    <a:lnTo>
                      <a:pt x="0" y="574"/>
                    </a:lnTo>
                    <a:lnTo>
                      <a:pt x="0" y="6"/>
                    </a:lnTo>
                    <a:lnTo>
                      <a:pt x="0" y="6"/>
                    </a:lnTo>
                    <a:lnTo>
                      <a:pt x="0" y="3"/>
                    </a:lnTo>
                    <a:lnTo>
                      <a:pt x="1" y="2"/>
                    </a:lnTo>
                    <a:lnTo>
                      <a:pt x="3" y="0"/>
                    </a:lnTo>
                    <a:lnTo>
                      <a:pt x="6" y="0"/>
                    </a:lnTo>
                    <a:lnTo>
                      <a:pt x="415" y="0"/>
                    </a:lnTo>
                    <a:lnTo>
                      <a:pt x="415" y="0"/>
                    </a:lnTo>
                    <a:lnTo>
                      <a:pt x="418" y="0"/>
                    </a:lnTo>
                    <a:lnTo>
                      <a:pt x="420" y="2"/>
                    </a:lnTo>
                    <a:lnTo>
                      <a:pt x="421" y="3"/>
                    </a:lnTo>
                    <a:lnTo>
                      <a:pt x="423" y="6"/>
                    </a:lnTo>
                    <a:lnTo>
                      <a:pt x="423" y="574"/>
                    </a:lnTo>
                    <a:close/>
                  </a:path>
                </a:pathLst>
              </a:custGeom>
              <a:noFill/>
              <a:ln w="190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41" name="PA-矩形 160"/>
              <p:cNvSpPr>
                <a:spLocks noChangeArrowheads="1"/>
              </p:cNvSpPr>
              <p:nvPr>
                <p:custDataLst>
                  <p:tags r:id="rId54"/>
                </p:custDataLst>
              </p:nvPr>
            </p:nvSpPr>
            <p:spPr bwMode="auto">
              <a:xfrm>
                <a:off x="10374312" y="3813176"/>
                <a:ext cx="487362" cy="115888"/>
              </a:xfrm>
              <a:prstGeom prst="rect">
                <a:avLst/>
              </a:prstGeom>
              <a:noFill/>
              <a:ln w="19050">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42" name="PA-Line 161"/>
              <p:cNvSpPr>
                <a:spLocks noChangeShapeType="1"/>
              </p:cNvSpPr>
              <p:nvPr>
                <p:custDataLst>
                  <p:tags r:id="rId55"/>
                </p:custDataLst>
              </p:nvPr>
            </p:nvSpPr>
            <p:spPr bwMode="auto">
              <a:xfrm flipV="1">
                <a:off x="10374312" y="4017963"/>
                <a:ext cx="0" cy="48260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43" name="PA-Line 162"/>
              <p:cNvSpPr>
                <a:spLocks noChangeShapeType="1"/>
              </p:cNvSpPr>
              <p:nvPr>
                <p:custDataLst>
                  <p:tags r:id="rId56"/>
                </p:custDataLst>
              </p:nvPr>
            </p:nvSpPr>
            <p:spPr bwMode="auto">
              <a:xfrm flipV="1">
                <a:off x="10493375" y="4017963"/>
                <a:ext cx="0" cy="384175"/>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44" name="PA-Line 163"/>
              <p:cNvSpPr>
                <a:spLocks noChangeShapeType="1"/>
              </p:cNvSpPr>
              <p:nvPr>
                <p:custDataLst>
                  <p:tags r:id="rId57"/>
                </p:custDataLst>
              </p:nvPr>
            </p:nvSpPr>
            <p:spPr bwMode="auto">
              <a:xfrm flipV="1">
                <a:off x="10617200" y="4017963"/>
                <a:ext cx="0" cy="48260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45" name="PA-Line 164"/>
              <p:cNvSpPr>
                <a:spLocks noChangeShapeType="1"/>
              </p:cNvSpPr>
              <p:nvPr>
                <p:custDataLst>
                  <p:tags r:id="rId58"/>
                </p:custDataLst>
              </p:nvPr>
            </p:nvSpPr>
            <p:spPr bwMode="auto">
              <a:xfrm flipV="1">
                <a:off x="10739437" y="4017963"/>
                <a:ext cx="0" cy="48260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46" name="PA-Line 165"/>
              <p:cNvSpPr>
                <a:spLocks noChangeShapeType="1"/>
              </p:cNvSpPr>
              <p:nvPr>
                <p:custDataLst>
                  <p:tags r:id="rId59"/>
                </p:custDataLst>
              </p:nvPr>
            </p:nvSpPr>
            <p:spPr bwMode="auto">
              <a:xfrm flipV="1">
                <a:off x="10861675" y="4017963"/>
                <a:ext cx="0" cy="48260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000" dirty="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47" name="PA-Line 166"/>
              <p:cNvSpPr>
                <a:spLocks noChangeShapeType="1"/>
              </p:cNvSpPr>
              <p:nvPr>
                <p:custDataLst>
                  <p:tags r:id="rId60"/>
                </p:custDataLst>
              </p:nvPr>
            </p:nvSpPr>
            <p:spPr bwMode="auto">
              <a:xfrm>
                <a:off x="10364787" y="4017963"/>
                <a:ext cx="506412" cy="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48" name="PA-Line 167"/>
              <p:cNvSpPr>
                <a:spLocks noChangeShapeType="1"/>
              </p:cNvSpPr>
              <p:nvPr>
                <p:custDataLst>
                  <p:tags r:id="rId61"/>
                </p:custDataLst>
              </p:nvPr>
            </p:nvSpPr>
            <p:spPr bwMode="auto">
              <a:xfrm>
                <a:off x="10364787" y="4114801"/>
                <a:ext cx="506412" cy="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49" name="PA-Line 168"/>
              <p:cNvSpPr>
                <a:spLocks noChangeShapeType="1"/>
              </p:cNvSpPr>
              <p:nvPr>
                <p:custDataLst>
                  <p:tags r:id="rId62"/>
                </p:custDataLst>
              </p:nvPr>
            </p:nvSpPr>
            <p:spPr bwMode="auto">
              <a:xfrm>
                <a:off x="10364787" y="4208463"/>
                <a:ext cx="506412" cy="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50" name="PA-Line 169"/>
              <p:cNvSpPr>
                <a:spLocks noChangeShapeType="1"/>
              </p:cNvSpPr>
              <p:nvPr>
                <p:custDataLst>
                  <p:tags r:id="rId63"/>
                </p:custDataLst>
              </p:nvPr>
            </p:nvSpPr>
            <p:spPr bwMode="auto">
              <a:xfrm>
                <a:off x="10364787" y="4305301"/>
                <a:ext cx="506412" cy="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51" name="PA-Line 170"/>
              <p:cNvSpPr>
                <a:spLocks noChangeShapeType="1"/>
              </p:cNvSpPr>
              <p:nvPr>
                <p:custDataLst>
                  <p:tags r:id="rId64"/>
                </p:custDataLst>
              </p:nvPr>
            </p:nvSpPr>
            <p:spPr bwMode="auto">
              <a:xfrm>
                <a:off x="10364787" y="4402138"/>
                <a:ext cx="374650" cy="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sp>
            <p:nvSpPr>
              <p:cNvPr id="52" name="PA-Line 171"/>
              <p:cNvSpPr>
                <a:spLocks noChangeShapeType="1"/>
              </p:cNvSpPr>
              <p:nvPr>
                <p:custDataLst>
                  <p:tags r:id="rId65"/>
                </p:custDataLst>
              </p:nvPr>
            </p:nvSpPr>
            <p:spPr bwMode="auto">
              <a:xfrm>
                <a:off x="10364787" y="4495801"/>
                <a:ext cx="506412" cy="0"/>
              </a:xfrm>
              <a:prstGeom prst="line">
                <a:avLst/>
              </a:prstGeom>
              <a:noFill/>
              <a:ln w="190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2000">
                  <a:solidFill>
                    <a:schemeClr val="tx1">
                      <a:lumMod val="85000"/>
                      <a:lumOff val="15000"/>
                    </a:schemeClr>
                  </a:solidFill>
                  <a:latin typeface="思源黑体 Medium" panose="020B0600000000000000" pitchFamily="34" charset="-122"/>
                  <a:ea typeface="思源黑体 Medium" panose="020B0600000000000000" pitchFamily="34" charset="-122"/>
                  <a:cs typeface="+mn-ea"/>
                  <a:sym typeface="思源黑体 Medium" panose="020B0600000000000000" pitchFamily="34" charset="-122"/>
                </a:endParaRPr>
              </a:p>
            </p:txBody>
          </p:sp>
        </p:grpSp>
      </p:grpSp>
      <p:grpSp>
        <p:nvGrpSpPr>
          <p:cNvPr id="23" name="组合 22"/>
          <p:cNvGrpSpPr/>
          <p:nvPr/>
        </p:nvGrpSpPr>
        <p:grpSpPr>
          <a:xfrm>
            <a:off x="2246630" y="2660650"/>
            <a:ext cx="100330" cy="105410"/>
            <a:chOff x="6140713" y="2274654"/>
            <a:chExt cx="147720" cy="154874"/>
          </a:xfrm>
        </p:grpSpPr>
        <p:cxnSp>
          <p:nvCxnSpPr>
            <p:cNvPr id="36" name="PA-直接连接符 140"/>
            <p:cNvCxnSpPr/>
            <p:nvPr>
              <p:custDataLst>
                <p:tags r:id="rId66"/>
              </p:custDataLst>
            </p:nvPr>
          </p:nvCxnSpPr>
          <p:spPr>
            <a:xfrm flipH="1">
              <a:off x="6174362" y="2296367"/>
              <a:ext cx="114071" cy="114070"/>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37" name="PA-直接连接符 144"/>
            <p:cNvCxnSpPr/>
            <p:nvPr>
              <p:custDataLst>
                <p:tags r:id="rId67"/>
              </p:custDataLst>
            </p:nvPr>
          </p:nvCxnSpPr>
          <p:spPr>
            <a:xfrm rot="8100000">
              <a:off x="6140713" y="2274654"/>
              <a:ext cx="0" cy="154874"/>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a:off x="2209800" y="3530600"/>
            <a:ext cx="153035" cy="74295"/>
            <a:chOff x="6085957" y="3554859"/>
            <a:chExt cx="225156" cy="109512"/>
          </a:xfrm>
        </p:grpSpPr>
        <p:cxnSp>
          <p:nvCxnSpPr>
            <p:cNvPr id="34" name="PA-直接连接符 147"/>
            <p:cNvCxnSpPr/>
            <p:nvPr>
              <p:custDataLst>
                <p:tags r:id="rId68"/>
              </p:custDataLst>
            </p:nvPr>
          </p:nvCxnSpPr>
          <p:spPr>
            <a:xfrm rot="8100000">
              <a:off x="6156238" y="3608648"/>
              <a:ext cx="154875" cy="0"/>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 name="PA-直接连接符 148"/>
            <p:cNvCxnSpPr/>
            <p:nvPr>
              <p:custDataLst>
                <p:tags r:id="rId69"/>
              </p:custDataLst>
            </p:nvPr>
          </p:nvCxnSpPr>
          <p:spPr>
            <a:xfrm flipH="1" flipV="1">
              <a:off x="6085957" y="3554859"/>
              <a:ext cx="109512" cy="109512"/>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a:off x="2225040" y="4399280"/>
            <a:ext cx="137795" cy="74930"/>
            <a:chOff x="6085957" y="4834598"/>
            <a:chExt cx="202474" cy="110479"/>
          </a:xfrm>
        </p:grpSpPr>
        <p:cxnSp>
          <p:nvCxnSpPr>
            <p:cNvPr id="32" name="PA-直接连接符 150"/>
            <p:cNvCxnSpPr/>
            <p:nvPr>
              <p:custDataLst>
                <p:tags r:id="rId70"/>
              </p:custDataLst>
            </p:nvPr>
          </p:nvCxnSpPr>
          <p:spPr>
            <a:xfrm flipH="1">
              <a:off x="6178917" y="4834598"/>
              <a:ext cx="109514" cy="109514"/>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33" name="PA-直接连接符 151"/>
            <p:cNvCxnSpPr/>
            <p:nvPr>
              <p:custDataLst>
                <p:tags r:id="rId71"/>
              </p:custDataLst>
            </p:nvPr>
          </p:nvCxnSpPr>
          <p:spPr>
            <a:xfrm flipH="1" flipV="1">
              <a:off x="6085957" y="4835565"/>
              <a:ext cx="109512" cy="109512"/>
            </a:xfrm>
            <a:prstGeom prst="line">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1725930" y="915670"/>
            <a:ext cx="7631430" cy="737235"/>
          </a:xfrm>
          <a:prstGeom prst="rect">
            <a:avLst/>
          </a:prstGeom>
          <a:noFill/>
        </p:spPr>
        <p:txBody>
          <a:bodyPr wrap="square" rtlCol="0">
            <a:spAutoFit/>
          </a:bodyPr>
          <a:lstStyle/>
          <a:p>
            <a:pPr algn="l">
              <a:lnSpc>
                <a:spcPct val="150000"/>
              </a:lnSpc>
            </a:pPr>
            <a:r>
              <a:rPr lang="en-US" sz="1400" dirty="0">
                <a:solidFill>
                  <a:schemeClr val="tx1">
                    <a:lumMod val="75000"/>
                    <a:lumOff val="25000"/>
                  </a:schemeClr>
                </a:solidFill>
                <a:latin typeface="+mj-ea"/>
                <a:ea typeface="+mj-ea"/>
                <a:cs typeface="+mj-ea"/>
                <a:sym typeface="+mn-ea"/>
              </a:rPr>
              <a:t>KOC</a:t>
            </a:r>
            <a:r>
              <a:rPr lang="zh-CN" altLang="en-US" sz="1400">
                <a:solidFill>
                  <a:schemeClr val="tx1">
                    <a:lumMod val="75000"/>
                    <a:lumOff val="25000"/>
                  </a:schemeClr>
                </a:solidFill>
                <a:latin typeface="+mj-ea"/>
                <a:ea typeface="+mj-ea"/>
                <a:cs typeface="+mj-ea"/>
                <a:sym typeface="+mn-ea"/>
              </a:rPr>
              <a:t>招募需要经过严格的筛选及考核，根据</a:t>
            </a:r>
            <a:r>
              <a:rPr lang="en-US" altLang="zh-CN" sz="1400" dirty="0">
                <a:solidFill>
                  <a:schemeClr val="tx1">
                    <a:lumMod val="75000"/>
                    <a:lumOff val="25000"/>
                  </a:schemeClr>
                </a:solidFill>
                <a:latin typeface="+mj-ea"/>
                <a:ea typeface="+mj-ea"/>
                <a:cs typeface="+mj-ea"/>
                <a:sym typeface="+mn-ea"/>
              </a:rPr>
              <a:t>KOC</a:t>
            </a:r>
            <a:r>
              <a:rPr lang="zh-CN" altLang="en-US" sz="1400">
                <a:solidFill>
                  <a:schemeClr val="tx1">
                    <a:lumMod val="75000"/>
                    <a:lumOff val="25000"/>
                  </a:schemeClr>
                </a:solidFill>
                <a:latin typeface="+mj-ea"/>
                <a:ea typeface="+mj-ea"/>
                <a:cs typeface="+mj-ea"/>
                <a:sym typeface="+mn-ea"/>
              </a:rPr>
              <a:t>的动作及发布内容数据给与</a:t>
            </a:r>
            <a:r>
              <a:rPr lang="en-US" altLang="zh-CN" sz="1400" dirty="0">
                <a:solidFill>
                  <a:schemeClr val="tx1">
                    <a:lumMod val="75000"/>
                    <a:lumOff val="25000"/>
                  </a:schemeClr>
                </a:solidFill>
                <a:latin typeface="+mj-ea"/>
                <a:ea typeface="+mj-ea"/>
                <a:cs typeface="+mj-ea"/>
                <a:sym typeface="+mn-ea"/>
              </a:rPr>
              <a:t>KOC</a:t>
            </a:r>
            <a:r>
              <a:rPr lang="zh-CN" altLang="en-US" sz="1400">
                <a:solidFill>
                  <a:schemeClr val="tx1">
                    <a:lumMod val="75000"/>
                    <a:lumOff val="25000"/>
                  </a:schemeClr>
                </a:solidFill>
                <a:latin typeface="+mj-ea"/>
                <a:ea typeface="+mj-ea"/>
                <a:cs typeface="+mj-ea"/>
                <a:sym typeface="+mn-ea"/>
              </a:rPr>
              <a:t>对应的奖励，针对每月不达标的</a:t>
            </a:r>
            <a:r>
              <a:rPr lang="en-US" altLang="zh-CN" sz="1400" dirty="0">
                <a:solidFill>
                  <a:schemeClr val="tx1">
                    <a:lumMod val="75000"/>
                    <a:lumOff val="25000"/>
                  </a:schemeClr>
                </a:solidFill>
                <a:latin typeface="+mj-ea"/>
                <a:ea typeface="+mj-ea"/>
                <a:cs typeface="+mj-ea"/>
                <a:sym typeface="+mn-ea"/>
              </a:rPr>
              <a:t>KOC</a:t>
            </a:r>
            <a:r>
              <a:rPr lang="zh-CN" altLang="en-US" sz="1400">
                <a:solidFill>
                  <a:schemeClr val="tx1">
                    <a:lumMod val="75000"/>
                    <a:lumOff val="25000"/>
                  </a:schemeClr>
                </a:solidFill>
                <a:latin typeface="+mj-ea"/>
                <a:ea typeface="+mj-ea"/>
                <a:cs typeface="+mj-ea"/>
                <a:sym typeface="+mn-ea"/>
              </a:rPr>
              <a:t>会进行一对一沟通了解情况，如无法胜任则取消分享官身份。</a:t>
            </a:r>
            <a:endParaRPr lang="zh-CN" altLang="en-US" sz="1400">
              <a:solidFill>
                <a:schemeClr val="tx1">
                  <a:lumMod val="75000"/>
                  <a:lumOff val="25000"/>
                </a:schemeClr>
              </a:solidFill>
              <a:latin typeface="+mj-ea"/>
              <a:ea typeface="+mj-ea"/>
              <a:cs typeface="+mj-ea"/>
              <a:sym typeface="+mn-ea"/>
            </a:endParaRPr>
          </a:p>
        </p:txBody>
      </p:sp>
      <p:sp>
        <p:nvSpPr>
          <p:cNvPr id="136" name="文本框 135"/>
          <p:cNvSpPr txBox="1"/>
          <p:nvPr/>
        </p:nvSpPr>
        <p:spPr>
          <a:xfrm>
            <a:off x="2809240" y="2041525"/>
            <a:ext cx="3161030" cy="460375"/>
          </a:xfrm>
          <a:prstGeom prst="rect">
            <a:avLst/>
          </a:prstGeom>
          <a:noFill/>
        </p:spPr>
        <p:txBody>
          <a:bodyPr wrap="square" rtlCol="0">
            <a:spAutoFit/>
          </a:bodyPr>
          <a:lstStyle/>
          <a:p>
            <a:pPr algn="just"/>
            <a:r>
              <a:rPr lang="en-US" altLang="zh-CN"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1</a:t>
            </a:r>
            <a:r>
              <a:rPr lang="zh-CN" altLang="en-US"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、已添加宠粉官、加入社群</a:t>
            </a:r>
            <a:endParaRPr lang="zh-CN" altLang="en-US"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gn="just"/>
            <a:r>
              <a:rPr lang="en-US" altLang="zh-CN"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2</a:t>
            </a:r>
            <a:r>
              <a:rPr lang="zh-CN" altLang="en-US"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、朋友圈每月至少发布</a:t>
            </a:r>
            <a:r>
              <a:rPr lang="en-US" altLang="zh-CN"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5</a:t>
            </a:r>
            <a:r>
              <a:rPr lang="zh-CN" altLang="en-US"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条内容</a:t>
            </a:r>
            <a:endParaRPr lang="zh-CN" altLang="en-US"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1036955" y="2087880"/>
            <a:ext cx="967105" cy="3067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海选招募</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1036955" y="2960370"/>
            <a:ext cx="967105" cy="3067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入围筛选</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2809240" y="2793365"/>
            <a:ext cx="3161030" cy="645160"/>
          </a:xfrm>
          <a:prstGeom prst="rect">
            <a:avLst/>
          </a:prstGeom>
          <a:noFill/>
        </p:spPr>
        <p:txBody>
          <a:bodyPr wrap="square" rtlCol="0">
            <a:spAutoFit/>
          </a:bodyPr>
          <a:lstStyle/>
          <a:p>
            <a:pPr algn="just"/>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微博、抖音、小红书、快手至少两个平台已开通个人账号，且近</a:t>
            </a:r>
            <a:r>
              <a:rPr lang="en-US" altLang="zh-CN"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3</a:t>
            </a: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个月内发布过不少于</a:t>
            </a:r>
            <a:r>
              <a:rPr lang="en-US" altLang="zh-CN"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5</a:t>
            </a: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篇内容。</a:t>
            </a:r>
            <a:endParaRPr lang="zh-CN" altLang="en-US" sz="1200" b="1"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1031240" y="3837305"/>
            <a:ext cx="967105" cy="3067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新手观察</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1036955" y="4745355"/>
            <a:ext cx="967105" cy="3067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月度考核</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nvSpPr>
        <p:spPr>
          <a:xfrm>
            <a:off x="2809240" y="3672205"/>
            <a:ext cx="3161030" cy="460375"/>
          </a:xfrm>
          <a:prstGeom prst="rect">
            <a:avLst/>
          </a:prstGeom>
          <a:noFill/>
        </p:spPr>
        <p:txBody>
          <a:bodyPr wrap="square" rtlCol="0">
            <a:spAutoFit/>
          </a:bodyPr>
          <a:lstStyle/>
          <a:p>
            <a:pPr algn="just"/>
            <a:r>
              <a:rPr 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1</a:t>
            </a: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、一周内至少连续打卡</a:t>
            </a:r>
            <a:r>
              <a:rPr lang="en-US" altLang="zh-CN"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4</a:t>
            </a: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天</a:t>
            </a:r>
            <a:endPar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algn="just"/>
            <a:r>
              <a:rPr lang="en-US" altLang="zh-CN"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2</a:t>
            </a: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、一周内至少发布</a:t>
            </a:r>
            <a:r>
              <a:rPr lang="en-US" altLang="zh-CN"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2</a:t>
            </a: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篇或以上品牌相关内容</a:t>
            </a:r>
            <a:endPar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2809240" y="4575810"/>
            <a:ext cx="3161030" cy="645160"/>
          </a:xfrm>
          <a:prstGeom prst="rect">
            <a:avLst/>
          </a:prstGeom>
          <a:noFill/>
        </p:spPr>
        <p:txBody>
          <a:bodyPr wrap="square" rtlCol="0">
            <a:spAutoFit/>
          </a:bodyPr>
          <a:lstStyle/>
          <a:p>
            <a:pPr algn="just"/>
            <a:r>
              <a:rPr 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1</a:t>
            </a: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、每个月至少打卡</a:t>
            </a:r>
            <a:r>
              <a:rPr lang="en-US" altLang="zh-CN"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15</a:t>
            </a: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天</a:t>
            </a:r>
            <a:endPar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algn="just"/>
            <a:r>
              <a:rPr lang="en-US" altLang="zh-CN"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2</a:t>
            </a: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a:t>
            </a: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每个月至少发布</a:t>
            </a:r>
            <a:r>
              <a:rPr lang="en-US" altLang="zh-CN"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5</a:t>
            </a: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篇品牌相关内容，四大主流平台每个平台至少</a:t>
            </a:r>
            <a:r>
              <a:rPr lang="en-US" altLang="zh-CN"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1</a:t>
            </a:r>
            <a:r>
              <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篇</a:t>
            </a:r>
            <a:endParaRPr lang="zh-CN" altLang="en-US" sz="12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pic>
        <p:nvPicPr>
          <p:cNvPr id="14" name="图片 13" descr="192e951fdf0c3f7743b8ab7cca77da8"/>
          <p:cNvPicPr>
            <a:picLocks noChangeAspect="1"/>
          </p:cNvPicPr>
          <p:nvPr/>
        </p:nvPicPr>
        <p:blipFill>
          <a:blip r:embed="rId72"/>
          <a:stretch>
            <a:fillRect/>
          </a:stretch>
        </p:blipFill>
        <p:spPr>
          <a:xfrm>
            <a:off x="6819265" y="1822450"/>
            <a:ext cx="2213610" cy="3622040"/>
          </a:xfrm>
          <a:prstGeom prst="rect">
            <a:avLst/>
          </a:prstGeom>
          <a:ln w="28575">
            <a:solidFill>
              <a:srgbClr val="FFC000"/>
            </a:solidFill>
          </a:ln>
          <a:effectLst>
            <a:outerShdw blurRad="50800" dist="38100" dir="2700000" algn="tl" rotWithShape="0">
              <a:prstClr val="black">
                <a:alpha val="40000"/>
              </a:prstClr>
            </a:outerShdw>
          </a:effectLst>
        </p:spPr>
      </p:pic>
      <p:grpSp>
        <p:nvGrpSpPr>
          <p:cNvPr id="2" name="组合 1"/>
          <p:cNvGrpSpPr/>
          <p:nvPr/>
        </p:nvGrpSpPr>
        <p:grpSpPr>
          <a:xfrm>
            <a:off x="9368790" y="120650"/>
            <a:ext cx="659130" cy="598170"/>
            <a:chOff x="14118" y="124"/>
            <a:chExt cx="1038" cy="942"/>
          </a:xfrm>
        </p:grpSpPr>
        <p:sp>
          <p:nvSpPr>
            <p:cNvPr id="3" name="对角圆角矩形 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resource"/>
            <p:cNvPicPr>
              <a:picLocks noChangeAspect="1"/>
            </p:cNvPicPr>
            <p:nvPr/>
          </p:nvPicPr>
          <p:blipFill>
            <a:blip r:embed="rId7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6" name="文本框 2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978535" y="1068070"/>
            <a:ext cx="1753235" cy="1887855"/>
            <a:chOff x="6642" y="-1163"/>
            <a:chExt cx="2446" cy="2633"/>
          </a:xfrm>
        </p:grpSpPr>
        <p:pic>
          <p:nvPicPr>
            <p:cNvPr id="42" name="图片 41" descr="六角形"/>
            <p:cNvPicPr>
              <a:picLocks noChangeAspect="1"/>
            </p:cNvPicPr>
            <p:nvPr/>
          </p:nvPicPr>
          <p:blipFill>
            <a:blip r:embed="rId1"/>
            <a:stretch>
              <a:fillRect/>
            </a:stretch>
          </p:blipFill>
          <p:spPr>
            <a:xfrm>
              <a:off x="6642" y="-1163"/>
              <a:ext cx="2446" cy="2633"/>
            </a:xfrm>
            <a:prstGeom prst="rect">
              <a:avLst/>
            </a:prstGeom>
          </p:spPr>
        </p:pic>
        <p:sp>
          <p:nvSpPr>
            <p:cNvPr id="44" name="文本框 43"/>
            <p:cNvSpPr txBox="1"/>
            <p:nvPr/>
          </p:nvSpPr>
          <p:spPr>
            <a:xfrm>
              <a:off x="6975" y="-462"/>
              <a:ext cx="1780" cy="667"/>
            </a:xfrm>
            <a:prstGeom prst="rect">
              <a:avLst/>
            </a:prstGeom>
            <a:noFill/>
          </p:spPr>
          <p:txBody>
            <a:bodyPr wrap="square" rtlCol="0" anchor="t">
              <a:spAutoFit/>
            </a:bodyPr>
            <a:lstStyle/>
            <a:p>
              <a:pPr algn="ctr">
                <a:lnSpc>
                  <a:spcPct val="140000"/>
                </a:lnSpc>
              </a:pPr>
              <a:r>
                <a:rPr lang="zh-CN" altLang="zh-CN" b="1">
                  <a:solidFill>
                    <a:schemeClr val="tx1"/>
                  </a:solidFill>
                  <a:latin typeface="微软雅黑" panose="020B0503020204020204" charset="-122"/>
                  <a:ea typeface="微软雅黑" panose="020B0503020204020204" charset="-122"/>
                  <a:sym typeface="+mn-ea"/>
                </a:rPr>
                <a:t>高级会员</a:t>
              </a:r>
              <a:endParaRPr lang="zh-CN" altLang="zh-CN" b="1">
                <a:solidFill>
                  <a:schemeClr val="tx1"/>
                </a:solidFill>
                <a:latin typeface="微软雅黑" panose="020B0503020204020204" charset="-122"/>
                <a:ea typeface="微软雅黑" panose="020B0503020204020204" charset="-122"/>
                <a:sym typeface="+mn-ea"/>
              </a:endParaRPr>
            </a:p>
          </p:txBody>
        </p:sp>
      </p:grpSp>
      <p:sp>
        <p:nvSpPr>
          <p:cNvPr id="30" name="文本框 29"/>
          <p:cNvSpPr txBox="1"/>
          <p:nvPr/>
        </p:nvSpPr>
        <p:spPr>
          <a:xfrm>
            <a:off x="1102678" y="438150"/>
            <a:ext cx="1605280" cy="337185"/>
          </a:xfrm>
          <a:prstGeom prst="rect">
            <a:avLst/>
          </a:prstGeom>
          <a:noFill/>
        </p:spPr>
        <p:txBody>
          <a:bodyPr wrap="none" rtlCol="0">
            <a:spAutoFit/>
          </a:bodyPr>
          <a:lstStyle/>
          <a:p>
            <a:pPr algn="ctr"/>
            <a:r>
              <a:rPr lang="zh-CN" altLang="en-US" sz="1600" b="1">
                <a:solidFill>
                  <a:schemeClr val="tx1"/>
                </a:solidFill>
                <a:sym typeface="+mn-ea"/>
              </a:rPr>
              <a:t>会员体系案例一</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2"/>
            <a:stretch>
              <a:fillRect/>
            </a:stretch>
          </p:blipFill>
          <p:spPr>
            <a:xfrm>
              <a:off x="5235" y="1585"/>
              <a:ext cx="337" cy="709"/>
            </a:xfrm>
            <a:prstGeom prst="rect">
              <a:avLst/>
            </a:prstGeom>
          </p:spPr>
        </p:pic>
        <p:pic>
          <p:nvPicPr>
            <p:cNvPr id="17" name="图片 16" descr="resource"/>
            <p:cNvPicPr>
              <a:picLocks noChangeAspect="1"/>
            </p:cNvPicPr>
            <p:nvPr/>
          </p:nvPicPr>
          <p:blipFill>
            <a:blip r:embed="rId3"/>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210945" y="1948180"/>
            <a:ext cx="1275715" cy="607695"/>
          </a:xfrm>
          <a:prstGeom prst="rect">
            <a:avLst/>
          </a:prstGeom>
          <a:noFill/>
        </p:spPr>
        <p:txBody>
          <a:bodyPr wrap="square" rtlCol="0" anchor="t">
            <a:spAutoFit/>
          </a:bodyPr>
          <a:lstStyle/>
          <a:p>
            <a:pPr algn="ctr">
              <a:lnSpc>
                <a:spcPct val="140000"/>
              </a:lnSpc>
            </a:pPr>
            <a:r>
              <a:rPr lang="en-US" altLang="zh-CN" sz="2400" b="1" dirty="0">
                <a:solidFill>
                  <a:schemeClr val="tx1"/>
                </a:solidFill>
                <a:latin typeface="微软雅黑" panose="020B0503020204020204" charset="-122"/>
                <a:ea typeface="微软雅黑" panose="020B0503020204020204" charset="-122"/>
                <a:sym typeface="+mn-ea"/>
              </a:rPr>
              <a:t>KOC</a:t>
            </a:r>
            <a:endParaRPr lang="en-US" altLang="zh-CN" sz="2400" b="1" dirty="0">
              <a:solidFill>
                <a:schemeClr val="tx1"/>
              </a:solidFill>
              <a:latin typeface="微软雅黑" panose="020B0503020204020204" charset="-122"/>
              <a:ea typeface="微软雅黑" panose="020B0503020204020204" charset="-122"/>
              <a:sym typeface="+mn-ea"/>
            </a:endParaRPr>
          </a:p>
        </p:txBody>
      </p:sp>
      <p:sp>
        <p:nvSpPr>
          <p:cNvPr id="8" name="文本框 7"/>
          <p:cNvSpPr txBox="1"/>
          <p:nvPr/>
        </p:nvSpPr>
        <p:spPr>
          <a:xfrm>
            <a:off x="2801620" y="2098675"/>
            <a:ext cx="1427480" cy="306705"/>
          </a:xfrm>
          <a:prstGeom prst="rect">
            <a:avLst/>
          </a:prstGeom>
          <a:noFill/>
        </p:spPr>
        <p:txBody>
          <a:bodyPr wrap="none" rtlCol="0">
            <a:spAutoFit/>
          </a:bodyPr>
          <a:lstStyle/>
          <a:p>
            <a:r>
              <a:rPr lang="zh-CN" altLang="en-US" sz="1400"/>
              <a:t>符合条件可升级</a:t>
            </a:r>
            <a:endParaRPr lang="zh-CN" altLang="en-US" sz="1400"/>
          </a:p>
        </p:txBody>
      </p:sp>
      <p:sp>
        <p:nvSpPr>
          <p:cNvPr id="9" name="文本框 8"/>
          <p:cNvSpPr txBox="1"/>
          <p:nvPr/>
        </p:nvSpPr>
        <p:spPr>
          <a:xfrm>
            <a:off x="2801620" y="1742440"/>
            <a:ext cx="1960880" cy="306705"/>
          </a:xfrm>
          <a:prstGeom prst="rect">
            <a:avLst/>
          </a:prstGeom>
          <a:noFill/>
        </p:spPr>
        <p:txBody>
          <a:bodyPr wrap="none" rtlCol="0">
            <a:spAutoFit/>
          </a:bodyPr>
          <a:lstStyle/>
          <a:p>
            <a:r>
              <a:rPr lang="zh-CN" altLang="en-US" sz="1400"/>
              <a:t>通过招募、筛选、审核</a:t>
            </a:r>
            <a:endParaRPr lang="zh-CN" altLang="en-US" sz="1400"/>
          </a:p>
        </p:txBody>
      </p:sp>
      <p:sp>
        <p:nvSpPr>
          <p:cNvPr id="51" name="矩形 50"/>
          <p:cNvSpPr/>
          <p:nvPr/>
        </p:nvSpPr>
        <p:spPr>
          <a:xfrm>
            <a:off x="991870" y="3247390"/>
            <a:ext cx="8686165" cy="2052320"/>
          </a:xfrm>
          <a:prstGeom prst="rect">
            <a:avLst/>
          </a:prstGeom>
          <a:noFill/>
          <a:ln w="28575">
            <a:solidFill>
              <a:srgbClr val="FFC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5659755" y="1379855"/>
            <a:ext cx="894080" cy="306705"/>
          </a:xfrm>
          <a:prstGeom prst="rect">
            <a:avLst/>
          </a:prstGeom>
          <a:noFill/>
        </p:spPr>
        <p:txBody>
          <a:bodyPr wrap="none" rtlCol="0">
            <a:spAutoFit/>
          </a:bodyPr>
          <a:lstStyle/>
          <a:p>
            <a:r>
              <a:rPr lang="zh-CN" altLang="en-US" sz="1400" b="1"/>
              <a:t>权益升级</a:t>
            </a:r>
            <a:endParaRPr lang="zh-CN" altLang="en-US" sz="1400" b="1"/>
          </a:p>
        </p:txBody>
      </p:sp>
      <p:sp>
        <p:nvSpPr>
          <p:cNvPr id="14" name="圆角矩形 13"/>
          <p:cNvSpPr/>
          <p:nvPr/>
        </p:nvSpPr>
        <p:spPr>
          <a:xfrm>
            <a:off x="1291590" y="3467735"/>
            <a:ext cx="1198880" cy="29591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1291590" y="3491865"/>
            <a:ext cx="1198880" cy="245110"/>
          </a:xfrm>
          <a:prstGeom prst="rect">
            <a:avLst/>
          </a:prstGeom>
          <a:noFill/>
        </p:spPr>
        <p:txBody>
          <a:bodyPr wrap="none" rtlCol="0">
            <a:spAutoFit/>
          </a:bodyPr>
          <a:lstStyle/>
          <a:p>
            <a:r>
              <a:rPr lang="zh-CN" altLang="en-US" sz="1000" b="1"/>
              <a:t>增加积分获取途径</a:t>
            </a:r>
            <a:endParaRPr lang="zh-CN" altLang="en-US" sz="1000" b="1"/>
          </a:p>
        </p:txBody>
      </p:sp>
      <p:sp>
        <p:nvSpPr>
          <p:cNvPr id="21" name="圆角矩形 20"/>
          <p:cNvSpPr/>
          <p:nvPr/>
        </p:nvSpPr>
        <p:spPr>
          <a:xfrm>
            <a:off x="3147695" y="3466465"/>
            <a:ext cx="1198880" cy="29591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3274695" y="3491865"/>
            <a:ext cx="944880" cy="245110"/>
          </a:xfrm>
          <a:prstGeom prst="rect">
            <a:avLst/>
          </a:prstGeom>
          <a:noFill/>
        </p:spPr>
        <p:txBody>
          <a:bodyPr wrap="none" rtlCol="0">
            <a:spAutoFit/>
          </a:bodyPr>
          <a:lstStyle/>
          <a:p>
            <a:r>
              <a:rPr lang="zh-CN" altLang="en-US" sz="1000" b="1"/>
              <a:t>积分获取翻倍</a:t>
            </a:r>
            <a:endParaRPr lang="zh-CN" altLang="en-US" sz="1000" b="1"/>
          </a:p>
        </p:txBody>
      </p:sp>
      <p:sp>
        <p:nvSpPr>
          <p:cNvPr id="23" name="圆角矩形 22"/>
          <p:cNvSpPr/>
          <p:nvPr/>
        </p:nvSpPr>
        <p:spPr>
          <a:xfrm>
            <a:off x="5659755" y="1836420"/>
            <a:ext cx="1198880" cy="29591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5659755" y="1861820"/>
            <a:ext cx="1198880" cy="245110"/>
          </a:xfrm>
          <a:prstGeom prst="rect">
            <a:avLst/>
          </a:prstGeom>
          <a:noFill/>
        </p:spPr>
        <p:txBody>
          <a:bodyPr wrap="none" rtlCol="0">
            <a:spAutoFit/>
          </a:bodyPr>
          <a:lstStyle/>
          <a:p>
            <a:r>
              <a:rPr lang="zh-CN" altLang="en-US" sz="1000" b="1"/>
              <a:t>积分兑换商品升级</a:t>
            </a:r>
            <a:endParaRPr lang="zh-CN" altLang="en-US" sz="1000" b="1"/>
          </a:p>
        </p:txBody>
      </p:sp>
      <p:sp>
        <p:nvSpPr>
          <p:cNvPr id="25" name="圆角矩形 24"/>
          <p:cNvSpPr/>
          <p:nvPr/>
        </p:nvSpPr>
        <p:spPr>
          <a:xfrm>
            <a:off x="5120640" y="3467735"/>
            <a:ext cx="1198880" cy="29591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5120640" y="3493135"/>
            <a:ext cx="1198880" cy="245110"/>
          </a:xfrm>
          <a:prstGeom prst="rect">
            <a:avLst/>
          </a:prstGeom>
          <a:noFill/>
        </p:spPr>
        <p:txBody>
          <a:bodyPr wrap="none" rtlCol="0">
            <a:spAutoFit/>
          </a:bodyPr>
          <a:lstStyle/>
          <a:p>
            <a:r>
              <a:rPr lang="zh-CN" altLang="en-US" sz="1000" b="1"/>
              <a:t>会员任务额外奖励</a:t>
            </a:r>
            <a:endParaRPr lang="zh-CN" altLang="en-US" sz="1000" b="1"/>
          </a:p>
        </p:txBody>
      </p:sp>
      <p:sp>
        <p:nvSpPr>
          <p:cNvPr id="27" name="圆角矩形 26"/>
          <p:cNvSpPr/>
          <p:nvPr/>
        </p:nvSpPr>
        <p:spPr>
          <a:xfrm>
            <a:off x="7093585" y="3466465"/>
            <a:ext cx="1198880" cy="29591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7220585" y="3491865"/>
            <a:ext cx="944880" cy="245110"/>
          </a:xfrm>
          <a:prstGeom prst="rect">
            <a:avLst/>
          </a:prstGeom>
          <a:noFill/>
        </p:spPr>
        <p:txBody>
          <a:bodyPr wrap="none" rtlCol="0">
            <a:spAutoFit/>
          </a:bodyPr>
          <a:lstStyle/>
          <a:p>
            <a:r>
              <a:rPr lang="zh-CN" altLang="en-US" sz="1000" b="1"/>
              <a:t>会员佣金权益</a:t>
            </a:r>
            <a:endParaRPr lang="zh-CN" altLang="en-US" sz="1000" b="1"/>
          </a:p>
        </p:txBody>
      </p:sp>
      <p:pic>
        <p:nvPicPr>
          <p:cNvPr id="29" name="图片 28"/>
          <p:cNvPicPr>
            <a:picLocks noChangeAspect="1"/>
          </p:cNvPicPr>
          <p:nvPr/>
        </p:nvPicPr>
        <p:blipFill>
          <a:blip r:embed="rId4"/>
          <a:stretch>
            <a:fillRect/>
          </a:stretch>
        </p:blipFill>
        <p:spPr>
          <a:xfrm>
            <a:off x="7560310" y="1381760"/>
            <a:ext cx="2117725" cy="1384300"/>
          </a:xfrm>
          <a:prstGeom prst="rect">
            <a:avLst/>
          </a:prstGeom>
        </p:spPr>
      </p:pic>
      <p:sp>
        <p:nvSpPr>
          <p:cNvPr id="31" name="文本框 30"/>
          <p:cNvSpPr txBox="1"/>
          <p:nvPr/>
        </p:nvSpPr>
        <p:spPr>
          <a:xfrm>
            <a:off x="5617845" y="2244090"/>
            <a:ext cx="1805940" cy="521970"/>
          </a:xfrm>
          <a:prstGeom prst="rect">
            <a:avLst/>
          </a:prstGeom>
          <a:noFill/>
        </p:spPr>
        <p:txBody>
          <a:bodyPr wrap="square" rtlCol="0">
            <a:spAutoFit/>
          </a:bodyPr>
          <a:lstStyle/>
          <a:p>
            <a:r>
              <a:rPr lang="zh-CN" altLang="en-US" sz="1400"/>
              <a:t>设置高级会员专属可兑换爆品</a:t>
            </a:r>
            <a:endParaRPr lang="zh-CN" altLang="en-US" sz="1400"/>
          </a:p>
        </p:txBody>
      </p:sp>
      <p:sp>
        <p:nvSpPr>
          <p:cNvPr id="32" name="剪去对角的矩形 31"/>
          <p:cNvSpPr/>
          <p:nvPr/>
        </p:nvSpPr>
        <p:spPr>
          <a:xfrm>
            <a:off x="8206105" y="3041015"/>
            <a:ext cx="1363345" cy="381635"/>
          </a:xfrm>
          <a:prstGeom prst="snip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8441055" y="3078480"/>
            <a:ext cx="894080" cy="306705"/>
          </a:xfrm>
          <a:prstGeom prst="rect">
            <a:avLst/>
          </a:prstGeom>
          <a:noFill/>
        </p:spPr>
        <p:txBody>
          <a:bodyPr wrap="none" rtlCol="0">
            <a:spAutoFit/>
          </a:bodyPr>
          <a:lstStyle/>
          <a:p>
            <a:r>
              <a:rPr lang="zh-CN" altLang="en-US" sz="1400" b="1"/>
              <a:t>权益升级</a:t>
            </a:r>
            <a:endParaRPr lang="zh-CN" altLang="en-US" sz="1400" b="1"/>
          </a:p>
        </p:txBody>
      </p:sp>
      <p:sp>
        <p:nvSpPr>
          <p:cNvPr id="34" name="文本框 33"/>
          <p:cNvSpPr txBox="1"/>
          <p:nvPr/>
        </p:nvSpPr>
        <p:spPr>
          <a:xfrm>
            <a:off x="1291590" y="4492625"/>
            <a:ext cx="1203325" cy="245110"/>
          </a:xfrm>
          <a:prstGeom prst="rect">
            <a:avLst/>
          </a:prstGeom>
          <a:noFill/>
        </p:spPr>
        <p:txBody>
          <a:bodyPr wrap="square" rtlCol="0">
            <a:spAutoFit/>
          </a:bodyPr>
          <a:lstStyle/>
          <a:p>
            <a:pPr algn="ctr"/>
            <a:r>
              <a:rPr lang="en-US" altLang="zh-CN" sz="1000" dirty="0"/>
              <a:t>10</a:t>
            </a:r>
            <a:r>
              <a:rPr lang="zh-CN" altLang="en-US" sz="1000"/>
              <a:t>积分</a:t>
            </a:r>
            <a:r>
              <a:rPr lang="en-US" altLang="zh-CN" sz="1000" dirty="0"/>
              <a:t>/</a:t>
            </a:r>
            <a:r>
              <a:rPr lang="zh-CN" altLang="en-US" sz="1000"/>
              <a:t>篇</a:t>
            </a:r>
            <a:endParaRPr lang="zh-CN" altLang="en-US" sz="1000"/>
          </a:p>
        </p:txBody>
      </p:sp>
      <p:sp>
        <p:nvSpPr>
          <p:cNvPr id="36" name="文本框 35"/>
          <p:cNvSpPr txBox="1"/>
          <p:nvPr/>
        </p:nvSpPr>
        <p:spPr>
          <a:xfrm>
            <a:off x="1210945" y="3909695"/>
            <a:ext cx="1502410" cy="553085"/>
          </a:xfrm>
          <a:prstGeom prst="rect">
            <a:avLst/>
          </a:prstGeom>
          <a:noFill/>
        </p:spPr>
        <p:txBody>
          <a:bodyPr wrap="square" rtlCol="0">
            <a:spAutoFit/>
          </a:bodyPr>
          <a:lstStyle/>
          <a:p>
            <a:r>
              <a:rPr lang="zh-CN" altLang="en-US" sz="1000"/>
              <a:t>发布站外产品种草内容、产品体验内容等可获得积分。</a:t>
            </a:r>
            <a:endParaRPr lang="zh-CN" altLang="en-US" sz="1000"/>
          </a:p>
        </p:txBody>
      </p:sp>
      <p:sp>
        <p:nvSpPr>
          <p:cNvPr id="37" name="文本框 36"/>
          <p:cNvSpPr txBox="1"/>
          <p:nvPr/>
        </p:nvSpPr>
        <p:spPr>
          <a:xfrm>
            <a:off x="1217295" y="4822825"/>
            <a:ext cx="1496695" cy="398780"/>
          </a:xfrm>
          <a:prstGeom prst="rect">
            <a:avLst/>
          </a:prstGeom>
          <a:noFill/>
        </p:spPr>
        <p:txBody>
          <a:bodyPr wrap="square" rtlCol="0">
            <a:spAutoFit/>
          </a:bodyPr>
          <a:lstStyle/>
          <a:p>
            <a:r>
              <a:rPr lang="zh-CN" altLang="en-US" sz="1000"/>
              <a:t>站外平台包括：抖音、小红书、微博、朋友圈</a:t>
            </a:r>
            <a:endParaRPr lang="zh-CN" altLang="en-US" sz="1000"/>
          </a:p>
        </p:txBody>
      </p:sp>
      <p:sp>
        <p:nvSpPr>
          <p:cNvPr id="39" name="文本框 38"/>
          <p:cNvSpPr txBox="1"/>
          <p:nvPr/>
        </p:nvSpPr>
        <p:spPr>
          <a:xfrm>
            <a:off x="3030855" y="4234815"/>
            <a:ext cx="1502410" cy="398780"/>
          </a:xfrm>
          <a:prstGeom prst="rect">
            <a:avLst/>
          </a:prstGeom>
          <a:noFill/>
        </p:spPr>
        <p:txBody>
          <a:bodyPr wrap="square" rtlCol="0">
            <a:spAutoFit/>
          </a:bodyPr>
          <a:lstStyle/>
          <a:p>
            <a:r>
              <a:rPr lang="zh-CN" altLang="en-US" sz="1000"/>
              <a:t>所有常规积分获取方式都可翻倍</a:t>
            </a:r>
            <a:endParaRPr lang="zh-CN" altLang="en-US" sz="1000"/>
          </a:p>
        </p:txBody>
      </p:sp>
      <p:sp>
        <p:nvSpPr>
          <p:cNvPr id="43" name="文本框 42"/>
          <p:cNvSpPr txBox="1"/>
          <p:nvPr/>
        </p:nvSpPr>
        <p:spPr>
          <a:xfrm>
            <a:off x="4846955" y="3909695"/>
            <a:ext cx="1746885" cy="245110"/>
          </a:xfrm>
          <a:prstGeom prst="rect">
            <a:avLst/>
          </a:prstGeom>
          <a:noFill/>
        </p:spPr>
        <p:txBody>
          <a:bodyPr wrap="square" rtlCol="0">
            <a:spAutoFit/>
          </a:bodyPr>
          <a:lstStyle/>
          <a:p>
            <a:r>
              <a:rPr lang="zh-CN" altLang="en-US" sz="1000"/>
              <a:t>高级会员每月专属任务奖励</a:t>
            </a:r>
            <a:endParaRPr lang="zh-CN" altLang="en-US" sz="1000"/>
          </a:p>
        </p:txBody>
      </p:sp>
      <p:sp>
        <p:nvSpPr>
          <p:cNvPr id="45" name="文本框 44"/>
          <p:cNvSpPr txBox="1"/>
          <p:nvPr/>
        </p:nvSpPr>
        <p:spPr>
          <a:xfrm>
            <a:off x="4846955" y="4231005"/>
            <a:ext cx="1778000" cy="506730"/>
          </a:xfrm>
          <a:prstGeom prst="rect">
            <a:avLst/>
          </a:prstGeom>
          <a:noFill/>
        </p:spPr>
        <p:txBody>
          <a:bodyPr wrap="square" rtlCol="0">
            <a:spAutoFit/>
          </a:bodyPr>
          <a:lstStyle/>
          <a:p>
            <a:pPr algn="l"/>
            <a:r>
              <a:rPr lang="en-US" altLang="zh-CN" sz="900" dirty="0">
                <a:latin typeface="微软雅黑" panose="020B0503020204020204" charset="-122"/>
                <a:ea typeface="微软雅黑" panose="020B0503020204020204" charset="-122"/>
                <a:cs typeface="微软雅黑" panose="020B0503020204020204" charset="-122"/>
              </a:rPr>
              <a:t>1</a:t>
            </a:r>
            <a:r>
              <a:rPr lang="zh-CN" altLang="en-US" sz="900">
                <a:latin typeface="微软雅黑" panose="020B0503020204020204" charset="-122"/>
                <a:ea typeface="微软雅黑" panose="020B0503020204020204" charset="-122"/>
                <a:cs typeface="微软雅黑" panose="020B0503020204020204" charset="-122"/>
              </a:rPr>
              <a:t>、每月至少分享</a:t>
            </a:r>
            <a:r>
              <a:rPr lang="en-US" altLang="zh-CN" sz="900" dirty="0">
                <a:latin typeface="微软雅黑" panose="020B0503020204020204" charset="-122"/>
                <a:ea typeface="微软雅黑" panose="020B0503020204020204" charset="-122"/>
                <a:cs typeface="微软雅黑" panose="020B0503020204020204" charset="-122"/>
              </a:rPr>
              <a:t>5</a:t>
            </a:r>
            <a:r>
              <a:rPr lang="zh-CN" altLang="en-US" sz="900">
                <a:latin typeface="微软雅黑" panose="020B0503020204020204" charset="-122"/>
                <a:ea typeface="微软雅黑" panose="020B0503020204020204" charset="-122"/>
                <a:cs typeface="微软雅黑" panose="020B0503020204020204" charset="-122"/>
              </a:rPr>
              <a:t>篇站外内容</a:t>
            </a:r>
            <a:endParaRPr lang="zh-CN" altLang="en-US" sz="900">
              <a:latin typeface="微软雅黑" panose="020B0503020204020204" charset="-122"/>
              <a:ea typeface="微软雅黑" panose="020B0503020204020204" charset="-122"/>
              <a:cs typeface="微软雅黑" panose="020B0503020204020204" charset="-122"/>
            </a:endParaRPr>
          </a:p>
          <a:p>
            <a:pPr algn="l"/>
            <a:r>
              <a:rPr lang="en-US" altLang="zh-CN" sz="900" dirty="0">
                <a:latin typeface="微软雅黑" panose="020B0503020204020204" charset="-122"/>
                <a:ea typeface="微软雅黑" panose="020B0503020204020204" charset="-122"/>
                <a:cs typeface="微软雅黑" panose="020B0503020204020204" charset="-122"/>
              </a:rPr>
              <a:t>2</a:t>
            </a:r>
            <a:r>
              <a:rPr lang="zh-CN" altLang="en-US" sz="900">
                <a:latin typeface="微软雅黑" panose="020B0503020204020204" charset="-122"/>
                <a:ea typeface="微软雅黑" panose="020B0503020204020204" charset="-122"/>
                <a:cs typeface="微软雅黑" panose="020B0503020204020204" charset="-122"/>
              </a:rPr>
              <a:t>、每月至少参与</a:t>
            </a:r>
            <a:r>
              <a:rPr lang="en-US" altLang="zh-CN" sz="900" dirty="0">
                <a:latin typeface="微软雅黑" panose="020B0503020204020204" charset="-122"/>
                <a:ea typeface="微软雅黑" panose="020B0503020204020204" charset="-122"/>
                <a:cs typeface="微软雅黑" panose="020B0503020204020204" charset="-122"/>
              </a:rPr>
              <a:t>10</a:t>
            </a:r>
            <a:r>
              <a:rPr lang="zh-CN" altLang="en-US" sz="900">
                <a:latin typeface="微软雅黑" panose="020B0503020204020204" charset="-122"/>
                <a:ea typeface="微软雅黑" panose="020B0503020204020204" charset="-122"/>
                <a:cs typeface="微软雅黑" panose="020B0503020204020204" charset="-122"/>
              </a:rPr>
              <a:t>次社群话题</a:t>
            </a:r>
            <a:endParaRPr lang="zh-CN" altLang="en-US" sz="900">
              <a:latin typeface="微软雅黑" panose="020B0503020204020204" charset="-122"/>
              <a:ea typeface="微软雅黑" panose="020B0503020204020204" charset="-122"/>
              <a:cs typeface="微软雅黑" panose="020B0503020204020204" charset="-122"/>
            </a:endParaRPr>
          </a:p>
          <a:p>
            <a:pPr algn="l"/>
            <a:r>
              <a:rPr lang="en-US" altLang="zh-CN" sz="900" dirty="0">
                <a:latin typeface="微软雅黑" panose="020B0503020204020204" charset="-122"/>
                <a:ea typeface="微软雅黑" panose="020B0503020204020204" charset="-122"/>
                <a:cs typeface="微软雅黑" panose="020B0503020204020204" charset="-122"/>
              </a:rPr>
              <a:t>3</a:t>
            </a:r>
            <a:r>
              <a:rPr lang="zh-CN" altLang="en-US" sz="900">
                <a:latin typeface="微软雅黑" panose="020B0503020204020204" charset="-122"/>
                <a:ea typeface="微软雅黑" panose="020B0503020204020204" charset="-122"/>
                <a:cs typeface="微软雅黑" panose="020B0503020204020204" charset="-122"/>
              </a:rPr>
              <a:t>、每月至少签到</a:t>
            </a:r>
            <a:r>
              <a:rPr lang="en-US" altLang="zh-CN" sz="900" dirty="0">
                <a:latin typeface="微软雅黑" panose="020B0503020204020204" charset="-122"/>
                <a:ea typeface="微软雅黑" panose="020B0503020204020204" charset="-122"/>
                <a:cs typeface="微软雅黑" panose="020B0503020204020204" charset="-122"/>
              </a:rPr>
              <a:t>20</a:t>
            </a:r>
            <a:r>
              <a:rPr lang="zh-CN" altLang="en-US" sz="900">
                <a:latin typeface="微软雅黑" panose="020B0503020204020204" charset="-122"/>
                <a:ea typeface="微软雅黑" panose="020B0503020204020204" charset="-122"/>
                <a:cs typeface="微软雅黑" panose="020B0503020204020204" charset="-122"/>
              </a:rPr>
              <a:t>次</a:t>
            </a:r>
            <a:endParaRPr lang="zh-CN" altLang="en-US" sz="900">
              <a:latin typeface="微软雅黑" panose="020B0503020204020204" charset="-122"/>
              <a:ea typeface="微软雅黑" panose="020B0503020204020204" charset="-122"/>
              <a:cs typeface="微软雅黑" panose="020B0503020204020204" charset="-122"/>
            </a:endParaRPr>
          </a:p>
        </p:txBody>
      </p:sp>
      <p:sp>
        <p:nvSpPr>
          <p:cNvPr id="46" name="文本框 45"/>
          <p:cNvSpPr txBox="1"/>
          <p:nvPr/>
        </p:nvSpPr>
        <p:spPr>
          <a:xfrm>
            <a:off x="5055870" y="4761230"/>
            <a:ext cx="1746885" cy="460375"/>
          </a:xfrm>
          <a:prstGeom prst="rect">
            <a:avLst/>
          </a:prstGeom>
          <a:noFill/>
        </p:spPr>
        <p:txBody>
          <a:bodyPr wrap="square" rtlCol="0">
            <a:spAutoFit/>
          </a:bodyPr>
          <a:lstStyle/>
          <a:p>
            <a:r>
              <a:rPr lang="zh-CN" altLang="en-US" sz="800">
                <a:latin typeface="微软雅黑" panose="020B0503020204020204" charset="-122"/>
                <a:ea typeface="微软雅黑" panose="020B0503020204020204" charset="-122"/>
                <a:cs typeface="微软雅黑" panose="020B0503020204020204" charset="-122"/>
              </a:rPr>
              <a:t>达标</a:t>
            </a:r>
            <a:r>
              <a:rPr lang="en-US" altLang="zh-CN" sz="800" dirty="0">
                <a:latin typeface="微软雅黑" panose="020B0503020204020204" charset="-122"/>
                <a:ea typeface="微软雅黑" panose="020B0503020204020204" charset="-122"/>
                <a:cs typeface="微软雅黑" panose="020B0503020204020204" charset="-122"/>
              </a:rPr>
              <a:t>1</a:t>
            </a:r>
            <a:r>
              <a:rPr lang="zh-CN" altLang="en-US" sz="800">
                <a:latin typeface="微软雅黑" panose="020B0503020204020204" charset="-122"/>
                <a:ea typeface="微软雅黑" panose="020B0503020204020204" charset="-122"/>
                <a:cs typeface="微软雅黑" panose="020B0503020204020204" charset="-122"/>
              </a:rPr>
              <a:t>个月奖励：100积分</a:t>
            </a:r>
            <a:endParaRPr lang="zh-CN" altLang="en-US" sz="800">
              <a:latin typeface="微软雅黑" panose="020B0503020204020204" charset="-122"/>
              <a:ea typeface="微软雅黑" panose="020B0503020204020204" charset="-122"/>
              <a:cs typeface="微软雅黑" panose="020B0503020204020204" charset="-122"/>
            </a:endParaRPr>
          </a:p>
          <a:p>
            <a:r>
              <a:rPr lang="zh-CN" altLang="en-US" sz="800">
                <a:latin typeface="微软雅黑" panose="020B0503020204020204" charset="-122"/>
                <a:ea typeface="微软雅黑" panose="020B0503020204020204" charset="-122"/>
                <a:cs typeface="微软雅黑" panose="020B0503020204020204" charset="-122"/>
              </a:rPr>
              <a:t>达标2个月奖励：200积分</a:t>
            </a:r>
            <a:endParaRPr lang="zh-CN" altLang="en-US" sz="800">
              <a:latin typeface="微软雅黑" panose="020B0503020204020204" charset="-122"/>
              <a:ea typeface="微软雅黑" panose="020B0503020204020204" charset="-122"/>
              <a:cs typeface="微软雅黑" panose="020B0503020204020204" charset="-122"/>
            </a:endParaRPr>
          </a:p>
          <a:p>
            <a:r>
              <a:rPr lang="zh-CN" altLang="en-US" sz="800">
                <a:latin typeface="微软雅黑" panose="020B0503020204020204" charset="-122"/>
                <a:ea typeface="微软雅黑" panose="020B0503020204020204" charset="-122"/>
                <a:cs typeface="微软雅黑" panose="020B0503020204020204" charset="-122"/>
              </a:rPr>
              <a:t>达标3个月奖励：300积分</a:t>
            </a:r>
            <a:endParaRPr lang="zh-CN" altLang="en-US" sz="800">
              <a:latin typeface="微软雅黑" panose="020B0503020204020204" charset="-122"/>
              <a:ea typeface="微软雅黑" panose="020B0503020204020204" charset="-122"/>
              <a:cs typeface="微软雅黑" panose="020B0503020204020204" charset="-122"/>
            </a:endParaRPr>
          </a:p>
        </p:txBody>
      </p:sp>
      <p:sp>
        <p:nvSpPr>
          <p:cNvPr id="47" name="文本框 46"/>
          <p:cNvSpPr txBox="1"/>
          <p:nvPr/>
        </p:nvSpPr>
        <p:spPr>
          <a:xfrm>
            <a:off x="6819900" y="4231005"/>
            <a:ext cx="1746885" cy="398780"/>
          </a:xfrm>
          <a:prstGeom prst="rect">
            <a:avLst/>
          </a:prstGeom>
          <a:noFill/>
        </p:spPr>
        <p:txBody>
          <a:bodyPr wrap="square" rtlCol="0">
            <a:spAutoFit/>
          </a:bodyPr>
          <a:lstStyle/>
          <a:p>
            <a:r>
              <a:rPr lang="zh-CN" altLang="en-US" sz="1000"/>
              <a:t>分享商城产品产生交易可获得</a:t>
            </a:r>
            <a:r>
              <a:rPr lang="en-US" altLang="zh-CN" sz="1000" dirty="0"/>
              <a:t>10%</a:t>
            </a:r>
            <a:r>
              <a:rPr lang="zh-CN" altLang="en-US" sz="1000"/>
              <a:t>佣金奖励</a:t>
            </a:r>
            <a:endParaRPr lang="zh-CN" altLang="en-US" sz="1000"/>
          </a:p>
        </p:txBody>
      </p:sp>
      <p:grpSp>
        <p:nvGrpSpPr>
          <p:cNvPr id="2" name="组合 1"/>
          <p:cNvGrpSpPr/>
          <p:nvPr/>
        </p:nvGrpSpPr>
        <p:grpSpPr>
          <a:xfrm>
            <a:off x="9368790" y="120650"/>
            <a:ext cx="659130" cy="598170"/>
            <a:chOff x="14118" y="124"/>
            <a:chExt cx="1038" cy="942"/>
          </a:xfrm>
        </p:grpSpPr>
        <p:sp>
          <p:nvSpPr>
            <p:cNvPr id="3" name="对角圆角矩形 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resource"/>
            <p:cNvPicPr>
              <a:picLocks noChangeAspect="1"/>
            </p:cNvPicPr>
            <p:nvPr/>
          </p:nvPicPr>
          <p:blipFill>
            <a:blip r:embed="rId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8" name="文本框 1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02678" y="438150"/>
            <a:ext cx="1605280" cy="337185"/>
          </a:xfrm>
          <a:prstGeom prst="rect">
            <a:avLst/>
          </a:prstGeom>
          <a:noFill/>
        </p:spPr>
        <p:txBody>
          <a:bodyPr wrap="none" rtlCol="0">
            <a:spAutoFit/>
          </a:bodyPr>
          <a:lstStyle/>
          <a:p>
            <a:pPr algn="ctr"/>
            <a:r>
              <a:rPr lang="zh-CN" altLang="en-US" sz="1600" b="1">
                <a:solidFill>
                  <a:schemeClr val="tx1"/>
                </a:solidFill>
                <a:sym typeface="+mn-ea"/>
              </a:rPr>
              <a:t>会员体系案例一</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3" cstate="print"/>
          <a:stretch>
            <a:fillRect/>
          </a:stretch>
        </p:blipFill>
        <p:spPr>
          <a:xfrm>
            <a:off x="1452245" y="1540510"/>
            <a:ext cx="2287905" cy="3707765"/>
          </a:xfrm>
          <a:prstGeom prst="rect">
            <a:avLst/>
          </a:prstGeom>
        </p:spPr>
      </p:pic>
      <p:pic>
        <p:nvPicPr>
          <p:cNvPr id="5" name="图片 4"/>
          <p:cNvPicPr>
            <a:picLocks noChangeAspect="1"/>
          </p:cNvPicPr>
          <p:nvPr/>
        </p:nvPicPr>
        <p:blipFill>
          <a:blip r:embed="rId4" cstate="print"/>
          <a:stretch>
            <a:fillRect/>
          </a:stretch>
        </p:blipFill>
        <p:spPr>
          <a:xfrm>
            <a:off x="4132580" y="1568450"/>
            <a:ext cx="1835785" cy="3716655"/>
          </a:xfrm>
          <a:prstGeom prst="rect">
            <a:avLst/>
          </a:prstGeom>
        </p:spPr>
      </p:pic>
      <p:pic>
        <p:nvPicPr>
          <p:cNvPr id="6" name="图片 5"/>
          <p:cNvPicPr>
            <a:picLocks noChangeAspect="1"/>
          </p:cNvPicPr>
          <p:nvPr/>
        </p:nvPicPr>
        <p:blipFill>
          <a:blip r:embed="rId5" cstate="print"/>
          <a:stretch>
            <a:fillRect/>
          </a:stretch>
        </p:blipFill>
        <p:spPr>
          <a:xfrm>
            <a:off x="6125210" y="1540510"/>
            <a:ext cx="2311400" cy="3744595"/>
          </a:xfrm>
          <a:prstGeom prst="rect">
            <a:avLst/>
          </a:prstGeom>
        </p:spPr>
      </p:pic>
      <p:sp>
        <p:nvSpPr>
          <p:cNvPr id="61" name="文本框 60"/>
          <p:cNvSpPr txBox="1"/>
          <p:nvPr/>
        </p:nvSpPr>
        <p:spPr>
          <a:xfrm>
            <a:off x="2986405" y="912495"/>
            <a:ext cx="4287520" cy="337185"/>
          </a:xfrm>
          <a:prstGeom prst="rect">
            <a:avLst/>
          </a:prstGeom>
          <a:noFill/>
        </p:spPr>
        <p:txBody>
          <a:bodyPr wrap="square" rtlCol="0">
            <a:spAutoFit/>
          </a:bodyPr>
          <a:lstStyle/>
          <a:p>
            <a:pPr algn="ctr"/>
            <a:r>
              <a:rPr lang="en-US" altLang="zh-CN" sz="1600" b="1" dirty="0"/>
              <a:t>KOC</a:t>
            </a:r>
            <a:r>
              <a:rPr lang="zh-CN" altLang="en-US" sz="1600" b="1"/>
              <a:t>站外内容分享案例</a:t>
            </a:r>
            <a:endParaRPr lang="zh-CN" altLang="en-US" sz="1600" b="1"/>
          </a:p>
        </p:txBody>
      </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resource"/>
            <p:cNvPicPr>
              <a:picLocks noChangeAspect="1"/>
            </p:cNvPicPr>
            <p:nvPr/>
          </p:nvPicPr>
          <p:blipFill>
            <a:blip r:embed="rId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4" name="文本框 1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02678" y="438150"/>
            <a:ext cx="1605280" cy="337185"/>
          </a:xfrm>
          <a:prstGeom prst="rect">
            <a:avLst/>
          </a:prstGeom>
          <a:noFill/>
        </p:spPr>
        <p:txBody>
          <a:bodyPr wrap="none" rtlCol="0">
            <a:spAutoFit/>
          </a:bodyPr>
          <a:lstStyle/>
          <a:p>
            <a:pPr algn="ctr"/>
            <a:r>
              <a:rPr lang="zh-CN" altLang="en-US" sz="1600" b="1">
                <a:solidFill>
                  <a:schemeClr val="tx1"/>
                </a:solidFill>
                <a:sym typeface="+mn-ea"/>
              </a:rPr>
              <a:t>会员体系案例一</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2986405" y="912495"/>
            <a:ext cx="4287520" cy="337185"/>
          </a:xfrm>
          <a:prstGeom prst="rect">
            <a:avLst/>
          </a:prstGeom>
          <a:noFill/>
        </p:spPr>
        <p:txBody>
          <a:bodyPr wrap="square" rtlCol="0">
            <a:spAutoFit/>
          </a:bodyPr>
          <a:lstStyle/>
          <a:p>
            <a:pPr algn="ctr"/>
            <a:r>
              <a:rPr lang="en-US" altLang="zh-CN" sz="1600" b="1" dirty="0"/>
              <a:t>KOC</a:t>
            </a:r>
            <a:r>
              <a:rPr lang="zh-CN" altLang="en-US" sz="1600" b="1"/>
              <a:t>站外内容分享案例</a:t>
            </a:r>
            <a:endParaRPr lang="zh-CN" altLang="en-US" sz="1600" b="1"/>
          </a:p>
        </p:txBody>
      </p:sp>
      <p:pic>
        <p:nvPicPr>
          <p:cNvPr id="4" name="图片 3"/>
          <p:cNvPicPr>
            <a:picLocks noChangeAspect="1"/>
          </p:cNvPicPr>
          <p:nvPr/>
        </p:nvPicPr>
        <p:blipFill>
          <a:blip r:embed="rId3" cstate="print"/>
          <a:stretch>
            <a:fillRect/>
          </a:stretch>
        </p:blipFill>
        <p:spPr>
          <a:xfrm>
            <a:off x="1396365" y="1389380"/>
            <a:ext cx="2327275" cy="4083685"/>
          </a:xfrm>
          <a:prstGeom prst="rect">
            <a:avLst/>
          </a:prstGeom>
        </p:spPr>
      </p:pic>
      <p:pic>
        <p:nvPicPr>
          <p:cNvPr id="5" name="图片 4"/>
          <p:cNvPicPr>
            <a:picLocks noChangeAspect="1"/>
          </p:cNvPicPr>
          <p:nvPr/>
        </p:nvPicPr>
        <p:blipFill>
          <a:blip r:embed="rId4" cstate="print"/>
          <a:stretch>
            <a:fillRect/>
          </a:stretch>
        </p:blipFill>
        <p:spPr>
          <a:xfrm>
            <a:off x="4064000" y="1443355"/>
            <a:ext cx="1989455" cy="3997325"/>
          </a:xfrm>
          <a:prstGeom prst="rect">
            <a:avLst/>
          </a:prstGeom>
        </p:spPr>
      </p:pic>
      <p:pic>
        <p:nvPicPr>
          <p:cNvPr id="7" name="图片 6"/>
          <p:cNvPicPr>
            <a:picLocks noChangeAspect="1"/>
          </p:cNvPicPr>
          <p:nvPr/>
        </p:nvPicPr>
        <p:blipFill>
          <a:blip r:embed="rId5" cstate="print"/>
          <a:stretch>
            <a:fillRect/>
          </a:stretch>
        </p:blipFill>
        <p:spPr>
          <a:xfrm>
            <a:off x="6457950" y="1443355"/>
            <a:ext cx="2234565" cy="3975735"/>
          </a:xfrm>
          <a:prstGeom prst="rect">
            <a:avLst/>
          </a:prstGeom>
        </p:spPr>
      </p:pic>
      <p:grpSp>
        <p:nvGrpSpPr>
          <p:cNvPr id="2" name="组合 1"/>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resource"/>
            <p:cNvPicPr>
              <a:picLocks noChangeAspect="1"/>
            </p:cNvPicPr>
            <p:nvPr/>
          </p:nvPicPr>
          <p:blipFill>
            <a:blip r:embed="rId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4" name="文本框 1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02678" y="438150"/>
            <a:ext cx="1605280" cy="337185"/>
          </a:xfrm>
          <a:prstGeom prst="rect">
            <a:avLst/>
          </a:prstGeom>
          <a:noFill/>
        </p:spPr>
        <p:txBody>
          <a:bodyPr wrap="none" rtlCol="0">
            <a:spAutoFit/>
          </a:bodyPr>
          <a:lstStyle/>
          <a:p>
            <a:pPr algn="ctr"/>
            <a:r>
              <a:rPr lang="zh-CN" altLang="en-US" sz="1600" b="1">
                <a:solidFill>
                  <a:schemeClr val="tx1"/>
                </a:solidFill>
                <a:sym typeface="+mn-ea"/>
              </a:rPr>
              <a:t>会员体系案例一</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2986405" y="912495"/>
            <a:ext cx="4287520" cy="337185"/>
          </a:xfrm>
          <a:prstGeom prst="rect">
            <a:avLst/>
          </a:prstGeom>
          <a:noFill/>
        </p:spPr>
        <p:txBody>
          <a:bodyPr wrap="square" rtlCol="0">
            <a:spAutoFit/>
          </a:bodyPr>
          <a:lstStyle/>
          <a:p>
            <a:pPr algn="ctr"/>
            <a:r>
              <a:rPr lang="en-US" altLang="zh-CN" sz="1600" b="1" dirty="0"/>
              <a:t>KOC</a:t>
            </a:r>
            <a:r>
              <a:rPr lang="zh-CN" altLang="en-US" sz="1600" b="1"/>
              <a:t>站外内容分享案例</a:t>
            </a:r>
            <a:endParaRPr lang="zh-CN" altLang="en-US" sz="1600" b="1"/>
          </a:p>
        </p:txBody>
      </p:sp>
      <p:pic>
        <p:nvPicPr>
          <p:cNvPr id="4" name="图片 3"/>
          <p:cNvPicPr>
            <a:picLocks noChangeAspect="1"/>
          </p:cNvPicPr>
          <p:nvPr/>
        </p:nvPicPr>
        <p:blipFill>
          <a:blip r:embed="rId3" cstate="print"/>
          <a:stretch>
            <a:fillRect/>
          </a:stretch>
        </p:blipFill>
        <p:spPr>
          <a:xfrm>
            <a:off x="1577975" y="1563370"/>
            <a:ext cx="2217420" cy="3731895"/>
          </a:xfrm>
          <a:prstGeom prst="rect">
            <a:avLst/>
          </a:prstGeom>
        </p:spPr>
      </p:pic>
      <p:pic>
        <p:nvPicPr>
          <p:cNvPr id="5" name="图片 4"/>
          <p:cNvPicPr>
            <a:picLocks noChangeAspect="1"/>
          </p:cNvPicPr>
          <p:nvPr/>
        </p:nvPicPr>
        <p:blipFill>
          <a:blip r:embed="rId4" cstate="print"/>
          <a:stretch>
            <a:fillRect/>
          </a:stretch>
        </p:blipFill>
        <p:spPr>
          <a:xfrm>
            <a:off x="4088765" y="1563370"/>
            <a:ext cx="1915795" cy="3754120"/>
          </a:xfrm>
          <a:prstGeom prst="rect">
            <a:avLst/>
          </a:prstGeom>
        </p:spPr>
      </p:pic>
      <p:pic>
        <p:nvPicPr>
          <p:cNvPr id="6" name="图片 5"/>
          <p:cNvPicPr>
            <a:picLocks noChangeAspect="1"/>
          </p:cNvPicPr>
          <p:nvPr/>
        </p:nvPicPr>
        <p:blipFill>
          <a:blip r:embed="rId5" cstate="print"/>
          <a:stretch>
            <a:fillRect/>
          </a:stretch>
        </p:blipFill>
        <p:spPr>
          <a:xfrm>
            <a:off x="6253480" y="1563370"/>
            <a:ext cx="2092960" cy="3780155"/>
          </a:xfrm>
          <a:prstGeom prst="rect">
            <a:avLst/>
          </a:prstGeom>
        </p:spPr>
      </p:pic>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resource"/>
            <p:cNvPicPr>
              <a:picLocks noChangeAspect="1"/>
            </p:cNvPicPr>
            <p:nvPr/>
          </p:nvPicPr>
          <p:blipFill>
            <a:blip r:embed="rId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4" name="文本框 1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02678" y="438150"/>
            <a:ext cx="1605280" cy="337185"/>
          </a:xfrm>
          <a:prstGeom prst="rect">
            <a:avLst/>
          </a:prstGeom>
          <a:noFill/>
        </p:spPr>
        <p:txBody>
          <a:bodyPr wrap="none" rtlCol="0">
            <a:spAutoFit/>
          </a:bodyPr>
          <a:lstStyle/>
          <a:p>
            <a:pPr algn="ctr"/>
            <a:r>
              <a:rPr lang="zh-CN" altLang="en-US" sz="1600" b="1">
                <a:solidFill>
                  <a:schemeClr val="tx1"/>
                </a:solidFill>
                <a:sym typeface="+mn-ea"/>
              </a:rPr>
              <a:t>会员体系案例一</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2986405" y="890905"/>
            <a:ext cx="4287520" cy="337185"/>
          </a:xfrm>
          <a:prstGeom prst="rect">
            <a:avLst/>
          </a:prstGeom>
          <a:noFill/>
        </p:spPr>
        <p:txBody>
          <a:bodyPr wrap="square" rtlCol="0">
            <a:spAutoFit/>
          </a:bodyPr>
          <a:lstStyle/>
          <a:p>
            <a:pPr algn="ctr"/>
            <a:r>
              <a:rPr lang="en-US" altLang="zh-CN" sz="1600" b="1" dirty="0"/>
              <a:t>KOC</a:t>
            </a:r>
            <a:r>
              <a:rPr lang="zh-CN" altLang="en-US" sz="1600" b="1"/>
              <a:t>站外内容分享案例</a:t>
            </a:r>
            <a:endParaRPr lang="zh-CN" altLang="en-US" sz="1600" b="1"/>
          </a:p>
        </p:txBody>
      </p:sp>
      <p:pic>
        <p:nvPicPr>
          <p:cNvPr id="4" name="图片 3"/>
          <p:cNvPicPr>
            <a:picLocks noChangeAspect="1"/>
          </p:cNvPicPr>
          <p:nvPr/>
        </p:nvPicPr>
        <p:blipFill>
          <a:blip r:embed="rId3" cstate="print"/>
          <a:stretch>
            <a:fillRect/>
          </a:stretch>
        </p:blipFill>
        <p:spPr>
          <a:xfrm>
            <a:off x="1480820" y="1409700"/>
            <a:ext cx="2475865" cy="4071620"/>
          </a:xfrm>
          <a:prstGeom prst="rect">
            <a:avLst/>
          </a:prstGeom>
        </p:spPr>
      </p:pic>
      <p:pic>
        <p:nvPicPr>
          <p:cNvPr id="5" name="图片 4"/>
          <p:cNvPicPr>
            <a:picLocks noChangeAspect="1"/>
          </p:cNvPicPr>
          <p:nvPr/>
        </p:nvPicPr>
        <p:blipFill>
          <a:blip r:embed="rId4" cstate="print"/>
          <a:stretch>
            <a:fillRect/>
          </a:stretch>
        </p:blipFill>
        <p:spPr>
          <a:xfrm>
            <a:off x="4184015" y="1409700"/>
            <a:ext cx="2488565" cy="4054475"/>
          </a:xfrm>
          <a:prstGeom prst="rect">
            <a:avLst/>
          </a:prstGeom>
        </p:spPr>
      </p:pic>
      <p:pic>
        <p:nvPicPr>
          <p:cNvPr id="7" name="图片 6"/>
          <p:cNvPicPr>
            <a:picLocks noChangeAspect="1"/>
          </p:cNvPicPr>
          <p:nvPr/>
        </p:nvPicPr>
        <p:blipFill>
          <a:blip r:embed="rId5" cstate="print"/>
          <a:stretch>
            <a:fillRect/>
          </a:stretch>
        </p:blipFill>
        <p:spPr>
          <a:xfrm>
            <a:off x="6904355" y="1409700"/>
            <a:ext cx="2169795" cy="4070350"/>
          </a:xfrm>
          <a:prstGeom prst="rect">
            <a:avLst/>
          </a:prstGeom>
        </p:spPr>
      </p:pic>
      <p:grpSp>
        <p:nvGrpSpPr>
          <p:cNvPr id="2" name="组合 1"/>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resource"/>
            <p:cNvPicPr>
              <a:picLocks noChangeAspect="1"/>
            </p:cNvPicPr>
            <p:nvPr/>
          </p:nvPicPr>
          <p:blipFill>
            <a:blip r:embed="rId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4" name="文本框 1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02678" y="438150"/>
            <a:ext cx="1605280" cy="337185"/>
          </a:xfrm>
          <a:prstGeom prst="rect">
            <a:avLst/>
          </a:prstGeom>
          <a:noFill/>
        </p:spPr>
        <p:txBody>
          <a:bodyPr wrap="none" rtlCol="0">
            <a:spAutoFit/>
          </a:bodyPr>
          <a:lstStyle/>
          <a:p>
            <a:pPr algn="ctr"/>
            <a:r>
              <a:rPr lang="zh-CN" altLang="en-US" sz="1600" b="1">
                <a:solidFill>
                  <a:schemeClr val="tx1"/>
                </a:solidFill>
                <a:sym typeface="+mn-ea"/>
              </a:rPr>
              <a:t>会员体系案例一</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2986405" y="876935"/>
            <a:ext cx="4287520" cy="337185"/>
          </a:xfrm>
          <a:prstGeom prst="rect">
            <a:avLst/>
          </a:prstGeom>
          <a:noFill/>
        </p:spPr>
        <p:txBody>
          <a:bodyPr wrap="square" rtlCol="0">
            <a:spAutoFit/>
          </a:bodyPr>
          <a:lstStyle/>
          <a:p>
            <a:pPr algn="ctr"/>
            <a:r>
              <a:rPr lang="en-US" altLang="zh-CN" sz="1600" b="1" dirty="0"/>
              <a:t>KOC</a:t>
            </a:r>
            <a:r>
              <a:rPr lang="zh-CN" altLang="en-US" sz="1600" b="1"/>
              <a:t>站外内容分享案例</a:t>
            </a:r>
            <a:endParaRPr lang="zh-CN" altLang="en-US" sz="1600" b="1"/>
          </a:p>
        </p:txBody>
      </p:sp>
      <p:pic>
        <p:nvPicPr>
          <p:cNvPr id="4" name="图片 3"/>
          <p:cNvPicPr>
            <a:picLocks noChangeAspect="1"/>
          </p:cNvPicPr>
          <p:nvPr/>
        </p:nvPicPr>
        <p:blipFill>
          <a:blip r:embed="rId3" cstate="print"/>
          <a:stretch>
            <a:fillRect/>
          </a:stretch>
        </p:blipFill>
        <p:spPr>
          <a:xfrm>
            <a:off x="1372870" y="1410335"/>
            <a:ext cx="2475865" cy="4071620"/>
          </a:xfrm>
          <a:prstGeom prst="rect">
            <a:avLst/>
          </a:prstGeom>
        </p:spPr>
      </p:pic>
      <p:pic>
        <p:nvPicPr>
          <p:cNvPr id="5" name="图片 4"/>
          <p:cNvPicPr>
            <a:picLocks noChangeAspect="1"/>
          </p:cNvPicPr>
          <p:nvPr/>
        </p:nvPicPr>
        <p:blipFill>
          <a:blip r:embed="rId4" cstate="print"/>
          <a:stretch>
            <a:fillRect/>
          </a:stretch>
        </p:blipFill>
        <p:spPr>
          <a:xfrm>
            <a:off x="4076065" y="1410335"/>
            <a:ext cx="2488565" cy="4054475"/>
          </a:xfrm>
          <a:prstGeom prst="rect">
            <a:avLst/>
          </a:prstGeom>
        </p:spPr>
      </p:pic>
      <p:pic>
        <p:nvPicPr>
          <p:cNvPr id="7" name="图片 6"/>
          <p:cNvPicPr>
            <a:picLocks noChangeAspect="1"/>
          </p:cNvPicPr>
          <p:nvPr/>
        </p:nvPicPr>
        <p:blipFill>
          <a:blip r:embed="rId5" cstate="print"/>
          <a:stretch>
            <a:fillRect/>
          </a:stretch>
        </p:blipFill>
        <p:spPr>
          <a:xfrm>
            <a:off x="6796405" y="1410335"/>
            <a:ext cx="2169795" cy="4070350"/>
          </a:xfrm>
          <a:prstGeom prst="rect">
            <a:avLst/>
          </a:prstGeom>
        </p:spPr>
      </p:pic>
      <p:grpSp>
        <p:nvGrpSpPr>
          <p:cNvPr id="2" name="组合 1"/>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resource"/>
            <p:cNvPicPr>
              <a:picLocks noChangeAspect="1"/>
            </p:cNvPicPr>
            <p:nvPr/>
          </p:nvPicPr>
          <p:blipFill>
            <a:blip r:embed="rId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4" name="文本框 1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02678" y="438150"/>
            <a:ext cx="1605280" cy="337185"/>
          </a:xfrm>
          <a:prstGeom prst="rect">
            <a:avLst/>
          </a:prstGeom>
          <a:noFill/>
        </p:spPr>
        <p:txBody>
          <a:bodyPr wrap="none" rtlCol="0">
            <a:spAutoFit/>
          </a:bodyPr>
          <a:lstStyle/>
          <a:p>
            <a:pPr algn="ctr"/>
            <a:r>
              <a:rPr lang="zh-CN" altLang="en-US" sz="1600" b="1">
                <a:solidFill>
                  <a:schemeClr val="tx1"/>
                </a:solidFill>
                <a:sym typeface="+mn-ea"/>
              </a:rPr>
              <a:t>会员体系案例一</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2986405" y="912495"/>
            <a:ext cx="4287520" cy="337185"/>
          </a:xfrm>
          <a:prstGeom prst="rect">
            <a:avLst/>
          </a:prstGeom>
          <a:noFill/>
        </p:spPr>
        <p:txBody>
          <a:bodyPr wrap="square" rtlCol="0">
            <a:spAutoFit/>
          </a:bodyPr>
          <a:lstStyle/>
          <a:p>
            <a:pPr algn="ctr"/>
            <a:r>
              <a:rPr lang="en-US" altLang="zh-CN" sz="1600" b="1" dirty="0"/>
              <a:t>KOC</a:t>
            </a:r>
            <a:r>
              <a:rPr lang="zh-CN" altLang="en-US" sz="1600" b="1"/>
              <a:t>站外内容分享案例</a:t>
            </a:r>
            <a:endParaRPr lang="zh-CN" altLang="en-US" sz="1600" b="1"/>
          </a:p>
        </p:txBody>
      </p:sp>
      <p:pic>
        <p:nvPicPr>
          <p:cNvPr id="4" name="图片 3"/>
          <p:cNvPicPr>
            <a:picLocks noChangeAspect="1"/>
          </p:cNvPicPr>
          <p:nvPr/>
        </p:nvPicPr>
        <p:blipFill>
          <a:blip r:embed="rId3" cstate="print"/>
          <a:stretch>
            <a:fillRect/>
          </a:stretch>
        </p:blipFill>
        <p:spPr>
          <a:xfrm>
            <a:off x="1625600" y="1510030"/>
            <a:ext cx="1949450" cy="3921125"/>
          </a:xfrm>
          <a:prstGeom prst="rect">
            <a:avLst/>
          </a:prstGeom>
        </p:spPr>
      </p:pic>
      <p:pic>
        <p:nvPicPr>
          <p:cNvPr id="5" name="图片 4"/>
          <p:cNvPicPr>
            <a:picLocks noChangeAspect="1"/>
          </p:cNvPicPr>
          <p:nvPr/>
        </p:nvPicPr>
        <p:blipFill>
          <a:blip r:embed="rId4" cstate="print"/>
          <a:stretch>
            <a:fillRect/>
          </a:stretch>
        </p:blipFill>
        <p:spPr>
          <a:xfrm>
            <a:off x="3807460" y="1510030"/>
            <a:ext cx="2204085" cy="3917950"/>
          </a:xfrm>
          <a:prstGeom prst="rect">
            <a:avLst/>
          </a:prstGeom>
        </p:spPr>
      </p:pic>
      <p:pic>
        <p:nvPicPr>
          <p:cNvPr id="7" name="图片 6"/>
          <p:cNvPicPr>
            <a:picLocks noChangeAspect="1"/>
          </p:cNvPicPr>
          <p:nvPr/>
        </p:nvPicPr>
        <p:blipFill>
          <a:blip r:embed="rId5" cstate="print"/>
          <a:stretch>
            <a:fillRect/>
          </a:stretch>
        </p:blipFill>
        <p:spPr>
          <a:xfrm>
            <a:off x="6246495" y="1510030"/>
            <a:ext cx="2118995" cy="3912235"/>
          </a:xfrm>
          <a:prstGeom prst="rect">
            <a:avLst/>
          </a:prstGeom>
        </p:spPr>
      </p:pic>
      <p:grpSp>
        <p:nvGrpSpPr>
          <p:cNvPr id="2" name="组合 1"/>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resource"/>
            <p:cNvPicPr>
              <a:picLocks noChangeAspect="1"/>
            </p:cNvPicPr>
            <p:nvPr/>
          </p:nvPicPr>
          <p:blipFill>
            <a:blip r:embed="rId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4" name="文本框 1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3318193" y="2604453"/>
            <a:ext cx="3992880" cy="398780"/>
          </a:xfrm>
          <a:prstGeom prst="rect">
            <a:avLst/>
          </a:prstGeom>
          <a:noFill/>
        </p:spPr>
        <p:txBody>
          <a:bodyPr wrap="none" rtlCol="0">
            <a:spAutoFit/>
          </a:bodyPr>
          <a:lstStyle/>
          <a:p>
            <a:pPr algn="ctr"/>
            <a:r>
              <a:rPr lang="zh-CN" altLang="zh-CN" sz="2000" b="1">
                <a:solidFill>
                  <a:schemeClr val="tx1"/>
                </a:solidFill>
                <a:sym typeface="+mn-ea"/>
              </a:rPr>
              <a:t>为什么要做单独的私域</a:t>
            </a:r>
            <a:r>
              <a:rPr lang="zh-CN" altLang="en-US" sz="2000" b="1">
                <a:solidFill>
                  <a:schemeClr val="tx1"/>
                </a:solidFill>
                <a:sym typeface="+mn-ea"/>
              </a:rPr>
              <a:t>会员体系？</a:t>
            </a:r>
            <a:endParaRPr lang="zh-CN" altLang="en-US" sz="2000" b="1">
              <a:solidFill>
                <a:schemeClr val="tx1"/>
              </a:solidFill>
              <a:sym typeface="+mn-e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02678" y="438150"/>
            <a:ext cx="1605280" cy="337185"/>
          </a:xfrm>
          <a:prstGeom prst="rect">
            <a:avLst/>
          </a:prstGeom>
          <a:noFill/>
        </p:spPr>
        <p:txBody>
          <a:bodyPr wrap="none" rtlCol="0">
            <a:spAutoFit/>
          </a:bodyPr>
          <a:lstStyle/>
          <a:p>
            <a:pPr algn="ctr"/>
            <a:r>
              <a:rPr lang="zh-CN" altLang="en-US" sz="1600" b="1">
                <a:solidFill>
                  <a:schemeClr val="tx1"/>
                </a:solidFill>
                <a:sym typeface="+mn-ea"/>
              </a:rPr>
              <a:t>会员体系案例一</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2986405" y="912495"/>
            <a:ext cx="4287520" cy="337185"/>
          </a:xfrm>
          <a:prstGeom prst="rect">
            <a:avLst/>
          </a:prstGeom>
          <a:noFill/>
        </p:spPr>
        <p:txBody>
          <a:bodyPr wrap="square" rtlCol="0">
            <a:spAutoFit/>
          </a:bodyPr>
          <a:lstStyle/>
          <a:p>
            <a:pPr algn="ctr"/>
            <a:r>
              <a:rPr lang="en-US" altLang="zh-CN" sz="1600" b="1" dirty="0"/>
              <a:t>KOC</a:t>
            </a:r>
            <a:r>
              <a:rPr lang="zh-CN" altLang="en-US" sz="1600" b="1"/>
              <a:t>站外内容分享案例</a:t>
            </a:r>
            <a:endParaRPr lang="zh-CN" altLang="en-US" sz="1600" b="1"/>
          </a:p>
        </p:txBody>
      </p:sp>
      <p:pic>
        <p:nvPicPr>
          <p:cNvPr id="6" name="图片 5"/>
          <p:cNvPicPr>
            <a:picLocks noChangeAspect="1"/>
          </p:cNvPicPr>
          <p:nvPr/>
        </p:nvPicPr>
        <p:blipFill>
          <a:blip r:embed="rId3" cstate="print"/>
          <a:stretch>
            <a:fillRect/>
          </a:stretch>
        </p:blipFill>
        <p:spPr>
          <a:xfrm>
            <a:off x="1310640" y="1445260"/>
            <a:ext cx="2428240" cy="3858260"/>
          </a:xfrm>
          <a:prstGeom prst="rect">
            <a:avLst/>
          </a:prstGeom>
        </p:spPr>
      </p:pic>
      <p:pic>
        <p:nvPicPr>
          <p:cNvPr id="8" name="图片 7"/>
          <p:cNvPicPr>
            <a:picLocks noChangeAspect="1"/>
          </p:cNvPicPr>
          <p:nvPr/>
        </p:nvPicPr>
        <p:blipFill>
          <a:blip r:embed="rId4" cstate="print"/>
          <a:stretch>
            <a:fillRect/>
          </a:stretch>
        </p:blipFill>
        <p:spPr>
          <a:xfrm>
            <a:off x="3936365" y="1445260"/>
            <a:ext cx="2102485" cy="3857625"/>
          </a:xfrm>
          <a:prstGeom prst="rect">
            <a:avLst/>
          </a:prstGeom>
        </p:spPr>
      </p:pic>
      <p:pic>
        <p:nvPicPr>
          <p:cNvPr id="9" name="图片 8"/>
          <p:cNvPicPr>
            <a:picLocks noChangeAspect="1"/>
          </p:cNvPicPr>
          <p:nvPr/>
        </p:nvPicPr>
        <p:blipFill>
          <a:blip r:embed="rId5" cstate="print"/>
          <a:stretch>
            <a:fillRect/>
          </a:stretch>
        </p:blipFill>
        <p:spPr>
          <a:xfrm>
            <a:off x="6196965" y="1445260"/>
            <a:ext cx="3031490" cy="3858260"/>
          </a:xfrm>
          <a:prstGeom prst="rect">
            <a:avLst/>
          </a:prstGeom>
        </p:spPr>
      </p:pic>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resource"/>
            <p:cNvPicPr>
              <a:picLocks noChangeAspect="1"/>
            </p:cNvPicPr>
            <p:nvPr/>
          </p:nvPicPr>
          <p:blipFill>
            <a:blip r:embed="rId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4" name="文本框 1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02678" y="438150"/>
            <a:ext cx="1605280" cy="337185"/>
          </a:xfrm>
          <a:prstGeom prst="rect">
            <a:avLst/>
          </a:prstGeom>
          <a:noFill/>
        </p:spPr>
        <p:txBody>
          <a:bodyPr wrap="none" rtlCol="0">
            <a:spAutoFit/>
          </a:bodyPr>
          <a:lstStyle/>
          <a:p>
            <a:pPr algn="ctr"/>
            <a:r>
              <a:rPr lang="zh-CN" altLang="en-US" sz="1600" b="1">
                <a:solidFill>
                  <a:schemeClr val="tx1"/>
                </a:solidFill>
                <a:sym typeface="+mn-ea"/>
              </a:rPr>
              <a:t>会员体系案例一</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40"/>
          <p:cNvGrpSpPr/>
          <p:nvPr/>
        </p:nvGrpSpPr>
        <p:grpSpPr>
          <a:xfrm>
            <a:off x="3836035" y="1798320"/>
            <a:ext cx="2088515" cy="2249170"/>
            <a:chOff x="6642" y="-1163"/>
            <a:chExt cx="2446" cy="2633"/>
          </a:xfrm>
        </p:grpSpPr>
        <p:pic>
          <p:nvPicPr>
            <p:cNvPr id="42" name="图片 41" descr="六角形"/>
            <p:cNvPicPr>
              <a:picLocks noChangeAspect="1"/>
            </p:cNvPicPr>
            <p:nvPr/>
          </p:nvPicPr>
          <p:blipFill>
            <a:blip r:embed="rId3"/>
            <a:stretch>
              <a:fillRect/>
            </a:stretch>
          </p:blipFill>
          <p:spPr>
            <a:xfrm>
              <a:off x="6642" y="-1163"/>
              <a:ext cx="2446" cy="2633"/>
            </a:xfrm>
            <a:prstGeom prst="rect">
              <a:avLst/>
            </a:prstGeom>
          </p:spPr>
        </p:pic>
        <p:sp>
          <p:nvSpPr>
            <p:cNvPr id="44" name="文本框 43"/>
            <p:cNvSpPr txBox="1"/>
            <p:nvPr/>
          </p:nvSpPr>
          <p:spPr>
            <a:xfrm>
              <a:off x="6930" y="-333"/>
              <a:ext cx="1780" cy="1188"/>
            </a:xfrm>
            <a:prstGeom prst="rect">
              <a:avLst/>
            </a:prstGeom>
            <a:noFill/>
          </p:spPr>
          <p:txBody>
            <a:bodyPr wrap="square" rtlCol="0" anchor="t">
              <a:spAutoFit/>
            </a:bodyPr>
            <a:lstStyle/>
            <a:p>
              <a:pPr algn="ctr">
                <a:lnSpc>
                  <a:spcPct val="100000"/>
                </a:lnSpc>
              </a:pPr>
              <a:r>
                <a:rPr lang="zh-CN" altLang="zh-CN" sz="3200" b="1">
                  <a:solidFill>
                    <a:schemeClr val="tx1"/>
                  </a:solidFill>
                  <a:latin typeface="微软雅黑" panose="020B0503020204020204" charset="-122"/>
                  <a:ea typeface="微软雅黑" panose="020B0503020204020204" charset="-122"/>
                  <a:sym typeface="+mn-ea"/>
                </a:rPr>
                <a:t>宠粉</a:t>
              </a:r>
              <a:endParaRPr lang="zh-CN" altLang="zh-CN" sz="2800" b="1">
                <a:solidFill>
                  <a:schemeClr val="tx1"/>
                </a:solidFill>
                <a:latin typeface="微软雅黑" panose="020B0503020204020204" charset="-122"/>
                <a:ea typeface="微软雅黑" panose="020B0503020204020204" charset="-122"/>
                <a:sym typeface="+mn-ea"/>
              </a:endParaRPr>
            </a:p>
            <a:p>
              <a:pPr algn="ctr">
                <a:lnSpc>
                  <a:spcPct val="100000"/>
                </a:lnSpc>
              </a:pPr>
              <a:r>
                <a:rPr lang="zh-CN" altLang="zh-CN" sz="2800" b="1">
                  <a:solidFill>
                    <a:schemeClr val="tx1"/>
                  </a:solidFill>
                  <a:latin typeface="微软雅黑" panose="020B0503020204020204" charset="-122"/>
                  <a:ea typeface="微软雅黑" panose="020B0503020204020204" charset="-122"/>
                  <a:sym typeface="+mn-ea"/>
                </a:rPr>
                <a:t>会员日</a:t>
              </a:r>
              <a:endParaRPr lang="en-US" altLang="zh-CN" sz="2800" b="1" dirty="0">
                <a:solidFill>
                  <a:schemeClr val="tx1"/>
                </a:solidFill>
                <a:latin typeface="微软雅黑" panose="020B0503020204020204" charset="-122"/>
                <a:ea typeface="微软雅黑" panose="020B0503020204020204" charset="-122"/>
                <a:sym typeface="+mn-ea"/>
              </a:endParaRPr>
            </a:p>
          </p:txBody>
        </p:sp>
      </p:grpSp>
      <p:pic>
        <p:nvPicPr>
          <p:cNvPr id="4" name="图片 3" descr="六角形"/>
          <p:cNvPicPr>
            <a:picLocks noChangeAspect="1"/>
          </p:cNvPicPr>
          <p:nvPr/>
        </p:nvPicPr>
        <p:blipFill>
          <a:blip r:embed="rId3"/>
          <a:stretch>
            <a:fillRect/>
          </a:stretch>
        </p:blipFill>
        <p:spPr>
          <a:xfrm>
            <a:off x="2076450" y="1422400"/>
            <a:ext cx="1151255" cy="1240790"/>
          </a:xfrm>
          <a:prstGeom prst="rect">
            <a:avLst/>
          </a:prstGeom>
        </p:spPr>
      </p:pic>
      <p:pic>
        <p:nvPicPr>
          <p:cNvPr id="5" name="图片 4" descr="六角形"/>
          <p:cNvPicPr>
            <a:picLocks noChangeAspect="1"/>
          </p:cNvPicPr>
          <p:nvPr/>
        </p:nvPicPr>
        <p:blipFill>
          <a:blip r:embed="rId3"/>
          <a:stretch>
            <a:fillRect/>
          </a:stretch>
        </p:blipFill>
        <p:spPr>
          <a:xfrm>
            <a:off x="4265930" y="455295"/>
            <a:ext cx="1151255" cy="1240790"/>
          </a:xfrm>
          <a:prstGeom prst="rect">
            <a:avLst/>
          </a:prstGeom>
        </p:spPr>
      </p:pic>
      <p:pic>
        <p:nvPicPr>
          <p:cNvPr id="6" name="图片 5" descr="六角形"/>
          <p:cNvPicPr>
            <a:picLocks noChangeAspect="1"/>
          </p:cNvPicPr>
          <p:nvPr/>
        </p:nvPicPr>
        <p:blipFill>
          <a:blip r:embed="rId3"/>
          <a:stretch>
            <a:fillRect/>
          </a:stretch>
        </p:blipFill>
        <p:spPr>
          <a:xfrm>
            <a:off x="2076450" y="3192780"/>
            <a:ext cx="1151255" cy="1240790"/>
          </a:xfrm>
          <a:prstGeom prst="rect">
            <a:avLst/>
          </a:prstGeom>
        </p:spPr>
      </p:pic>
      <p:pic>
        <p:nvPicPr>
          <p:cNvPr id="7" name="图片 6" descr="六角形"/>
          <p:cNvPicPr>
            <a:picLocks noChangeAspect="1"/>
          </p:cNvPicPr>
          <p:nvPr/>
        </p:nvPicPr>
        <p:blipFill>
          <a:blip r:embed="rId3"/>
          <a:stretch>
            <a:fillRect/>
          </a:stretch>
        </p:blipFill>
        <p:spPr>
          <a:xfrm>
            <a:off x="4301490" y="4269740"/>
            <a:ext cx="1151255" cy="1240790"/>
          </a:xfrm>
          <a:prstGeom prst="rect">
            <a:avLst/>
          </a:prstGeom>
        </p:spPr>
      </p:pic>
      <p:pic>
        <p:nvPicPr>
          <p:cNvPr id="8" name="图片 7" descr="六角形"/>
          <p:cNvPicPr>
            <a:picLocks noChangeAspect="1"/>
          </p:cNvPicPr>
          <p:nvPr/>
        </p:nvPicPr>
        <p:blipFill>
          <a:blip r:embed="rId3"/>
          <a:stretch>
            <a:fillRect/>
          </a:stretch>
        </p:blipFill>
        <p:spPr>
          <a:xfrm>
            <a:off x="6385560" y="1422400"/>
            <a:ext cx="1151255" cy="1240790"/>
          </a:xfrm>
          <a:prstGeom prst="rect">
            <a:avLst/>
          </a:prstGeom>
        </p:spPr>
      </p:pic>
      <p:pic>
        <p:nvPicPr>
          <p:cNvPr id="9" name="图片 8" descr="六角形"/>
          <p:cNvPicPr>
            <a:picLocks noChangeAspect="1"/>
          </p:cNvPicPr>
          <p:nvPr/>
        </p:nvPicPr>
        <p:blipFill>
          <a:blip r:embed="rId3"/>
          <a:stretch>
            <a:fillRect/>
          </a:stretch>
        </p:blipFill>
        <p:spPr>
          <a:xfrm>
            <a:off x="6385560" y="3192780"/>
            <a:ext cx="1151255" cy="1240790"/>
          </a:xfrm>
          <a:prstGeom prst="rect">
            <a:avLst/>
          </a:prstGeom>
        </p:spPr>
      </p:pic>
      <p:sp>
        <p:nvSpPr>
          <p:cNvPr id="11" name="文本框 10"/>
          <p:cNvSpPr txBox="1"/>
          <p:nvPr/>
        </p:nvSpPr>
        <p:spPr>
          <a:xfrm>
            <a:off x="4369435" y="777875"/>
            <a:ext cx="912495" cy="583565"/>
          </a:xfrm>
          <a:prstGeom prst="rect">
            <a:avLst/>
          </a:prstGeom>
          <a:noFill/>
        </p:spPr>
        <p:txBody>
          <a:bodyPr wrap="square" rtlCol="0">
            <a:spAutoFit/>
          </a:bodyPr>
          <a:lstStyle/>
          <a:p>
            <a:pPr algn="ctr"/>
            <a:r>
              <a:rPr lang="zh-CN" altLang="en-US" sz="1600" b="1"/>
              <a:t>直播</a:t>
            </a:r>
            <a:endParaRPr lang="zh-CN" altLang="en-US" sz="1600" b="1"/>
          </a:p>
          <a:p>
            <a:pPr algn="ctr"/>
            <a:r>
              <a:rPr lang="zh-CN" altLang="en-US" sz="1600" b="1"/>
              <a:t>专属价</a:t>
            </a:r>
            <a:endParaRPr lang="zh-CN" altLang="en-US" sz="1600" b="1"/>
          </a:p>
        </p:txBody>
      </p:sp>
      <p:sp>
        <p:nvSpPr>
          <p:cNvPr id="12" name="文本框 11"/>
          <p:cNvSpPr txBox="1"/>
          <p:nvPr/>
        </p:nvSpPr>
        <p:spPr>
          <a:xfrm>
            <a:off x="6650355" y="1765300"/>
            <a:ext cx="678180" cy="583565"/>
          </a:xfrm>
          <a:prstGeom prst="rect">
            <a:avLst/>
          </a:prstGeom>
          <a:noFill/>
        </p:spPr>
        <p:txBody>
          <a:bodyPr wrap="square" rtlCol="0">
            <a:spAutoFit/>
          </a:bodyPr>
          <a:lstStyle/>
          <a:p>
            <a:r>
              <a:rPr lang="zh-CN" altLang="en-US" sz="1600" b="1"/>
              <a:t>直播</a:t>
            </a:r>
            <a:endParaRPr lang="zh-CN" altLang="en-US" sz="1600" b="1"/>
          </a:p>
          <a:p>
            <a:r>
              <a:rPr lang="zh-CN" altLang="en-US" sz="1600" b="1"/>
              <a:t>秒杀</a:t>
            </a:r>
            <a:endParaRPr lang="zh-CN" altLang="en-US" sz="1600" b="1"/>
          </a:p>
        </p:txBody>
      </p:sp>
      <p:sp>
        <p:nvSpPr>
          <p:cNvPr id="13" name="文本框 12"/>
          <p:cNvSpPr txBox="1"/>
          <p:nvPr/>
        </p:nvSpPr>
        <p:spPr>
          <a:xfrm>
            <a:off x="6650355" y="3521710"/>
            <a:ext cx="678180" cy="583565"/>
          </a:xfrm>
          <a:prstGeom prst="rect">
            <a:avLst/>
          </a:prstGeom>
          <a:noFill/>
        </p:spPr>
        <p:txBody>
          <a:bodyPr wrap="square" rtlCol="0">
            <a:spAutoFit/>
          </a:bodyPr>
          <a:lstStyle/>
          <a:p>
            <a:r>
              <a:rPr lang="zh-CN" altLang="en-US" sz="1600" b="1"/>
              <a:t>直播</a:t>
            </a:r>
            <a:endParaRPr lang="zh-CN" altLang="en-US" sz="1600" b="1"/>
          </a:p>
          <a:p>
            <a:r>
              <a:rPr lang="zh-CN" altLang="en-US" sz="1600" b="1"/>
              <a:t>抽奖</a:t>
            </a:r>
            <a:endParaRPr lang="zh-CN" altLang="en-US" sz="1600" b="1"/>
          </a:p>
        </p:txBody>
      </p:sp>
      <p:sp>
        <p:nvSpPr>
          <p:cNvPr id="14" name="文本框 13"/>
          <p:cNvSpPr txBox="1"/>
          <p:nvPr/>
        </p:nvSpPr>
        <p:spPr>
          <a:xfrm>
            <a:off x="2078355" y="1744345"/>
            <a:ext cx="1146810" cy="583565"/>
          </a:xfrm>
          <a:prstGeom prst="rect">
            <a:avLst/>
          </a:prstGeom>
          <a:noFill/>
        </p:spPr>
        <p:txBody>
          <a:bodyPr wrap="square" rtlCol="0">
            <a:spAutoFit/>
          </a:bodyPr>
          <a:lstStyle/>
          <a:p>
            <a:pPr algn="ctr"/>
            <a:r>
              <a:rPr lang="zh-CN" altLang="en-US" sz="1600" b="1"/>
              <a:t>直播</a:t>
            </a:r>
            <a:endParaRPr lang="zh-CN" altLang="en-US" sz="1600" b="1"/>
          </a:p>
          <a:p>
            <a:pPr algn="ctr"/>
            <a:r>
              <a:rPr lang="zh-CN" altLang="en-US" sz="1600" b="1"/>
              <a:t>竞猜互动</a:t>
            </a:r>
            <a:endParaRPr lang="zh-CN" altLang="en-US" sz="1600" b="1"/>
          </a:p>
        </p:txBody>
      </p:sp>
      <p:sp>
        <p:nvSpPr>
          <p:cNvPr id="18" name="文本框 17"/>
          <p:cNvSpPr txBox="1"/>
          <p:nvPr/>
        </p:nvSpPr>
        <p:spPr>
          <a:xfrm>
            <a:off x="2080260" y="3515360"/>
            <a:ext cx="1146810" cy="583565"/>
          </a:xfrm>
          <a:prstGeom prst="rect">
            <a:avLst/>
          </a:prstGeom>
          <a:noFill/>
        </p:spPr>
        <p:txBody>
          <a:bodyPr wrap="square" rtlCol="0">
            <a:spAutoFit/>
          </a:bodyPr>
          <a:lstStyle/>
          <a:p>
            <a:pPr algn="ctr"/>
            <a:r>
              <a:rPr lang="zh-CN" altLang="en-US" sz="1600" b="1"/>
              <a:t>直播间</a:t>
            </a:r>
            <a:endParaRPr lang="zh-CN" altLang="en-US" sz="1600" b="1"/>
          </a:p>
          <a:p>
            <a:pPr algn="ctr"/>
            <a:r>
              <a:rPr lang="zh-CN" altLang="en-US" sz="1600" b="1"/>
              <a:t>分享任务</a:t>
            </a:r>
            <a:endParaRPr lang="zh-CN" altLang="en-US" sz="1600" b="1"/>
          </a:p>
        </p:txBody>
      </p:sp>
      <p:sp>
        <p:nvSpPr>
          <p:cNvPr id="19" name="文本框 18"/>
          <p:cNvSpPr txBox="1"/>
          <p:nvPr/>
        </p:nvSpPr>
        <p:spPr>
          <a:xfrm>
            <a:off x="4404995" y="4592320"/>
            <a:ext cx="912495" cy="583565"/>
          </a:xfrm>
          <a:prstGeom prst="rect">
            <a:avLst/>
          </a:prstGeom>
          <a:noFill/>
        </p:spPr>
        <p:txBody>
          <a:bodyPr wrap="square" rtlCol="0">
            <a:spAutoFit/>
          </a:bodyPr>
          <a:lstStyle/>
          <a:p>
            <a:pPr algn="ctr"/>
            <a:r>
              <a:rPr lang="zh-CN" altLang="en-US" sz="1600" b="1"/>
              <a:t>直播</a:t>
            </a:r>
            <a:endParaRPr lang="zh-CN" altLang="en-US" sz="1600" b="1"/>
          </a:p>
          <a:p>
            <a:pPr algn="ctr"/>
            <a:r>
              <a:rPr lang="zh-CN" altLang="en-US" sz="1600" b="1"/>
              <a:t>心愿单</a:t>
            </a:r>
            <a:endParaRPr lang="zh-CN" altLang="en-US" sz="1600" b="1"/>
          </a:p>
        </p:txBody>
      </p:sp>
      <p:sp>
        <p:nvSpPr>
          <p:cNvPr id="39" name="文本框 38"/>
          <p:cNvSpPr txBox="1"/>
          <p:nvPr/>
        </p:nvSpPr>
        <p:spPr>
          <a:xfrm>
            <a:off x="5417185" y="869950"/>
            <a:ext cx="1624330" cy="398780"/>
          </a:xfrm>
          <a:prstGeom prst="rect">
            <a:avLst/>
          </a:prstGeom>
          <a:noFill/>
        </p:spPr>
        <p:txBody>
          <a:bodyPr wrap="square" rtlCol="0">
            <a:spAutoFit/>
          </a:bodyPr>
          <a:lstStyle/>
          <a:p>
            <a:r>
              <a:rPr lang="zh-CN" altLang="en-US" sz="1000"/>
              <a:t>直播期间专属商品优惠价，平均为商品正价</a:t>
            </a:r>
            <a:r>
              <a:rPr lang="en-US" altLang="zh-CN" sz="1000" dirty="0"/>
              <a:t>7</a:t>
            </a:r>
            <a:r>
              <a:rPr lang="zh-CN" altLang="en-US" sz="1000"/>
              <a:t>折</a:t>
            </a:r>
            <a:endParaRPr lang="zh-CN" altLang="en-US" sz="1000"/>
          </a:p>
        </p:txBody>
      </p:sp>
      <p:sp>
        <p:nvSpPr>
          <p:cNvPr id="20" name="文本框 19"/>
          <p:cNvSpPr txBox="1"/>
          <p:nvPr/>
        </p:nvSpPr>
        <p:spPr>
          <a:xfrm>
            <a:off x="7536815" y="1857375"/>
            <a:ext cx="1624330" cy="398780"/>
          </a:xfrm>
          <a:prstGeom prst="rect">
            <a:avLst/>
          </a:prstGeom>
          <a:noFill/>
        </p:spPr>
        <p:txBody>
          <a:bodyPr wrap="square" rtlCol="0">
            <a:spAutoFit/>
          </a:bodyPr>
          <a:lstStyle/>
          <a:p>
            <a:r>
              <a:rPr lang="zh-CN" altLang="en-US" sz="1000"/>
              <a:t>指定商品</a:t>
            </a:r>
            <a:r>
              <a:rPr lang="en-US" altLang="zh-CN" sz="1000" dirty="0"/>
              <a:t>9.9</a:t>
            </a:r>
            <a:r>
              <a:rPr lang="zh-CN" altLang="en-US" sz="1000"/>
              <a:t>元限量秒杀</a:t>
            </a:r>
            <a:endParaRPr lang="zh-CN" altLang="en-US" sz="1000"/>
          </a:p>
          <a:p>
            <a:r>
              <a:rPr lang="zh-CN" altLang="en-US" sz="1000"/>
              <a:t>活跃直播间气氛</a:t>
            </a:r>
            <a:endParaRPr lang="zh-CN" altLang="en-US" sz="1000"/>
          </a:p>
        </p:txBody>
      </p:sp>
      <p:sp>
        <p:nvSpPr>
          <p:cNvPr id="21" name="文本框 20"/>
          <p:cNvSpPr txBox="1"/>
          <p:nvPr/>
        </p:nvSpPr>
        <p:spPr>
          <a:xfrm>
            <a:off x="7536815" y="3648710"/>
            <a:ext cx="1624330" cy="398780"/>
          </a:xfrm>
          <a:prstGeom prst="rect">
            <a:avLst/>
          </a:prstGeom>
          <a:noFill/>
        </p:spPr>
        <p:txBody>
          <a:bodyPr wrap="square" rtlCol="0">
            <a:spAutoFit/>
          </a:bodyPr>
          <a:lstStyle/>
          <a:p>
            <a:r>
              <a:rPr lang="zh-CN" altLang="en-US" sz="1000"/>
              <a:t>直播期间观众互动抽奖</a:t>
            </a:r>
            <a:endParaRPr lang="zh-CN" altLang="en-US" sz="1000"/>
          </a:p>
          <a:p>
            <a:r>
              <a:rPr lang="zh-CN" altLang="en-US" sz="1000"/>
              <a:t>活跃直播间气氛</a:t>
            </a:r>
            <a:endParaRPr lang="zh-CN" altLang="en-US" sz="1000"/>
          </a:p>
        </p:txBody>
      </p:sp>
      <p:sp>
        <p:nvSpPr>
          <p:cNvPr id="22" name="文本框 21"/>
          <p:cNvSpPr txBox="1"/>
          <p:nvPr/>
        </p:nvSpPr>
        <p:spPr>
          <a:xfrm>
            <a:off x="5417185" y="4777105"/>
            <a:ext cx="1976755" cy="398780"/>
          </a:xfrm>
          <a:prstGeom prst="rect">
            <a:avLst/>
          </a:prstGeom>
          <a:noFill/>
        </p:spPr>
        <p:txBody>
          <a:bodyPr wrap="square" rtlCol="0">
            <a:spAutoFit/>
          </a:bodyPr>
          <a:lstStyle/>
          <a:p>
            <a:r>
              <a:rPr lang="zh-CN" altLang="en-US" sz="1000"/>
              <a:t>通过社群投票征集会员心愿商品</a:t>
            </a:r>
            <a:endParaRPr lang="zh-CN" altLang="en-US" sz="1000"/>
          </a:p>
          <a:p>
            <a:r>
              <a:rPr lang="zh-CN" altLang="en-US" sz="1000"/>
              <a:t>申请会员日直播商品特惠价</a:t>
            </a:r>
            <a:endParaRPr lang="zh-CN" altLang="en-US" sz="1000"/>
          </a:p>
        </p:txBody>
      </p:sp>
      <p:sp>
        <p:nvSpPr>
          <p:cNvPr id="23" name="文本框 22"/>
          <p:cNvSpPr txBox="1"/>
          <p:nvPr/>
        </p:nvSpPr>
        <p:spPr>
          <a:xfrm>
            <a:off x="474345" y="3648710"/>
            <a:ext cx="1652905" cy="398780"/>
          </a:xfrm>
          <a:prstGeom prst="rect">
            <a:avLst/>
          </a:prstGeom>
          <a:noFill/>
        </p:spPr>
        <p:txBody>
          <a:bodyPr wrap="square" rtlCol="0">
            <a:spAutoFit/>
          </a:bodyPr>
          <a:lstStyle/>
          <a:p>
            <a:r>
              <a:rPr lang="zh-CN" altLang="en-US" sz="1000"/>
              <a:t>会员分享直播间邀请好友观看可获得积分奖励</a:t>
            </a:r>
            <a:endParaRPr lang="zh-CN" altLang="en-US" sz="1000"/>
          </a:p>
        </p:txBody>
      </p:sp>
      <p:sp>
        <p:nvSpPr>
          <p:cNvPr id="24" name="文本框 23"/>
          <p:cNvSpPr txBox="1"/>
          <p:nvPr/>
        </p:nvSpPr>
        <p:spPr>
          <a:xfrm>
            <a:off x="532130" y="1535430"/>
            <a:ext cx="1652905" cy="1014730"/>
          </a:xfrm>
          <a:prstGeom prst="rect">
            <a:avLst/>
          </a:prstGeom>
          <a:noFill/>
        </p:spPr>
        <p:txBody>
          <a:bodyPr wrap="square" rtlCol="0">
            <a:spAutoFit/>
          </a:bodyPr>
          <a:lstStyle/>
          <a:p>
            <a:r>
              <a:rPr lang="zh-CN" altLang="en-US" sz="1000"/>
              <a:t>直播前问题竞猜</a:t>
            </a:r>
            <a:endParaRPr lang="zh-CN" altLang="en-US" sz="1000"/>
          </a:p>
          <a:p>
            <a:r>
              <a:rPr lang="zh-CN" altLang="en-US" sz="1000"/>
              <a:t>如：</a:t>
            </a:r>
            <a:endParaRPr lang="zh-CN" altLang="en-US" sz="1000"/>
          </a:p>
          <a:p>
            <a:r>
              <a:rPr lang="en-US" altLang="zh-CN" sz="1000" dirty="0"/>
              <a:t>1</a:t>
            </a:r>
            <a:r>
              <a:rPr lang="zh-CN" altLang="en-US" sz="1000"/>
              <a:t>、今天主播的衣服颜色</a:t>
            </a:r>
            <a:endParaRPr lang="zh-CN" altLang="en-US" sz="1000"/>
          </a:p>
          <a:p>
            <a:r>
              <a:rPr lang="en-US" altLang="zh-CN" sz="1000" dirty="0"/>
              <a:t>2</a:t>
            </a:r>
            <a:r>
              <a:rPr lang="zh-CN" altLang="en-US" sz="1000"/>
              <a:t>、</a:t>
            </a:r>
            <a:r>
              <a:rPr lang="en-US" altLang="zh-CN" sz="1000" dirty="0"/>
              <a:t>xxx</a:t>
            </a:r>
            <a:r>
              <a:rPr lang="zh-CN" altLang="en-US" sz="1000"/>
              <a:t>产品在第几款出场</a:t>
            </a:r>
            <a:endParaRPr lang="zh-CN" altLang="en-US" sz="1000"/>
          </a:p>
          <a:p>
            <a:endParaRPr lang="zh-CN" altLang="en-US" sz="1000"/>
          </a:p>
          <a:p>
            <a:r>
              <a:rPr lang="zh-CN" altLang="en-US" sz="1000"/>
              <a:t>竞猜正确可获得积分奖励</a:t>
            </a:r>
            <a:endParaRPr lang="zh-CN" altLang="en-US" sz="1000"/>
          </a:p>
        </p:txBody>
      </p:sp>
      <p:grpSp>
        <p:nvGrpSpPr>
          <p:cNvPr id="2" name="组合 1"/>
          <p:cNvGrpSpPr/>
          <p:nvPr/>
        </p:nvGrpSpPr>
        <p:grpSpPr>
          <a:xfrm>
            <a:off x="9368790" y="120650"/>
            <a:ext cx="659130" cy="598170"/>
            <a:chOff x="14118" y="124"/>
            <a:chExt cx="1038" cy="942"/>
          </a:xfrm>
        </p:grpSpPr>
        <p:sp>
          <p:nvSpPr>
            <p:cNvPr id="3" name="对角圆角矩形 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6" name="文本框 2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2223135" y="2567940"/>
            <a:ext cx="5813425" cy="630555"/>
          </a:xfrm>
          <a:prstGeom prst="round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0" name="文本框 9"/>
          <p:cNvSpPr txBox="1"/>
          <p:nvPr/>
        </p:nvSpPr>
        <p:spPr>
          <a:xfrm>
            <a:off x="2056765" y="2504440"/>
            <a:ext cx="6146800" cy="630237"/>
          </a:xfrm>
          <a:prstGeom prst="rect">
            <a:avLst/>
          </a:prstGeom>
          <a:noFill/>
        </p:spPr>
        <p:txBody>
          <a:bodyPr wrap="square" rtlCol="0" anchor="t">
            <a:spAutoFit/>
          </a:bodyPr>
          <a:lstStyle/>
          <a:p>
            <a:pPr algn="ctr">
              <a:lnSpc>
                <a:spcPct val="140000"/>
              </a:lnSpc>
            </a:pPr>
            <a:r>
              <a:rPr sz="2800" b="1" dirty="0">
                <a:solidFill>
                  <a:schemeClr val="tx1"/>
                </a:solidFill>
                <a:latin typeface="微软雅黑" panose="020B0503020204020204" charset="-122"/>
                <a:ea typeface="微软雅黑" panose="020B0503020204020204" charset="-122"/>
                <a:sym typeface="+mn-ea"/>
              </a:rPr>
              <a:t>某</a:t>
            </a:r>
            <a:r>
              <a:rPr lang="zh-CN" sz="2800" b="1" dirty="0">
                <a:solidFill>
                  <a:schemeClr val="tx1"/>
                </a:solidFill>
                <a:latin typeface="微软雅黑" panose="020B0503020204020204" charset="-122"/>
                <a:ea typeface="微软雅黑" panose="020B0503020204020204" charset="-122"/>
                <a:sym typeface="+mn-ea"/>
              </a:rPr>
              <a:t>婴童</a:t>
            </a:r>
            <a:r>
              <a:rPr sz="2800" b="1" dirty="0">
                <a:solidFill>
                  <a:schemeClr val="tx1"/>
                </a:solidFill>
                <a:latin typeface="微软雅黑" panose="020B0503020204020204" charset="-122"/>
                <a:ea typeface="微软雅黑" panose="020B0503020204020204" charset="-122"/>
                <a:sym typeface="+mn-ea"/>
              </a:rPr>
              <a:t>品牌会员体系案例</a:t>
            </a:r>
            <a:endParaRPr sz="2800" b="1" dirty="0">
              <a:solidFill>
                <a:schemeClr val="tx1"/>
              </a:solidFill>
              <a:latin typeface="微软雅黑" panose="020B0503020204020204" charset="-122"/>
              <a:ea typeface="微软雅黑" panose="020B0503020204020204" charset="-122"/>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12" name="图片 11" descr="resource"/>
            <p:cNvPicPr>
              <a:picLocks noChangeAspect="1"/>
            </p:cNvPicPr>
            <p:nvPr/>
          </p:nvPicPr>
          <p:blipFill>
            <a:blip r:embed="rId1"/>
            <a:stretch>
              <a:fillRect/>
            </a:stretch>
          </p:blipFill>
          <p:spPr>
            <a:xfrm>
              <a:off x="4729" y="1585"/>
              <a:ext cx="337" cy="709"/>
            </a:xfrm>
            <a:prstGeom prst="rect">
              <a:avLst/>
            </a:prstGeom>
          </p:spPr>
        </p:pic>
      </p:grpSp>
      <p:sp>
        <p:nvSpPr>
          <p:cNvPr id="21" name="文本框 20"/>
          <p:cNvSpPr txBox="1"/>
          <p:nvPr/>
        </p:nvSpPr>
        <p:spPr>
          <a:xfrm>
            <a:off x="1194826" y="404337"/>
            <a:ext cx="1203960" cy="400050"/>
          </a:xfrm>
          <a:prstGeom prst="rect">
            <a:avLst/>
          </a:prstGeom>
          <a:noFill/>
        </p:spPr>
        <p:txBody>
          <a:bodyPr wrap="none" rtlCol="0">
            <a:spAutoFit/>
          </a:bodyPr>
          <a:lstStyle/>
          <a:p>
            <a:pPr algn="ctr"/>
            <a:r>
              <a:rPr lang="zh-CN" sz="2005" b="1" noProof="1">
                <a:latin typeface="微软雅黑" panose="020B0503020204020204" charset="-122"/>
                <a:ea typeface="微软雅黑" panose="020B0503020204020204" charset="-122"/>
                <a:cs typeface="微软雅黑" panose="020B0503020204020204" charset="-122"/>
                <a:sym typeface="+mn-ea"/>
              </a:rPr>
              <a:t>案例解析</a:t>
            </a:r>
            <a:endParaRPr lang="zh-CN" sz="2005" b="1" noProof="1">
              <a:latin typeface="微软雅黑" panose="020B0503020204020204" charset="-122"/>
              <a:ea typeface="微软雅黑" panose="020B0503020204020204" charset="-122"/>
              <a:cs typeface="微软雅黑" panose="020B0503020204020204" charset="-122"/>
              <a:sym typeface="+mn-ea"/>
            </a:endParaRPr>
          </a:p>
        </p:txBody>
      </p:sp>
      <p:grpSp>
        <p:nvGrpSpPr>
          <p:cNvPr id="13" name="组合 12"/>
          <p:cNvGrpSpPr/>
          <p:nvPr/>
        </p:nvGrpSpPr>
        <p:grpSpPr>
          <a:xfrm>
            <a:off x="9368790" y="120650"/>
            <a:ext cx="659130" cy="598170"/>
            <a:chOff x="14118" y="124"/>
            <a:chExt cx="1038" cy="942"/>
          </a:xfrm>
        </p:grpSpPr>
        <p:sp>
          <p:nvSpPr>
            <p:cNvPr id="14" name="对角圆角矩形 13"/>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6" name="文本框 2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158240" y="1648460"/>
            <a:ext cx="930910" cy="306705"/>
          </a:xfrm>
          <a:prstGeom prst="rect">
            <a:avLst/>
          </a:prstGeom>
          <a:noFill/>
        </p:spPr>
        <p:txBody>
          <a:bodyPr wrap="square" rtlCol="0">
            <a:spAutoFit/>
          </a:bodyPr>
          <a:lstStyle/>
          <a:p>
            <a:pPr algn="l"/>
            <a:r>
              <a:rPr lang="zh-CN" altLang="en-US" sz="1400" b="1">
                <a:solidFill>
                  <a:schemeClr val="tx1"/>
                </a:solidFill>
                <a:sym typeface="+mn-ea"/>
              </a:rPr>
              <a:t>消费积分</a:t>
            </a:r>
            <a:endParaRPr lang="zh-CN" altLang="en-US" sz="1400" b="1">
              <a:solidFill>
                <a:schemeClr val="tx1"/>
              </a:solidFill>
              <a:sym typeface="+mn-ea"/>
            </a:endParaRPr>
          </a:p>
        </p:txBody>
      </p:sp>
      <p:sp>
        <p:nvSpPr>
          <p:cNvPr id="30" name="文本框 29"/>
          <p:cNvSpPr txBox="1"/>
          <p:nvPr/>
        </p:nvSpPr>
        <p:spPr>
          <a:xfrm>
            <a:off x="1102678" y="438150"/>
            <a:ext cx="1605280" cy="337185"/>
          </a:xfrm>
          <a:prstGeom prst="rect">
            <a:avLst/>
          </a:prstGeom>
          <a:noFill/>
        </p:spPr>
        <p:txBody>
          <a:bodyPr wrap="none" rtlCol="0">
            <a:spAutoFit/>
          </a:bodyPr>
          <a:lstStyle/>
          <a:p>
            <a:pPr algn="ctr"/>
            <a:r>
              <a:rPr lang="zh-CN" altLang="en-US" sz="1600" b="1">
                <a:solidFill>
                  <a:schemeClr val="tx1"/>
                </a:solidFill>
                <a:sym typeface="+mn-ea"/>
              </a:rPr>
              <a:t>会员体系案例二</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a:off x="4157345" y="1389380"/>
            <a:ext cx="1675765" cy="2105660"/>
            <a:chOff x="6596" y="2309"/>
            <a:chExt cx="2372" cy="2980"/>
          </a:xfrm>
        </p:grpSpPr>
        <p:pic>
          <p:nvPicPr>
            <p:cNvPr id="7" name="图片 6" descr="图片4"/>
            <p:cNvPicPr>
              <a:picLocks noChangeAspect="1"/>
            </p:cNvPicPr>
            <p:nvPr>
              <p:custDataLst>
                <p:tags r:id="rId3"/>
              </p:custDataLst>
            </p:nvPr>
          </p:nvPicPr>
          <p:blipFill>
            <a:blip r:embed="rId4"/>
            <a:stretch>
              <a:fillRect/>
            </a:stretch>
          </p:blipFill>
          <p:spPr>
            <a:xfrm>
              <a:off x="6596" y="2309"/>
              <a:ext cx="2372" cy="2980"/>
            </a:xfrm>
            <a:prstGeom prst="rect">
              <a:avLst/>
            </a:prstGeom>
            <a:effectLst>
              <a:outerShdw blurRad="50800" dist="38100" dir="2700000" algn="tl" rotWithShape="0">
                <a:prstClr val="black">
                  <a:alpha val="40000"/>
                </a:prstClr>
              </a:outerShdw>
            </a:effectLst>
          </p:spPr>
        </p:pic>
        <p:sp>
          <p:nvSpPr>
            <p:cNvPr id="22" name="矩形 21"/>
            <p:cNvSpPr/>
            <p:nvPr/>
          </p:nvSpPr>
          <p:spPr>
            <a:xfrm>
              <a:off x="6810" y="2520"/>
              <a:ext cx="1840" cy="22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descr="金币"/>
            <p:cNvPicPr>
              <a:picLocks noChangeAspect="1"/>
            </p:cNvPicPr>
            <p:nvPr/>
          </p:nvPicPr>
          <p:blipFill>
            <a:blip r:embed="rId5"/>
            <a:stretch>
              <a:fillRect/>
            </a:stretch>
          </p:blipFill>
          <p:spPr>
            <a:xfrm>
              <a:off x="7062" y="2520"/>
              <a:ext cx="1441" cy="1441"/>
            </a:xfrm>
            <a:prstGeom prst="rect">
              <a:avLst/>
            </a:prstGeom>
          </p:spPr>
        </p:pic>
        <p:sp>
          <p:nvSpPr>
            <p:cNvPr id="26" name="文本框 25"/>
            <p:cNvSpPr txBox="1"/>
            <p:nvPr/>
          </p:nvSpPr>
          <p:spPr>
            <a:xfrm>
              <a:off x="6812" y="3893"/>
              <a:ext cx="1940" cy="1104"/>
            </a:xfrm>
            <a:prstGeom prst="rect">
              <a:avLst/>
            </a:prstGeom>
            <a:noFill/>
          </p:spPr>
          <p:txBody>
            <a:bodyPr wrap="square" rtlCol="0" anchor="t">
              <a:spAutoFit/>
            </a:bodyPr>
            <a:lstStyle/>
            <a:p>
              <a:pPr algn="ctr">
                <a:lnSpc>
                  <a:spcPct val="140000"/>
                </a:lnSpc>
              </a:pPr>
              <a:r>
                <a:rPr lang="zh-CN" altLang="zh-CN" sz="1600" b="1">
                  <a:solidFill>
                    <a:schemeClr val="tx1"/>
                  </a:solidFill>
                  <a:latin typeface="微软雅黑" panose="020B0503020204020204" charset="-122"/>
                  <a:ea typeface="微软雅黑" panose="020B0503020204020204" charset="-122"/>
                  <a:sym typeface="+mn-ea"/>
                </a:rPr>
                <a:t>会员积分</a:t>
              </a:r>
              <a:endParaRPr lang="zh-CN" altLang="zh-CN" sz="1600" b="1">
                <a:solidFill>
                  <a:schemeClr val="tx1"/>
                </a:solidFill>
                <a:latin typeface="微软雅黑" panose="020B0503020204020204" charset="-122"/>
                <a:ea typeface="微软雅黑" panose="020B0503020204020204" charset="-122"/>
                <a:sym typeface="+mn-ea"/>
              </a:endParaRPr>
            </a:p>
            <a:p>
              <a:pPr algn="ctr">
                <a:lnSpc>
                  <a:spcPct val="140000"/>
                </a:lnSpc>
              </a:pPr>
              <a:r>
                <a:rPr lang="zh-CN" altLang="zh-CN" sz="1600" b="1">
                  <a:solidFill>
                    <a:schemeClr val="tx1"/>
                  </a:solidFill>
                  <a:latin typeface="微软雅黑" panose="020B0503020204020204" charset="-122"/>
                  <a:ea typeface="微软雅黑" panose="020B0503020204020204" charset="-122"/>
                  <a:sym typeface="+mn-ea"/>
                </a:rPr>
                <a:t>（核心）</a:t>
              </a:r>
              <a:endParaRPr lang="zh-CN" altLang="zh-CN" sz="1600" b="1">
                <a:solidFill>
                  <a:schemeClr val="tx1"/>
                </a:solidFill>
                <a:latin typeface="微软雅黑" panose="020B0503020204020204" charset="-122"/>
                <a:ea typeface="微软雅黑" panose="020B0503020204020204" charset="-122"/>
                <a:sym typeface="+mn-ea"/>
              </a:endParaRPr>
            </a:p>
          </p:txBody>
        </p:sp>
      </p:grpSp>
      <p:sp>
        <p:nvSpPr>
          <p:cNvPr id="27" name="文本框 26"/>
          <p:cNvSpPr txBox="1"/>
          <p:nvPr/>
        </p:nvSpPr>
        <p:spPr>
          <a:xfrm>
            <a:off x="1158240" y="3575050"/>
            <a:ext cx="1457325" cy="306705"/>
          </a:xfrm>
          <a:prstGeom prst="rect">
            <a:avLst/>
          </a:prstGeom>
          <a:noFill/>
        </p:spPr>
        <p:txBody>
          <a:bodyPr wrap="square" rtlCol="0">
            <a:spAutoFit/>
          </a:bodyPr>
          <a:lstStyle/>
          <a:p>
            <a:pPr algn="l"/>
            <a:r>
              <a:rPr lang="zh-CN" altLang="en-US" sz="1400" b="1">
                <a:solidFill>
                  <a:schemeClr val="tx1"/>
                </a:solidFill>
                <a:sym typeface="+mn-ea"/>
              </a:rPr>
              <a:t>主题打卡</a:t>
            </a:r>
            <a:r>
              <a:rPr lang="en-US" altLang="zh-CN" sz="1400" b="1" dirty="0">
                <a:solidFill>
                  <a:schemeClr val="tx1"/>
                </a:solidFill>
                <a:sym typeface="+mn-ea"/>
              </a:rPr>
              <a:t>+20</a:t>
            </a:r>
            <a:r>
              <a:rPr lang="en-US" altLang="zh-CN" sz="1400" b="1" dirty="0">
                <a:sym typeface="+mn-ea"/>
              </a:rPr>
              <a:t>/</a:t>
            </a:r>
            <a:r>
              <a:rPr lang="zh-CN" altLang="en-US" sz="1400" b="1">
                <a:sym typeface="+mn-ea"/>
              </a:rPr>
              <a:t>次</a:t>
            </a:r>
            <a:endParaRPr lang="en-US" altLang="zh-CN" sz="1400" b="1" dirty="0">
              <a:solidFill>
                <a:schemeClr val="tx1"/>
              </a:solidFill>
              <a:sym typeface="+mn-ea"/>
            </a:endParaRPr>
          </a:p>
        </p:txBody>
      </p:sp>
      <p:sp>
        <p:nvSpPr>
          <p:cNvPr id="28" name="文本框 27"/>
          <p:cNvSpPr txBox="1"/>
          <p:nvPr/>
        </p:nvSpPr>
        <p:spPr>
          <a:xfrm>
            <a:off x="1158240" y="2377440"/>
            <a:ext cx="1362075" cy="306705"/>
          </a:xfrm>
          <a:prstGeom prst="rect">
            <a:avLst/>
          </a:prstGeom>
          <a:noFill/>
        </p:spPr>
        <p:txBody>
          <a:bodyPr wrap="square" rtlCol="0">
            <a:spAutoFit/>
          </a:bodyPr>
          <a:lstStyle/>
          <a:p>
            <a:pPr algn="l"/>
            <a:r>
              <a:rPr lang="zh-CN" altLang="en-US" sz="1400" b="1">
                <a:solidFill>
                  <a:schemeClr val="tx1"/>
                </a:solidFill>
                <a:sym typeface="+mn-ea"/>
              </a:rPr>
              <a:t>社群签到</a:t>
            </a:r>
            <a:r>
              <a:rPr lang="en-US" altLang="zh-CN" sz="1400" b="1" dirty="0">
                <a:solidFill>
                  <a:schemeClr val="tx1"/>
                </a:solidFill>
                <a:sym typeface="+mn-ea"/>
              </a:rPr>
              <a:t>+5/</a:t>
            </a:r>
            <a:r>
              <a:rPr lang="zh-CN" altLang="en-US" sz="1400" b="1">
                <a:solidFill>
                  <a:schemeClr val="tx1"/>
                </a:solidFill>
                <a:sym typeface="+mn-ea"/>
              </a:rPr>
              <a:t>天</a:t>
            </a:r>
            <a:endParaRPr lang="zh-CN" altLang="en-US" sz="1400" b="1">
              <a:solidFill>
                <a:schemeClr val="tx1"/>
              </a:solidFill>
              <a:sym typeface="+mn-ea"/>
            </a:endParaRPr>
          </a:p>
        </p:txBody>
      </p:sp>
      <p:sp>
        <p:nvSpPr>
          <p:cNvPr id="29" name="文本框 28"/>
          <p:cNvSpPr txBox="1"/>
          <p:nvPr/>
        </p:nvSpPr>
        <p:spPr>
          <a:xfrm>
            <a:off x="1158240" y="3159760"/>
            <a:ext cx="1691640" cy="306705"/>
          </a:xfrm>
          <a:prstGeom prst="rect">
            <a:avLst/>
          </a:prstGeom>
          <a:noFill/>
        </p:spPr>
        <p:txBody>
          <a:bodyPr wrap="square" rtlCol="0">
            <a:spAutoFit/>
          </a:bodyPr>
          <a:lstStyle/>
          <a:p>
            <a:pPr algn="l"/>
            <a:r>
              <a:rPr lang="zh-CN" altLang="en-US" sz="1400" b="1">
                <a:solidFill>
                  <a:schemeClr val="tx1"/>
                </a:solidFill>
                <a:sym typeface="+mn-ea"/>
              </a:rPr>
              <a:t>朋友圈分享</a:t>
            </a:r>
            <a:r>
              <a:rPr lang="en-US" altLang="zh-CN" sz="1400" b="1" dirty="0">
                <a:solidFill>
                  <a:schemeClr val="tx1"/>
                </a:solidFill>
                <a:sym typeface="+mn-ea"/>
              </a:rPr>
              <a:t>+20/</a:t>
            </a:r>
            <a:r>
              <a:rPr lang="zh-CN" altLang="en-US" sz="1400" b="1">
                <a:solidFill>
                  <a:schemeClr val="tx1"/>
                </a:solidFill>
                <a:sym typeface="+mn-ea"/>
              </a:rPr>
              <a:t>次</a:t>
            </a:r>
            <a:endParaRPr lang="zh-CN" altLang="en-US" sz="1400" b="1">
              <a:solidFill>
                <a:schemeClr val="tx1"/>
              </a:solidFill>
              <a:sym typeface="+mn-ea"/>
            </a:endParaRPr>
          </a:p>
        </p:txBody>
      </p:sp>
      <p:sp>
        <p:nvSpPr>
          <p:cNvPr id="31" name="文本框 30"/>
          <p:cNvSpPr txBox="1"/>
          <p:nvPr/>
        </p:nvSpPr>
        <p:spPr>
          <a:xfrm>
            <a:off x="1158240" y="2756535"/>
            <a:ext cx="1457960" cy="306705"/>
          </a:xfrm>
          <a:prstGeom prst="rect">
            <a:avLst/>
          </a:prstGeom>
          <a:noFill/>
        </p:spPr>
        <p:txBody>
          <a:bodyPr wrap="square" rtlCol="0">
            <a:spAutoFit/>
          </a:bodyPr>
          <a:lstStyle/>
          <a:p>
            <a:pPr algn="l"/>
            <a:r>
              <a:rPr lang="zh-CN" altLang="en-US" sz="1400" b="1">
                <a:solidFill>
                  <a:schemeClr val="tx1"/>
                </a:solidFill>
                <a:sym typeface="+mn-ea"/>
              </a:rPr>
              <a:t>话题互动</a:t>
            </a:r>
            <a:r>
              <a:rPr lang="en-US" altLang="zh-CN" sz="1400" b="1" dirty="0">
                <a:solidFill>
                  <a:schemeClr val="tx1"/>
                </a:solidFill>
                <a:sym typeface="+mn-ea"/>
              </a:rPr>
              <a:t>+20/</a:t>
            </a:r>
            <a:r>
              <a:rPr lang="zh-CN" altLang="en-US" sz="1400" b="1">
                <a:solidFill>
                  <a:schemeClr val="tx1"/>
                </a:solidFill>
                <a:sym typeface="+mn-ea"/>
              </a:rPr>
              <a:t>天</a:t>
            </a:r>
            <a:endParaRPr lang="zh-CN" altLang="en-US" sz="1400" b="1">
              <a:solidFill>
                <a:schemeClr val="tx1"/>
              </a:solidFill>
              <a:sym typeface="+mn-ea"/>
            </a:endParaRPr>
          </a:p>
        </p:txBody>
      </p:sp>
      <p:sp>
        <p:nvSpPr>
          <p:cNvPr id="32" name="矩形 31"/>
          <p:cNvSpPr/>
          <p:nvPr/>
        </p:nvSpPr>
        <p:spPr>
          <a:xfrm>
            <a:off x="988695" y="1427480"/>
            <a:ext cx="1861185" cy="3868420"/>
          </a:xfrm>
          <a:prstGeom prst="rect">
            <a:avLst/>
          </a:prstGeom>
          <a:noFill/>
          <a:ln w="28575">
            <a:solidFill>
              <a:srgbClr val="FEA9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7166610" y="2379345"/>
            <a:ext cx="1911985" cy="337185"/>
          </a:xfrm>
          <a:prstGeom prst="rect">
            <a:avLst/>
          </a:prstGeom>
          <a:noFill/>
        </p:spPr>
        <p:txBody>
          <a:bodyPr wrap="square" rtlCol="0">
            <a:spAutoFit/>
          </a:bodyPr>
          <a:lstStyle/>
          <a:p>
            <a:pPr algn="ctr"/>
            <a:r>
              <a:rPr lang="zh-CN" altLang="en-US" sz="1600" b="1">
                <a:solidFill>
                  <a:schemeClr val="tx1"/>
                </a:solidFill>
                <a:sym typeface="+mn-ea"/>
              </a:rPr>
              <a:t>积分商城兑换</a:t>
            </a:r>
            <a:endParaRPr lang="zh-CN" altLang="en-US" sz="1600" b="1">
              <a:solidFill>
                <a:schemeClr val="tx1"/>
              </a:solidFill>
              <a:sym typeface="+mn-ea"/>
            </a:endParaRPr>
          </a:p>
        </p:txBody>
      </p:sp>
      <p:sp>
        <p:nvSpPr>
          <p:cNvPr id="40" name="矩形 39"/>
          <p:cNvSpPr/>
          <p:nvPr/>
        </p:nvSpPr>
        <p:spPr>
          <a:xfrm>
            <a:off x="7250430" y="1427480"/>
            <a:ext cx="1744980" cy="3867785"/>
          </a:xfrm>
          <a:prstGeom prst="rect">
            <a:avLst/>
          </a:prstGeom>
          <a:noFill/>
          <a:ln w="28575">
            <a:solidFill>
              <a:srgbClr val="FEA9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40"/>
          <p:cNvGrpSpPr/>
          <p:nvPr/>
        </p:nvGrpSpPr>
        <p:grpSpPr>
          <a:xfrm>
            <a:off x="4275455" y="3623945"/>
            <a:ext cx="1553210" cy="1671955"/>
            <a:chOff x="6847" y="2963"/>
            <a:chExt cx="2446" cy="2633"/>
          </a:xfrm>
        </p:grpSpPr>
        <p:pic>
          <p:nvPicPr>
            <p:cNvPr id="42" name="图片 41" descr="六角形"/>
            <p:cNvPicPr>
              <a:picLocks noChangeAspect="1"/>
            </p:cNvPicPr>
            <p:nvPr/>
          </p:nvPicPr>
          <p:blipFill>
            <a:blip r:embed="rId6"/>
            <a:stretch>
              <a:fillRect/>
            </a:stretch>
          </p:blipFill>
          <p:spPr>
            <a:xfrm>
              <a:off x="6847" y="2963"/>
              <a:ext cx="2446" cy="2633"/>
            </a:xfrm>
            <a:prstGeom prst="rect">
              <a:avLst/>
            </a:prstGeom>
          </p:spPr>
        </p:pic>
        <p:sp>
          <p:nvSpPr>
            <p:cNvPr id="44" name="文本框 43"/>
            <p:cNvSpPr txBox="1"/>
            <p:nvPr/>
          </p:nvSpPr>
          <p:spPr>
            <a:xfrm>
              <a:off x="7179" y="3630"/>
              <a:ext cx="1780" cy="686"/>
            </a:xfrm>
            <a:prstGeom prst="rect">
              <a:avLst/>
            </a:prstGeom>
            <a:noFill/>
          </p:spPr>
          <p:txBody>
            <a:bodyPr wrap="square" rtlCol="0" anchor="t">
              <a:spAutoFit/>
            </a:bodyPr>
            <a:lstStyle/>
            <a:p>
              <a:pPr algn="ctr">
                <a:lnSpc>
                  <a:spcPct val="140000"/>
                </a:lnSpc>
              </a:pPr>
              <a:r>
                <a:rPr lang="zh-CN" altLang="zh-CN" sz="1600" b="1">
                  <a:solidFill>
                    <a:schemeClr val="tx1"/>
                  </a:solidFill>
                  <a:latin typeface="微软雅黑" panose="020B0503020204020204" charset="-122"/>
                  <a:ea typeface="微软雅黑" panose="020B0503020204020204" charset="-122"/>
                  <a:sym typeface="+mn-ea"/>
                </a:rPr>
                <a:t>积分价值</a:t>
              </a:r>
              <a:endParaRPr lang="zh-CN" altLang="zh-CN" sz="1600" b="1">
                <a:solidFill>
                  <a:schemeClr val="tx1"/>
                </a:solidFill>
                <a:latin typeface="微软雅黑" panose="020B0503020204020204" charset="-122"/>
                <a:ea typeface="微软雅黑" panose="020B0503020204020204" charset="-122"/>
                <a:sym typeface="+mn-ea"/>
              </a:endParaRPr>
            </a:p>
          </p:txBody>
        </p:sp>
      </p:grpSp>
      <p:sp>
        <p:nvSpPr>
          <p:cNvPr id="45" name="文本框 44"/>
          <p:cNvSpPr txBox="1"/>
          <p:nvPr/>
        </p:nvSpPr>
        <p:spPr>
          <a:xfrm>
            <a:off x="4364355" y="4483100"/>
            <a:ext cx="1375410" cy="392430"/>
          </a:xfrm>
          <a:prstGeom prst="rect">
            <a:avLst/>
          </a:prstGeom>
          <a:noFill/>
        </p:spPr>
        <p:txBody>
          <a:bodyPr wrap="square" rtlCol="0" anchor="t">
            <a:spAutoFit/>
          </a:bodyPr>
          <a:lstStyle/>
          <a:p>
            <a:pPr algn="ctr">
              <a:lnSpc>
                <a:spcPct val="140000"/>
              </a:lnSpc>
            </a:pPr>
            <a:r>
              <a:rPr lang="en-US" altLang="zh-CN" sz="1400" b="1" dirty="0">
                <a:solidFill>
                  <a:schemeClr val="tx1"/>
                </a:solidFill>
                <a:latin typeface="微软雅黑" panose="020B0503020204020204" charset="-122"/>
                <a:ea typeface="微软雅黑" panose="020B0503020204020204" charset="-122"/>
                <a:sym typeface="+mn-ea"/>
              </a:rPr>
              <a:t>100</a:t>
            </a:r>
            <a:r>
              <a:rPr lang="zh-CN" altLang="en-US" sz="1400" b="1">
                <a:solidFill>
                  <a:schemeClr val="tx1"/>
                </a:solidFill>
                <a:latin typeface="微软雅黑" panose="020B0503020204020204" charset="-122"/>
                <a:ea typeface="微软雅黑" panose="020B0503020204020204" charset="-122"/>
                <a:sym typeface="+mn-ea"/>
              </a:rPr>
              <a:t>积分</a:t>
            </a:r>
            <a:r>
              <a:rPr lang="en-US" altLang="zh-CN" sz="1400" b="1" dirty="0">
                <a:solidFill>
                  <a:schemeClr val="tx1"/>
                </a:solidFill>
                <a:latin typeface="微软雅黑" panose="020B0503020204020204" charset="-122"/>
                <a:ea typeface="微软雅黑" panose="020B0503020204020204" charset="-122"/>
                <a:sym typeface="+mn-ea"/>
              </a:rPr>
              <a:t>=1</a:t>
            </a:r>
            <a:r>
              <a:rPr lang="zh-CN" altLang="en-US" sz="1400" b="1">
                <a:solidFill>
                  <a:schemeClr val="tx1"/>
                </a:solidFill>
                <a:latin typeface="微软雅黑" panose="020B0503020204020204" charset="-122"/>
                <a:ea typeface="微软雅黑" panose="020B0503020204020204" charset="-122"/>
                <a:sym typeface="+mn-ea"/>
              </a:rPr>
              <a:t>元</a:t>
            </a:r>
            <a:endParaRPr lang="zh-CN" altLang="en-US" sz="1400" b="1">
              <a:solidFill>
                <a:schemeClr val="tx1"/>
              </a:solidFill>
              <a:latin typeface="微软雅黑" panose="020B0503020204020204" charset="-122"/>
              <a:ea typeface="微软雅黑" panose="020B0503020204020204" charset="-122"/>
              <a:sym typeface="+mn-ea"/>
            </a:endParaRPr>
          </a:p>
        </p:txBody>
      </p:sp>
      <p:sp>
        <p:nvSpPr>
          <p:cNvPr id="46" name="文本框 45"/>
          <p:cNvSpPr txBox="1"/>
          <p:nvPr/>
        </p:nvSpPr>
        <p:spPr>
          <a:xfrm>
            <a:off x="2963545" y="2733040"/>
            <a:ext cx="555625" cy="1568450"/>
          </a:xfrm>
          <a:prstGeom prst="rect">
            <a:avLst/>
          </a:prstGeom>
          <a:noFill/>
        </p:spPr>
        <p:txBody>
          <a:bodyPr wrap="square" rtlCol="0">
            <a:spAutoFit/>
          </a:bodyPr>
          <a:lstStyle/>
          <a:p>
            <a:r>
              <a:rPr lang="zh-CN" altLang="en-US" sz="1600"/>
              <a:t>积分获取途径</a:t>
            </a:r>
            <a:endParaRPr lang="zh-CN" altLang="en-US" sz="1600"/>
          </a:p>
        </p:txBody>
      </p:sp>
      <p:sp>
        <p:nvSpPr>
          <p:cNvPr id="47" name="文本框 46"/>
          <p:cNvSpPr txBox="1"/>
          <p:nvPr/>
        </p:nvSpPr>
        <p:spPr>
          <a:xfrm>
            <a:off x="6817360" y="2733040"/>
            <a:ext cx="555625" cy="1568450"/>
          </a:xfrm>
          <a:prstGeom prst="rect">
            <a:avLst/>
          </a:prstGeom>
          <a:noFill/>
        </p:spPr>
        <p:txBody>
          <a:bodyPr wrap="square" rtlCol="0">
            <a:spAutoFit/>
          </a:bodyPr>
          <a:lstStyle/>
          <a:p>
            <a:r>
              <a:rPr lang="zh-CN" altLang="en-US" sz="1600"/>
              <a:t>积分消耗方式</a:t>
            </a:r>
            <a:endParaRPr lang="zh-CN" altLang="en-US" sz="1600"/>
          </a:p>
        </p:txBody>
      </p:sp>
      <p:sp>
        <p:nvSpPr>
          <p:cNvPr id="48" name="右箭头 47"/>
          <p:cNvSpPr/>
          <p:nvPr/>
        </p:nvSpPr>
        <p:spPr>
          <a:xfrm>
            <a:off x="3407410" y="3398520"/>
            <a:ext cx="520065" cy="208915"/>
          </a:xfrm>
          <a:prstGeom prst="rightArrow">
            <a:avLst/>
          </a:prstGeom>
          <a:solidFill>
            <a:srgbClr val="FEA900"/>
          </a:solidFill>
          <a:ln>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右箭头 48"/>
          <p:cNvSpPr/>
          <p:nvPr/>
        </p:nvSpPr>
        <p:spPr>
          <a:xfrm>
            <a:off x="6094095" y="3398520"/>
            <a:ext cx="520065" cy="208915"/>
          </a:xfrm>
          <a:prstGeom prst="rightArrow">
            <a:avLst/>
          </a:prstGeom>
          <a:solidFill>
            <a:srgbClr val="FEA900"/>
          </a:solidFill>
          <a:ln>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1158240" y="2012950"/>
            <a:ext cx="1362075" cy="306705"/>
          </a:xfrm>
          <a:prstGeom prst="rect">
            <a:avLst/>
          </a:prstGeom>
          <a:noFill/>
        </p:spPr>
        <p:txBody>
          <a:bodyPr wrap="square" rtlCol="0">
            <a:spAutoFit/>
          </a:bodyPr>
          <a:lstStyle/>
          <a:p>
            <a:pPr algn="l"/>
            <a:r>
              <a:rPr lang="zh-CN" altLang="en-US" sz="1400" b="1">
                <a:solidFill>
                  <a:schemeClr val="tx1"/>
                </a:solidFill>
                <a:sym typeface="+mn-ea"/>
              </a:rPr>
              <a:t>注册即送</a:t>
            </a:r>
            <a:r>
              <a:rPr lang="en-US" altLang="zh-CN" sz="1400" b="1" dirty="0">
                <a:solidFill>
                  <a:schemeClr val="tx1"/>
                </a:solidFill>
                <a:sym typeface="+mn-ea"/>
              </a:rPr>
              <a:t>+100</a:t>
            </a:r>
            <a:endParaRPr lang="en-US" altLang="zh-CN" sz="1400" b="1" dirty="0">
              <a:solidFill>
                <a:schemeClr val="tx1"/>
              </a:solidFill>
              <a:sym typeface="+mn-ea"/>
            </a:endParaRPr>
          </a:p>
        </p:txBody>
      </p:sp>
      <p:sp>
        <p:nvSpPr>
          <p:cNvPr id="61" name="文本框 60"/>
          <p:cNvSpPr txBox="1"/>
          <p:nvPr/>
        </p:nvSpPr>
        <p:spPr>
          <a:xfrm>
            <a:off x="2941320" y="840105"/>
            <a:ext cx="4034790" cy="337185"/>
          </a:xfrm>
          <a:prstGeom prst="rect">
            <a:avLst/>
          </a:prstGeom>
          <a:noFill/>
        </p:spPr>
        <p:txBody>
          <a:bodyPr wrap="square" rtlCol="0">
            <a:spAutoFit/>
          </a:bodyPr>
          <a:lstStyle/>
          <a:p>
            <a:r>
              <a:rPr lang="zh-CN" altLang="en-US" sz="1600" b="1"/>
              <a:t>加入社群并注册小程序商城即可成为会员</a:t>
            </a:r>
            <a:endParaRPr lang="zh-CN" altLang="en-US" sz="1600" b="1"/>
          </a:p>
        </p:txBody>
      </p:sp>
      <p:sp>
        <p:nvSpPr>
          <p:cNvPr id="3" name="文本框 2"/>
          <p:cNvSpPr txBox="1"/>
          <p:nvPr/>
        </p:nvSpPr>
        <p:spPr>
          <a:xfrm>
            <a:off x="1158875" y="3998595"/>
            <a:ext cx="1623060" cy="521970"/>
          </a:xfrm>
          <a:prstGeom prst="rect">
            <a:avLst/>
          </a:prstGeom>
          <a:noFill/>
        </p:spPr>
        <p:txBody>
          <a:bodyPr wrap="square" rtlCol="0">
            <a:spAutoFit/>
          </a:bodyPr>
          <a:lstStyle/>
          <a:p>
            <a:pPr algn="l"/>
            <a:r>
              <a:rPr lang="zh-CN" altLang="en-US" sz="1400" b="1">
                <a:solidFill>
                  <a:schemeClr val="tx1"/>
                </a:solidFill>
                <a:sym typeface="+mn-ea"/>
              </a:rPr>
              <a:t>每周萌宝之星评选</a:t>
            </a:r>
            <a:r>
              <a:rPr lang="en-US" altLang="zh-CN" sz="1400" b="1" dirty="0">
                <a:solidFill>
                  <a:schemeClr val="tx1"/>
                </a:solidFill>
                <a:sym typeface="+mn-ea"/>
              </a:rPr>
              <a:t>+500</a:t>
            </a:r>
            <a:r>
              <a:rPr lang="en-US" altLang="zh-CN" sz="1400" b="1" dirty="0">
                <a:sym typeface="+mn-ea"/>
              </a:rPr>
              <a:t>/</a:t>
            </a:r>
            <a:r>
              <a:rPr lang="zh-CN" altLang="en-US" sz="1400" b="1">
                <a:sym typeface="+mn-ea"/>
              </a:rPr>
              <a:t>周</a:t>
            </a:r>
            <a:endParaRPr lang="zh-CN" altLang="en-US" sz="1400" b="1">
              <a:solidFill>
                <a:schemeClr val="tx1"/>
              </a:solidFill>
              <a:sym typeface="+mn-ea"/>
            </a:endParaRPr>
          </a:p>
        </p:txBody>
      </p:sp>
      <p:sp>
        <p:nvSpPr>
          <p:cNvPr id="5" name="文本框 4"/>
          <p:cNvSpPr txBox="1"/>
          <p:nvPr/>
        </p:nvSpPr>
        <p:spPr>
          <a:xfrm>
            <a:off x="1158875" y="4520565"/>
            <a:ext cx="1155065" cy="306705"/>
          </a:xfrm>
          <a:prstGeom prst="rect">
            <a:avLst/>
          </a:prstGeom>
          <a:noFill/>
        </p:spPr>
        <p:txBody>
          <a:bodyPr wrap="square" rtlCol="0">
            <a:spAutoFit/>
          </a:bodyPr>
          <a:lstStyle/>
          <a:p>
            <a:pPr algn="l"/>
            <a:r>
              <a:rPr lang="zh-CN" altLang="en-US" sz="1400" b="1">
                <a:solidFill>
                  <a:schemeClr val="tx1"/>
                </a:solidFill>
                <a:sym typeface="+mn-ea"/>
              </a:rPr>
              <a:t>积分抽奖</a:t>
            </a:r>
            <a:endParaRPr lang="zh-CN" altLang="en-US" sz="1400" b="1">
              <a:solidFill>
                <a:schemeClr val="tx1"/>
              </a:solidFill>
              <a:sym typeface="+mn-ea"/>
            </a:endParaRPr>
          </a:p>
        </p:txBody>
      </p:sp>
      <p:sp>
        <p:nvSpPr>
          <p:cNvPr id="8" name="文本框 7"/>
          <p:cNvSpPr txBox="1"/>
          <p:nvPr/>
        </p:nvSpPr>
        <p:spPr>
          <a:xfrm>
            <a:off x="1158240" y="4875530"/>
            <a:ext cx="1155065" cy="306705"/>
          </a:xfrm>
          <a:prstGeom prst="rect">
            <a:avLst/>
          </a:prstGeom>
          <a:noFill/>
        </p:spPr>
        <p:txBody>
          <a:bodyPr wrap="square" rtlCol="0">
            <a:spAutoFit/>
          </a:bodyPr>
          <a:lstStyle/>
          <a:p>
            <a:pPr algn="l"/>
            <a:r>
              <a:rPr lang="zh-CN" altLang="en-US" sz="1400" b="1">
                <a:solidFill>
                  <a:schemeClr val="tx1"/>
                </a:solidFill>
                <a:sym typeface="+mn-ea"/>
              </a:rPr>
              <a:t>新手任务</a:t>
            </a:r>
            <a:endParaRPr lang="zh-CN" altLang="en-US" sz="1400" b="1">
              <a:solidFill>
                <a:schemeClr val="tx1"/>
              </a:solidFill>
              <a:sym typeface="+mn-ea"/>
            </a:endParaRPr>
          </a:p>
        </p:txBody>
      </p:sp>
      <p:sp>
        <p:nvSpPr>
          <p:cNvPr id="11" name="文本框 10"/>
          <p:cNvSpPr txBox="1"/>
          <p:nvPr/>
        </p:nvSpPr>
        <p:spPr>
          <a:xfrm>
            <a:off x="7166610" y="2926715"/>
            <a:ext cx="1911985" cy="337185"/>
          </a:xfrm>
          <a:prstGeom prst="rect">
            <a:avLst/>
          </a:prstGeom>
          <a:noFill/>
        </p:spPr>
        <p:txBody>
          <a:bodyPr wrap="square" rtlCol="0">
            <a:spAutoFit/>
          </a:bodyPr>
          <a:lstStyle/>
          <a:p>
            <a:pPr algn="ctr"/>
            <a:r>
              <a:rPr lang="zh-CN" altLang="en-US" sz="1600" b="1">
                <a:solidFill>
                  <a:schemeClr val="tx1"/>
                </a:solidFill>
                <a:sym typeface="+mn-ea"/>
              </a:rPr>
              <a:t>会员日积分秒杀</a:t>
            </a:r>
            <a:endParaRPr lang="zh-CN" altLang="en-US" sz="1600" b="1">
              <a:solidFill>
                <a:schemeClr val="tx1"/>
              </a:solidFill>
              <a:sym typeface="+mn-ea"/>
            </a:endParaRPr>
          </a:p>
        </p:txBody>
      </p:sp>
      <p:sp>
        <p:nvSpPr>
          <p:cNvPr id="12" name="文本框 11"/>
          <p:cNvSpPr txBox="1"/>
          <p:nvPr/>
        </p:nvSpPr>
        <p:spPr>
          <a:xfrm>
            <a:off x="7166610" y="3496945"/>
            <a:ext cx="1911985" cy="337185"/>
          </a:xfrm>
          <a:prstGeom prst="rect">
            <a:avLst/>
          </a:prstGeom>
          <a:noFill/>
        </p:spPr>
        <p:txBody>
          <a:bodyPr wrap="square" rtlCol="0">
            <a:spAutoFit/>
          </a:bodyPr>
          <a:lstStyle/>
          <a:p>
            <a:pPr algn="ctr"/>
            <a:r>
              <a:rPr lang="zh-CN" altLang="en-US" sz="1600" b="1">
                <a:solidFill>
                  <a:schemeClr val="tx1"/>
                </a:solidFill>
                <a:sym typeface="+mn-ea"/>
              </a:rPr>
              <a:t>会员日积分加购</a:t>
            </a:r>
            <a:endParaRPr lang="zh-CN" altLang="en-US" sz="1600" b="1">
              <a:solidFill>
                <a:schemeClr val="tx1"/>
              </a:solidFill>
              <a:sym typeface="+mn-ea"/>
            </a:endParaRPr>
          </a:p>
        </p:txBody>
      </p:sp>
      <p:sp>
        <p:nvSpPr>
          <p:cNvPr id="13" name="文本框 12"/>
          <p:cNvSpPr txBox="1"/>
          <p:nvPr/>
        </p:nvSpPr>
        <p:spPr>
          <a:xfrm>
            <a:off x="7167245" y="4080510"/>
            <a:ext cx="1911985" cy="337185"/>
          </a:xfrm>
          <a:prstGeom prst="rect">
            <a:avLst/>
          </a:prstGeom>
          <a:noFill/>
        </p:spPr>
        <p:txBody>
          <a:bodyPr wrap="square" rtlCol="0">
            <a:spAutoFit/>
          </a:bodyPr>
          <a:lstStyle/>
          <a:p>
            <a:pPr algn="ctr"/>
            <a:r>
              <a:rPr lang="zh-CN" altLang="en-US" sz="1600" b="1">
                <a:solidFill>
                  <a:schemeClr val="tx1"/>
                </a:solidFill>
                <a:sym typeface="+mn-ea"/>
              </a:rPr>
              <a:t>积分抽奖</a:t>
            </a:r>
            <a:endParaRPr lang="zh-CN" altLang="en-US" sz="1600" b="1">
              <a:solidFill>
                <a:schemeClr val="tx1"/>
              </a:solidFill>
              <a:sym typeface="+mn-ea"/>
            </a:endParaRPr>
          </a:p>
        </p:txBody>
      </p:sp>
      <p:grpSp>
        <p:nvGrpSpPr>
          <p:cNvPr id="14" name="组合 13"/>
          <p:cNvGrpSpPr/>
          <p:nvPr/>
        </p:nvGrpSpPr>
        <p:grpSpPr>
          <a:xfrm>
            <a:off x="9368790" y="120650"/>
            <a:ext cx="659130" cy="598170"/>
            <a:chOff x="14118" y="124"/>
            <a:chExt cx="1038" cy="942"/>
          </a:xfrm>
        </p:grpSpPr>
        <p:sp>
          <p:nvSpPr>
            <p:cNvPr id="18" name="对角圆角矩形 17"/>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resource"/>
            <p:cNvPicPr>
              <a:picLocks noChangeAspect="1"/>
            </p:cNvPicPr>
            <p:nvPr/>
          </p:nvPicPr>
          <p:blipFill>
            <a:blip r:embed="rId7"/>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9" name="文本框 18"/>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a:off x="987425" y="2336800"/>
            <a:ext cx="4237990" cy="2210435"/>
          </a:xfrm>
          <a:prstGeom prst="roundRect">
            <a:avLst>
              <a:gd name="adj" fmla="val 657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1102678" y="438150"/>
            <a:ext cx="1605280" cy="337185"/>
          </a:xfrm>
          <a:prstGeom prst="rect">
            <a:avLst/>
          </a:prstGeom>
          <a:noFill/>
        </p:spPr>
        <p:txBody>
          <a:bodyPr wrap="none" rtlCol="0">
            <a:spAutoFit/>
          </a:bodyPr>
          <a:lstStyle/>
          <a:p>
            <a:pPr algn="ctr"/>
            <a:r>
              <a:rPr lang="zh-CN" altLang="en-US" sz="1600" b="1">
                <a:solidFill>
                  <a:schemeClr val="tx1"/>
                </a:solidFill>
                <a:sym typeface="+mn-ea"/>
              </a:rPr>
              <a:t>会员体系案例二</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eae413f1880f088bd9bc7a708802bc9"/>
          <p:cNvPicPr>
            <a:picLocks noChangeAspect="1"/>
          </p:cNvPicPr>
          <p:nvPr/>
        </p:nvPicPr>
        <p:blipFill>
          <a:blip r:embed="rId3"/>
          <a:stretch>
            <a:fillRect/>
          </a:stretch>
        </p:blipFill>
        <p:spPr>
          <a:xfrm>
            <a:off x="6301740" y="775335"/>
            <a:ext cx="2106930" cy="4560570"/>
          </a:xfrm>
          <a:prstGeom prst="rect">
            <a:avLst/>
          </a:prstGeom>
        </p:spPr>
      </p:pic>
      <p:sp>
        <p:nvSpPr>
          <p:cNvPr id="61" name="文本框 60"/>
          <p:cNvSpPr txBox="1"/>
          <p:nvPr/>
        </p:nvSpPr>
        <p:spPr>
          <a:xfrm>
            <a:off x="987425" y="1621155"/>
            <a:ext cx="3244215" cy="368300"/>
          </a:xfrm>
          <a:prstGeom prst="rect">
            <a:avLst/>
          </a:prstGeom>
          <a:noFill/>
        </p:spPr>
        <p:txBody>
          <a:bodyPr wrap="square" rtlCol="0">
            <a:spAutoFit/>
          </a:bodyPr>
          <a:lstStyle/>
          <a:p>
            <a:r>
              <a:rPr lang="zh-CN" altLang="en-US" b="1"/>
              <a:t>会员参与社群互动话题领积分</a:t>
            </a:r>
            <a:endParaRPr lang="zh-CN" altLang="en-US" b="1"/>
          </a:p>
        </p:txBody>
      </p:sp>
      <p:sp>
        <p:nvSpPr>
          <p:cNvPr id="8" name="文本框 7"/>
          <p:cNvSpPr txBox="1"/>
          <p:nvPr/>
        </p:nvSpPr>
        <p:spPr>
          <a:xfrm>
            <a:off x="1094105" y="2592705"/>
            <a:ext cx="4034790" cy="1599565"/>
          </a:xfrm>
          <a:prstGeom prst="rect">
            <a:avLst/>
          </a:prstGeom>
          <a:noFill/>
        </p:spPr>
        <p:txBody>
          <a:bodyPr wrap="square" rtlCol="0">
            <a:spAutoFit/>
          </a:bodyPr>
          <a:lstStyle/>
          <a:p>
            <a:r>
              <a:rPr lang="zh-CN" altLang="en-US" sz="1400"/>
              <a:t>宝贝计划成长学院有奖话题请你来答</a:t>
            </a:r>
            <a:endParaRPr lang="zh-CN" altLang="en-US" sz="1400"/>
          </a:p>
          <a:p>
            <a:r>
              <a:rPr lang="zh-CN" altLang="en-US" sz="1400"/>
              <a:t>————————————</a:t>
            </a:r>
            <a:endParaRPr lang="zh-CN" altLang="en-US" sz="1400"/>
          </a:p>
          <a:p>
            <a:r>
              <a:rPr lang="zh-CN" altLang="en-US" sz="1400"/>
              <a:t>各位亲们，你们觉得婴幼儿会有分离焦虑症吗？</a:t>
            </a:r>
            <a:endParaRPr lang="zh-CN" altLang="en-US" sz="1400"/>
          </a:p>
          <a:p>
            <a:r>
              <a:rPr lang="zh-CN" altLang="en-US" sz="1400"/>
              <a:t>————————————</a:t>
            </a:r>
            <a:endParaRPr lang="zh-CN" altLang="en-US" sz="1400"/>
          </a:p>
          <a:p>
            <a:endParaRPr lang="zh-CN" altLang="en-US" sz="1400"/>
          </a:p>
          <a:p>
            <a:r>
              <a:rPr lang="zh-CN" altLang="en-US" sz="1400"/>
              <a:t>1、参与回答的宝爸宝妈，可获得20积分哦</a:t>
            </a:r>
            <a:endParaRPr lang="zh-CN" altLang="en-US" sz="1400"/>
          </a:p>
          <a:p>
            <a:r>
              <a:rPr lang="zh-CN" altLang="en-US" sz="1400"/>
              <a:t>2、参与度最高的宝爸宝妈，额外可获200积分</a:t>
            </a:r>
            <a:endParaRPr lang="zh-CN" altLang="en-US" sz="1400"/>
          </a:p>
        </p:txBody>
      </p:sp>
      <p:grpSp>
        <p:nvGrpSpPr>
          <p:cNvPr id="2" name="组合 1"/>
          <p:cNvGrpSpPr/>
          <p:nvPr/>
        </p:nvGrpSpPr>
        <p:grpSpPr>
          <a:xfrm>
            <a:off x="9368790" y="120650"/>
            <a:ext cx="659130" cy="598170"/>
            <a:chOff x="14118" y="124"/>
            <a:chExt cx="1038" cy="942"/>
          </a:xfrm>
        </p:grpSpPr>
        <p:sp>
          <p:nvSpPr>
            <p:cNvPr id="3" name="对角圆角矩形 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6" name="文本框 2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02678" y="438150"/>
            <a:ext cx="1605280" cy="337185"/>
          </a:xfrm>
          <a:prstGeom prst="rect">
            <a:avLst/>
          </a:prstGeom>
          <a:noFill/>
        </p:spPr>
        <p:txBody>
          <a:bodyPr wrap="none" rtlCol="0">
            <a:spAutoFit/>
          </a:bodyPr>
          <a:lstStyle/>
          <a:p>
            <a:pPr algn="ctr"/>
            <a:r>
              <a:rPr lang="zh-CN" altLang="en-US" sz="1600" b="1">
                <a:solidFill>
                  <a:schemeClr val="tx1"/>
                </a:solidFill>
                <a:sym typeface="+mn-ea"/>
              </a:rPr>
              <a:t>会员体系案例二</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7f64b00ca59a68329365c0826a522b5"/>
          <p:cNvPicPr>
            <a:picLocks noChangeAspect="1"/>
          </p:cNvPicPr>
          <p:nvPr/>
        </p:nvPicPr>
        <p:blipFill>
          <a:blip r:embed="rId3"/>
          <a:stretch>
            <a:fillRect/>
          </a:stretch>
        </p:blipFill>
        <p:spPr>
          <a:xfrm>
            <a:off x="6283960" y="642620"/>
            <a:ext cx="2169160" cy="4695190"/>
          </a:xfrm>
          <a:prstGeom prst="rect">
            <a:avLst/>
          </a:prstGeom>
        </p:spPr>
      </p:pic>
      <p:sp>
        <p:nvSpPr>
          <p:cNvPr id="9" name="圆角矩形 8"/>
          <p:cNvSpPr/>
          <p:nvPr/>
        </p:nvSpPr>
        <p:spPr>
          <a:xfrm>
            <a:off x="987425" y="2336800"/>
            <a:ext cx="4237990" cy="2724150"/>
          </a:xfrm>
          <a:prstGeom prst="roundRect">
            <a:avLst>
              <a:gd name="adj" fmla="val 657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987425" y="1621155"/>
            <a:ext cx="3244215" cy="368300"/>
          </a:xfrm>
          <a:prstGeom prst="rect">
            <a:avLst/>
          </a:prstGeom>
          <a:noFill/>
        </p:spPr>
        <p:txBody>
          <a:bodyPr wrap="square" rtlCol="0">
            <a:spAutoFit/>
          </a:bodyPr>
          <a:lstStyle/>
          <a:p>
            <a:r>
              <a:rPr lang="zh-CN" altLang="en-US" b="1"/>
              <a:t>分享朋友圈海报领积分</a:t>
            </a:r>
            <a:endParaRPr lang="zh-CN" altLang="en-US" b="1"/>
          </a:p>
        </p:txBody>
      </p:sp>
      <p:sp>
        <p:nvSpPr>
          <p:cNvPr id="8" name="文本框 7"/>
          <p:cNvSpPr txBox="1"/>
          <p:nvPr/>
        </p:nvSpPr>
        <p:spPr>
          <a:xfrm>
            <a:off x="1094105" y="2545080"/>
            <a:ext cx="4034790" cy="2306955"/>
          </a:xfrm>
          <a:prstGeom prst="rect">
            <a:avLst/>
          </a:prstGeom>
          <a:noFill/>
        </p:spPr>
        <p:txBody>
          <a:bodyPr wrap="square" rtlCol="0">
            <a:spAutoFit/>
          </a:bodyPr>
          <a:lstStyle/>
          <a:p>
            <a:r>
              <a:rPr lang="zh-CN" altLang="en-US" sz="1200"/>
              <a:t>分享福气领积分活动规则： </a:t>
            </a:r>
            <a:endParaRPr lang="zh-CN" altLang="en-US" sz="1200"/>
          </a:p>
          <a:p>
            <a:endParaRPr lang="zh-CN" altLang="en-US" sz="1200"/>
          </a:p>
          <a:p>
            <a:r>
              <a:rPr lang="zh-CN" altLang="en-US" sz="1200"/>
              <a:t>年三十~年初七每日上午10点</a:t>
            </a:r>
            <a:endParaRPr lang="zh-CN" altLang="en-US" sz="1200"/>
          </a:p>
          <a:p>
            <a:r>
              <a:rPr lang="zh-CN" altLang="en-US" sz="1200"/>
              <a:t>分享宝贝管家发的图片+文字至朋友圈</a:t>
            </a:r>
            <a:endParaRPr lang="zh-CN" altLang="en-US" sz="1200"/>
          </a:p>
          <a:p>
            <a:r>
              <a:rPr lang="zh-CN" altLang="en-US" sz="1200"/>
              <a:t>所有好友可见+公开1小时以上 </a:t>
            </a:r>
            <a:endParaRPr lang="zh-CN" altLang="en-US" sz="1200"/>
          </a:p>
          <a:p>
            <a:endParaRPr lang="zh-CN" altLang="en-US" sz="1200"/>
          </a:p>
          <a:p>
            <a:r>
              <a:rPr lang="zh-CN" altLang="en-US" sz="1200"/>
              <a:t>可截图分享到群里并联系宝贝管家领取200积分</a:t>
            </a:r>
            <a:endParaRPr lang="zh-CN" altLang="en-US" sz="1200"/>
          </a:p>
          <a:p>
            <a:r>
              <a:rPr lang="zh-CN" altLang="en-US" sz="1200"/>
              <a:t>（年三十~年初七共1600积分）</a:t>
            </a:r>
            <a:endParaRPr lang="zh-CN" altLang="en-US" sz="1200"/>
          </a:p>
          <a:p>
            <a:r>
              <a:rPr lang="zh-CN" altLang="en-US" sz="1200"/>
              <a:t>连续8天分享者，额外获赠500积分 </a:t>
            </a:r>
            <a:endParaRPr lang="zh-CN" altLang="en-US" sz="1200"/>
          </a:p>
          <a:p>
            <a:endParaRPr lang="zh-CN" altLang="en-US" sz="1200"/>
          </a:p>
          <a:p>
            <a:r>
              <a:rPr lang="zh-CN" altLang="en-US" sz="1200"/>
              <a:t>宝宝们所得的积分</a:t>
            </a:r>
            <a:endParaRPr lang="zh-CN" altLang="en-US" sz="1200"/>
          </a:p>
          <a:p>
            <a:r>
              <a:rPr lang="zh-CN" altLang="en-US" sz="1200"/>
              <a:t>将统一在年初八上班后统一发放哈！</a:t>
            </a:r>
            <a:endParaRPr lang="zh-CN" altLang="en-US" sz="1200"/>
          </a:p>
        </p:txBody>
      </p:sp>
      <p:grpSp>
        <p:nvGrpSpPr>
          <p:cNvPr id="2" name="组合 1"/>
          <p:cNvGrpSpPr/>
          <p:nvPr/>
        </p:nvGrpSpPr>
        <p:grpSpPr>
          <a:xfrm>
            <a:off x="9368790" y="120650"/>
            <a:ext cx="659130" cy="598170"/>
            <a:chOff x="14118" y="124"/>
            <a:chExt cx="1038" cy="942"/>
          </a:xfrm>
        </p:grpSpPr>
        <p:sp>
          <p:nvSpPr>
            <p:cNvPr id="3" name="对角圆角矩形 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6" name="文本框 2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02678" y="438150"/>
            <a:ext cx="1605280" cy="337185"/>
          </a:xfrm>
          <a:prstGeom prst="rect">
            <a:avLst/>
          </a:prstGeom>
          <a:noFill/>
        </p:spPr>
        <p:txBody>
          <a:bodyPr wrap="none" rtlCol="0">
            <a:spAutoFit/>
          </a:bodyPr>
          <a:lstStyle/>
          <a:p>
            <a:pPr algn="ctr"/>
            <a:r>
              <a:rPr lang="zh-CN" altLang="en-US" sz="1600" b="1">
                <a:solidFill>
                  <a:schemeClr val="tx1"/>
                </a:solidFill>
                <a:sym typeface="+mn-ea"/>
              </a:rPr>
              <a:t>会员体系案例二</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10f4cabeb300a646e3352cbe75f5584"/>
          <p:cNvPicPr>
            <a:picLocks noChangeAspect="1"/>
          </p:cNvPicPr>
          <p:nvPr/>
        </p:nvPicPr>
        <p:blipFill>
          <a:blip r:embed="rId3"/>
          <a:stretch>
            <a:fillRect/>
          </a:stretch>
        </p:blipFill>
        <p:spPr>
          <a:xfrm>
            <a:off x="6264910" y="653415"/>
            <a:ext cx="2162175" cy="4681220"/>
          </a:xfrm>
          <a:prstGeom prst="rect">
            <a:avLst/>
          </a:prstGeom>
        </p:spPr>
      </p:pic>
      <p:sp>
        <p:nvSpPr>
          <p:cNvPr id="9" name="圆角矩形 8"/>
          <p:cNvSpPr/>
          <p:nvPr/>
        </p:nvSpPr>
        <p:spPr>
          <a:xfrm>
            <a:off x="987425" y="2336800"/>
            <a:ext cx="4237990" cy="2724150"/>
          </a:xfrm>
          <a:prstGeom prst="roundRect">
            <a:avLst>
              <a:gd name="adj" fmla="val 657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987425" y="1621155"/>
            <a:ext cx="3244215" cy="368300"/>
          </a:xfrm>
          <a:prstGeom prst="rect">
            <a:avLst/>
          </a:prstGeom>
          <a:noFill/>
        </p:spPr>
        <p:txBody>
          <a:bodyPr wrap="square" rtlCol="0">
            <a:spAutoFit/>
          </a:bodyPr>
          <a:lstStyle/>
          <a:p>
            <a:r>
              <a:rPr lang="zh-CN" altLang="en-US" b="1"/>
              <a:t>参与萌宝之星评选领积分</a:t>
            </a:r>
            <a:endParaRPr lang="zh-CN" altLang="en-US" b="1"/>
          </a:p>
        </p:txBody>
      </p:sp>
      <p:sp>
        <p:nvSpPr>
          <p:cNvPr id="8" name="文本框 7"/>
          <p:cNvSpPr txBox="1"/>
          <p:nvPr/>
        </p:nvSpPr>
        <p:spPr>
          <a:xfrm>
            <a:off x="1094105" y="2545080"/>
            <a:ext cx="4034790" cy="2306955"/>
          </a:xfrm>
          <a:prstGeom prst="rect">
            <a:avLst/>
          </a:prstGeom>
          <a:noFill/>
        </p:spPr>
        <p:txBody>
          <a:bodyPr wrap="square" rtlCol="0">
            <a:spAutoFit/>
          </a:bodyPr>
          <a:lstStyle/>
          <a:p>
            <a:r>
              <a:rPr lang="zh-CN" altLang="en-US" sz="1200"/>
              <a:t>可看下方规则哈！</a:t>
            </a:r>
            <a:endParaRPr lang="zh-CN" altLang="en-US" sz="1200"/>
          </a:p>
          <a:p>
            <a:endParaRPr lang="zh-CN" altLang="en-US" sz="1200"/>
          </a:p>
          <a:p>
            <a:r>
              <a:rPr lang="zh-CN" altLang="en-US" sz="1200"/>
              <a:t>1、每周一公布活动开始，活动期为6天/次。</a:t>
            </a:r>
            <a:endParaRPr lang="zh-CN" altLang="en-US" sz="1200"/>
          </a:p>
          <a:p>
            <a:endParaRPr lang="zh-CN" altLang="en-US" sz="1200"/>
          </a:p>
          <a:p>
            <a:r>
              <a:rPr lang="zh-CN" altLang="en-US" sz="1200"/>
              <a:t>2、亲们可在周一活动开始至周六活动结束期间，将本周规定的活动主题照片分享至社群，即可获得50积分。</a:t>
            </a:r>
            <a:endParaRPr lang="zh-CN" altLang="en-US" sz="1200"/>
          </a:p>
          <a:p>
            <a:endParaRPr lang="zh-CN" altLang="en-US" sz="1200"/>
          </a:p>
          <a:p>
            <a:r>
              <a:rPr lang="zh-CN" altLang="en-US" sz="1200"/>
              <a:t>3、每周六18：00截止活动，周日18：00宝贝管家将在社群&amp;朋友圈公布本期萌宝之星照片，将额外获得500积分。</a:t>
            </a:r>
            <a:endParaRPr lang="zh-CN" altLang="en-US" sz="1200"/>
          </a:p>
          <a:p>
            <a:endParaRPr lang="zh-CN" altLang="en-US" sz="1200"/>
          </a:p>
          <a:p>
            <a:r>
              <a:rPr lang="zh-CN" altLang="en-US" sz="1200"/>
              <a:t>4、在活动期间，家长如果分享多张照片，将按照分享出来的第一张照片作为评选目标。</a:t>
            </a:r>
            <a:endParaRPr lang="zh-CN" altLang="en-US" sz="1200"/>
          </a:p>
        </p:txBody>
      </p:sp>
      <p:grpSp>
        <p:nvGrpSpPr>
          <p:cNvPr id="2" name="组合 1"/>
          <p:cNvGrpSpPr/>
          <p:nvPr/>
        </p:nvGrpSpPr>
        <p:grpSpPr>
          <a:xfrm>
            <a:off x="9368790" y="120650"/>
            <a:ext cx="659130" cy="598170"/>
            <a:chOff x="14118" y="124"/>
            <a:chExt cx="1038" cy="942"/>
          </a:xfrm>
        </p:grpSpPr>
        <p:sp>
          <p:nvSpPr>
            <p:cNvPr id="3" name="对角圆角矩形 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6" name="文本框 2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02678" y="438150"/>
            <a:ext cx="1605280" cy="337185"/>
          </a:xfrm>
          <a:prstGeom prst="rect">
            <a:avLst/>
          </a:prstGeom>
          <a:noFill/>
        </p:spPr>
        <p:txBody>
          <a:bodyPr wrap="none" rtlCol="0">
            <a:spAutoFit/>
          </a:bodyPr>
          <a:lstStyle/>
          <a:p>
            <a:pPr algn="ctr"/>
            <a:r>
              <a:rPr lang="zh-CN" altLang="en-US" sz="1600" b="1">
                <a:solidFill>
                  <a:schemeClr val="tx1"/>
                </a:solidFill>
                <a:sym typeface="+mn-ea"/>
              </a:rPr>
              <a:t>会员体系案例二</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3847465" y="880745"/>
            <a:ext cx="2600325" cy="368300"/>
          </a:xfrm>
          <a:prstGeom prst="rect">
            <a:avLst/>
          </a:prstGeom>
          <a:noFill/>
        </p:spPr>
        <p:txBody>
          <a:bodyPr wrap="square" rtlCol="0">
            <a:spAutoFit/>
          </a:bodyPr>
          <a:lstStyle/>
          <a:p>
            <a:r>
              <a:rPr lang="zh-CN" altLang="en-US" b="1">
                <a:latin typeface="微软雅黑" panose="020B0503020204020204" charset="-122"/>
                <a:ea typeface="微软雅黑" panose="020B0503020204020204" charset="-122"/>
                <a:cs typeface="微软雅黑" panose="020B0503020204020204" charset="-122"/>
              </a:rPr>
              <a:t>会员宠粉日活动</a:t>
            </a:r>
            <a:r>
              <a:rPr lang="en-US" altLang="zh-CN" b="1" dirty="0">
                <a:latin typeface="微软雅黑" panose="020B0503020204020204" charset="-122"/>
                <a:ea typeface="微软雅黑" panose="020B0503020204020204" charset="-122"/>
                <a:cs typeface="微软雅黑" panose="020B0503020204020204" charset="-122"/>
              </a:rPr>
              <a:t>&amp;</a:t>
            </a:r>
            <a:r>
              <a:rPr lang="zh-CN" altLang="en-US" b="1">
                <a:latin typeface="微软雅黑" panose="020B0503020204020204" charset="-122"/>
                <a:ea typeface="微软雅黑" panose="020B0503020204020204" charset="-122"/>
                <a:cs typeface="微软雅黑" panose="020B0503020204020204" charset="-122"/>
              </a:rPr>
              <a:t>权益</a:t>
            </a:r>
            <a:endParaRPr lang="zh-CN" altLang="en-US" b="1">
              <a:latin typeface="微软雅黑" panose="020B0503020204020204" charset="-122"/>
              <a:ea typeface="微软雅黑" panose="020B0503020204020204" charset="-122"/>
              <a:cs typeface="微软雅黑" panose="020B0503020204020204" charset="-122"/>
            </a:endParaRPr>
          </a:p>
        </p:txBody>
      </p:sp>
      <p:sp>
        <p:nvSpPr>
          <p:cNvPr id="27" name="文本框 26"/>
          <p:cNvSpPr txBox="1"/>
          <p:nvPr/>
        </p:nvSpPr>
        <p:spPr>
          <a:xfrm>
            <a:off x="1019810" y="4499610"/>
            <a:ext cx="1677035" cy="521970"/>
          </a:xfrm>
          <a:prstGeom prst="rect">
            <a:avLst/>
          </a:prstGeom>
          <a:noFill/>
        </p:spPr>
        <p:txBody>
          <a:bodyPr wrap="square" rtlCol="0">
            <a:spAutoFit/>
          </a:bodyPr>
          <a:lstStyle/>
          <a:p>
            <a:r>
              <a:rPr lang="zh-CN" altLang="en-US" sz="1400" b="1">
                <a:latin typeface="微软雅黑" panose="020B0503020204020204" charset="-122"/>
                <a:ea typeface="微软雅黑" panose="020B0503020204020204" charset="-122"/>
              </a:rPr>
              <a:t>使用积分进行积分商品低价秒杀</a:t>
            </a:r>
            <a:endParaRPr lang="zh-CN" altLang="en-US" sz="1400" b="1">
              <a:latin typeface="微软雅黑" panose="020B0503020204020204" charset="-122"/>
              <a:ea typeface="微软雅黑" panose="020B0503020204020204" charset="-122"/>
            </a:endParaRPr>
          </a:p>
        </p:txBody>
      </p:sp>
      <p:sp>
        <p:nvSpPr>
          <p:cNvPr id="29" name="文本框 28"/>
          <p:cNvSpPr txBox="1"/>
          <p:nvPr/>
        </p:nvSpPr>
        <p:spPr>
          <a:xfrm>
            <a:off x="2558415" y="2273300"/>
            <a:ext cx="1753235" cy="521970"/>
          </a:xfrm>
          <a:prstGeom prst="rect">
            <a:avLst/>
          </a:prstGeom>
          <a:noFill/>
        </p:spPr>
        <p:txBody>
          <a:bodyPr wrap="square" rtlCol="0">
            <a:spAutoFit/>
          </a:bodyPr>
          <a:lstStyle/>
          <a:p>
            <a:r>
              <a:rPr lang="zh-CN" altLang="en-US" sz="1400" b="1">
                <a:latin typeface="微软雅黑" panose="020B0503020204020204" charset="-122"/>
                <a:ea typeface="微软雅黑" panose="020B0503020204020204" charset="-122"/>
              </a:rPr>
              <a:t>开启线上拼团享受优惠价</a:t>
            </a:r>
            <a:endParaRPr lang="zh-CN" altLang="en-US" sz="1400" b="1">
              <a:latin typeface="微软雅黑" panose="020B0503020204020204" charset="-122"/>
              <a:ea typeface="微软雅黑" panose="020B0503020204020204" charset="-122"/>
            </a:endParaRPr>
          </a:p>
        </p:txBody>
      </p:sp>
      <p:sp>
        <p:nvSpPr>
          <p:cNvPr id="31" name="文本框 30"/>
          <p:cNvSpPr txBox="1"/>
          <p:nvPr/>
        </p:nvSpPr>
        <p:spPr>
          <a:xfrm>
            <a:off x="4311015" y="4499610"/>
            <a:ext cx="1893570" cy="521970"/>
          </a:xfrm>
          <a:prstGeom prst="rect">
            <a:avLst/>
          </a:prstGeom>
          <a:noFill/>
        </p:spPr>
        <p:txBody>
          <a:bodyPr wrap="square" rtlCol="0">
            <a:spAutoFit/>
          </a:bodyPr>
          <a:lstStyle/>
          <a:p>
            <a:pPr algn="l"/>
            <a:r>
              <a:rPr lang="zh-CN" altLang="en-US" sz="1400" b="1">
                <a:latin typeface="微软雅黑" panose="020B0503020204020204" charset="-122"/>
                <a:ea typeface="微软雅黑" panose="020B0503020204020204" charset="-122"/>
              </a:rPr>
              <a:t>大面额商城优惠券仅限会员可领取</a:t>
            </a:r>
            <a:endParaRPr lang="zh-CN" altLang="en-US" sz="1400" b="1">
              <a:latin typeface="微软雅黑" panose="020B0503020204020204" charset="-122"/>
              <a:ea typeface="微软雅黑" panose="020B0503020204020204" charset="-122"/>
            </a:endParaRPr>
          </a:p>
        </p:txBody>
      </p:sp>
      <p:sp>
        <p:nvSpPr>
          <p:cNvPr id="32" name="文本框 31"/>
          <p:cNvSpPr txBox="1"/>
          <p:nvPr/>
        </p:nvSpPr>
        <p:spPr>
          <a:xfrm>
            <a:off x="5866765" y="2273300"/>
            <a:ext cx="1783715" cy="521970"/>
          </a:xfrm>
          <a:prstGeom prst="rect">
            <a:avLst/>
          </a:prstGeom>
          <a:noFill/>
        </p:spPr>
        <p:txBody>
          <a:bodyPr wrap="square" rtlCol="0">
            <a:spAutoFit/>
          </a:bodyPr>
          <a:lstStyle/>
          <a:p>
            <a:r>
              <a:rPr lang="zh-CN" altLang="en-US" sz="1400" b="1">
                <a:latin typeface="微软雅黑" panose="020B0503020204020204" charset="-122"/>
                <a:ea typeface="微软雅黑" panose="020B0503020204020204" charset="-122"/>
              </a:rPr>
              <a:t>实用好物限时限量</a:t>
            </a:r>
            <a:r>
              <a:rPr lang="en-US" altLang="zh-CN" sz="1400" b="1" dirty="0">
                <a:latin typeface="微软雅黑" panose="020B0503020204020204" charset="-122"/>
                <a:ea typeface="微软雅黑" panose="020B0503020204020204" charset="-122"/>
              </a:rPr>
              <a:t>5</a:t>
            </a:r>
            <a:r>
              <a:rPr lang="zh-CN" altLang="en-US" sz="1400" b="1">
                <a:latin typeface="微软雅黑" panose="020B0503020204020204" charset="-122"/>
                <a:ea typeface="微软雅黑" panose="020B0503020204020204" charset="-122"/>
              </a:rPr>
              <a:t>折超低价秒杀</a:t>
            </a:r>
            <a:endParaRPr lang="zh-CN" altLang="en-US" sz="1400" b="1">
              <a:latin typeface="微软雅黑" panose="020B0503020204020204" charset="-122"/>
              <a:ea typeface="微软雅黑" panose="020B0503020204020204" charset="-122"/>
            </a:endParaRPr>
          </a:p>
        </p:txBody>
      </p:sp>
      <p:sp>
        <p:nvSpPr>
          <p:cNvPr id="33" name="文本框 32"/>
          <p:cNvSpPr txBox="1"/>
          <p:nvPr/>
        </p:nvSpPr>
        <p:spPr>
          <a:xfrm>
            <a:off x="7674610" y="4499610"/>
            <a:ext cx="1783715" cy="521970"/>
          </a:xfrm>
          <a:prstGeom prst="rect">
            <a:avLst/>
          </a:prstGeom>
          <a:noFill/>
        </p:spPr>
        <p:txBody>
          <a:bodyPr wrap="square" rtlCol="0">
            <a:spAutoFit/>
          </a:bodyPr>
          <a:lstStyle/>
          <a:p>
            <a:r>
              <a:rPr lang="zh-CN" altLang="en-US" sz="1400" b="1">
                <a:latin typeface="微软雅黑" panose="020B0503020204020204" charset="-122"/>
                <a:ea typeface="微软雅黑" panose="020B0503020204020204" charset="-122"/>
              </a:rPr>
              <a:t>精选商品</a:t>
            </a:r>
            <a:r>
              <a:rPr lang="en-US" altLang="zh-CN" sz="1400" b="1" dirty="0">
                <a:latin typeface="微软雅黑" panose="020B0503020204020204" charset="-122"/>
                <a:ea typeface="微软雅黑" panose="020B0503020204020204" charset="-122"/>
              </a:rPr>
              <a:t>0</a:t>
            </a:r>
            <a:r>
              <a:rPr lang="zh-CN" altLang="en-US" sz="1400" b="1">
                <a:latin typeface="微软雅黑" panose="020B0503020204020204" charset="-122"/>
                <a:ea typeface="微软雅黑" panose="020B0503020204020204" charset="-122"/>
              </a:rPr>
              <a:t>元领取包邮到家（裂变活动）</a:t>
            </a:r>
            <a:endParaRPr lang="zh-CN" altLang="en-US" sz="1400" b="1">
              <a:latin typeface="微软雅黑" panose="020B0503020204020204" charset="-122"/>
              <a:ea typeface="微软雅黑" panose="020B0503020204020204" charset="-122"/>
            </a:endParaRPr>
          </a:p>
        </p:txBody>
      </p:sp>
      <p:sp>
        <p:nvSpPr>
          <p:cNvPr id="2" name="文本框 1"/>
          <p:cNvSpPr txBox="1"/>
          <p:nvPr/>
        </p:nvSpPr>
        <p:spPr>
          <a:xfrm>
            <a:off x="1514475" y="1388745"/>
            <a:ext cx="7266940" cy="521970"/>
          </a:xfrm>
          <a:prstGeom prst="rect">
            <a:avLst/>
          </a:prstGeom>
          <a:noFill/>
        </p:spPr>
        <p:txBody>
          <a:bodyPr wrap="square" rtlCol="0">
            <a:spAutoFit/>
          </a:bodyPr>
          <a:lstStyle/>
          <a:p>
            <a:r>
              <a:rPr lang="zh-CN" altLang="en-US" sz="1400" b="1">
                <a:latin typeface="微软雅黑" panose="020B0503020204020204" charset="-122"/>
                <a:ea typeface="微软雅黑" panose="020B0503020204020204" charset="-122"/>
                <a:cs typeface="微软雅黑" panose="020B0503020204020204" charset="-122"/>
              </a:rPr>
              <a:t>每月举办一次会员可参与的宠粉活动，各种宠粉权益与趣味互动巩固品牌与会员之间的关系，提升粉丝品牌情感与归属感</a:t>
            </a:r>
            <a:endParaRPr lang="zh-CN" altLang="en-US" sz="1400" b="1">
              <a:latin typeface="微软雅黑" panose="020B0503020204020204" charset="-122"/>
              <a:ea typeface="微软雅黑" panose="020B0503020204020204" charset="-122"/>
              <a:cs typeface="微软雅黑" panose="020B0503020204020204" charset="-122"/>
            </a:endParaRPr>
          </a:p>
        </p:txBody>
      </p:sp>
      <p:pic>
        <p:nvPicPr>
          <p:cNvPr id="42" name="图片 41" descr="六角形"/>
          <p:cNvPicPr>
            <a:picLocks noChangeAspect="1"/>
          </p:cNvPicPr>
          <p:nvPr/>
        </p:nvPicPr>
        <p:blipFill>
          <a:blip r:embed="rId3"/>
          <a:stretch>
            <a:fillRect/>
          </a:stretch>
        </p:blipFill>
        <p:spPr>
          <a:xfrm>
            <a:off x="1119505" y="2856865"/>
            <a:ext cx="1438910" cy="1549400"/>
          </a:xfrm>
          <a:prstGeom prst="rect">
            <a:avLst/>
          </a:prstGeom>
        </p:spPr>
      </p:pic>
      <p:sp>
        <p:nvSpPr>
          <p:cNvPr id="11" name="文本框 10"/>
          <p:cNvSpPr txBox="1"/>
          <p:nvPr/>
        </p:nvSpPr>
        <p:spPr>
          <a:xfrm>
            <a:off x="1228725" y="3489960"/>
            <a:ext cx="1259205" cy="398780"/>
          </a:xfrm>
          <a:prstGeom prst="rect">
            <a:avLst/>
          </a:prstGeom>
          <a:noFill/>
        </p:spPr>
        <p:txBody>
          <a:bodyPr wrap="square" rtlCol="0">
            <a:spAutoFit/>
          </a:bodyPr>
          <a:lstStyle/>
          <a:p>
            <a:r>
              <a:rPr lang="zh-CN" altLang="en-US" sz="2000" b="1"/>
              <a:t>积分秒杀</a:t>
            </a:r>
            <a:endParaRPr lang="zh-CN" altLang="en-US" sz="2000" b="1"/>
          </a:p>
        </p:txBody>
      </p:sp>
      <p:pic>
        <p:nvPicPr>
          <p:cNvPr id="3" name="图片 2" descr="六角形"/>
          <p:cNvPicPr>
            <a:picLocks noChangeAspect="1"/>
          </p:cNvPicPr>
          <p:nvPr/>
        </p:nvPicPr>
        <p:blipFill>
          <a:blip r:embed="rId3"/>
          <a:stretch>
            <a:fillRect/>
          </a:stretch>
        </p:blipFill>
        <p:spPr>
          <a:xfrm>
            <a:off x="2770505" y="2856865"/>
            <a:ext cx="1438910" cy="1549400"/>
          </a:xfrm>
          <a:prstGeom prst="rect">
            <a:avLst/>
          </a:prstGeom>
        </p:spPr>
      </p:pic>
      <p:sp>
        <p:nvSpPr>
          <p:cNvPr id="21" name="文本框 20"/>
          <p:cNvSpPr txBox="1"/>
          <p:nvPr/>
        </p:nvSpPr>
        <p:spPr>
          <a:xfrm>
            <a:off x="2879725" y="3489960"/>
            <a:ext cx="1259205" cy="398780"/>
          </a:xfrm>
          <a:prstGeom prst="rect">
            <a:avLst/>
          </a:prstGeom>
          <a:noFill/>
        </p:spPr>
        <p:txBody>
          <a:bodyPr wrap="square" rtlCol="0">
            <a:spAutoFit/>
          </a:bodyPr>
          <a:lstStyle/>
          <a:p>
            <a:r>
              <a:rPr lang="zh-CN" altLang="en-US" sz="2000" b="1"/>
              <a:t>人气团购</a:t>
            </a:r>
            <a:endParaRPr lang="zh-CN" altLang="en-US" sz="2000" b="1"/>
          </a:p>
        </p:txBody>
      </p:sp>
      <p:pic>
        <p:nvPicPr>
          <p:cNvPr id="25" name="图片 24" descr="六角形"/>
          <p:cNvPicPr>
            <a:picLocks noChangeAspect="1"/>
          </p:cNvPicPr>
          <p:nvPr/>
        </p:nvPicPr>
        <p:blipFill>
          <a:blip r:embed="rId3"/>
          <a:stretch>
            <a:fillRect/>
          </a:stretch>
        </p:blipFill>
        <p:spPr>
          <a:xfrm>
            <a:off x="4427855" y="2856865"/>
            <a:ext cx="1438910" cy="1549400"/>
          </a:xfrm>
          <a:prstGeom prst="rect">
            <a:avLst/>
          </a:prstGeom>
        </p:spPr>
      </p:pic>
      <p:sp>
        <p:nvSpPr>
          <p:cNvPr id="34" name="文本框 33"/>
          <p:cNvSpPr txBox="1"/>
          <p:nvPr/>
        </p:nvSpPr>
        <p:spPr>
          <a:xfrm>
            <a:off x="4477385" y="3486150"/>
            <a:ext cx="1339215" cy="368300"/>
          </a:xfrm>
          <a:prstGeom prst="rect">
            <a:avLst/>
          </a:prstGeom>
          <a:noFill/>
        </p:spPr>
        <p:txBody>
          <a:bodyPr wrap="square" rtlCol="0">
            <a:spAutoFit/>
          </a:bodyPr>
          <a:lstStyle/>
          <a:p>
            <a:r>
              <a:rPr lang="zh-CN" altLang="en-US" b="1"/>
              <a:t>宠粉优惠券</a:t>
            </a:r>
            <a:endParaRPr lang="zh-CN" altLang="en-US" b="1"/>
          </a:p>
        </p:txBody>
      </p:sp>
      <p:pic>
        <p:nvPicPr>
          <p:cNvPr id="36" name="图片 35" descr="六角形"/>
          <p:cNvPicPr>
            <a:picLocks noChangeAspect="1"/>
          </p:cNvPicPr>
          <p:nvPr/>
        </p:nvPicPr>
        <p:blipFill>
          <a:blip r:embed="rId3"/>
          <a:stretch>
            <a:fillRect/>
          </a:stretch>
        </p:blipFill>
        <p:spPr>
          <a:xfrm>
            <a:off x="6094730" y="2856865"/>
            <a:ext cx="1438910" cy="1549400"/>
          </a:xfrm>
          <a:prstGeom prst="rect">
            <a:avLst/>
          </a:prstGeom>
        </p:spPr>
      </p:pic>
      <p:sp>
        <p:nvSpPr>
          <p:cNvPr id="37" name="文本框 36"/>
          <p:cNvSpPr txBox="1"/>
          <p:nvPr/>
        </p:nvSpPr>
        <p:spPr>
          <a:xfrm>
            <a:off x="6203950" y="3489960"/>
            <a:ext cx="1259205" cy="398780"/>
          </a:xfrm>
          <a:prstGeom prst="rect">
            <a:avLst/>
          </a:prstGeom>
          <a:noFill/>
        </p:spPr>
        <p:txBody>
          <a:bodyPr wrap="square" rtlCol="0">
            <a:spAutoFit/>
          </a:bodyPr>
          <a:lstStyle/>
          <a:p>
            <a:r>
              <a:rPr lang="zh-CN" altLang="en-US" sz="2000" b="1"/>
              <a:t>好物秒杀</a:t>
            </a:r>
            <a:endParaRPr lang="zh-CN" altLang="en-US" sz="2000" b="1"/>
          </a:p>
        </p:txBody>
      </p:sp>
      <p:pic>
        <p:nvPicPr>
          <p:cNvPr id="38" name="图片 37" descr="六角形"/>
          <p:cNvPicPr>
            <a:picLocks noChangeAspect="1"/>
          </p:cNvPicPr>
          <p:nvPr/>
        </p:nvPicPr>
        <p:blipFill>
          <a:blip r:embed="rId3"/>
          <a:stretch>
            <a:fillRect/>
          </a:stretch>
        </p:blipFill>
        <p:spPr>
          <a:xfrm>
            <a:off x="7765415" y="2856865"/>
            <a:ext cx="1438910" cy="1549400"/>
          </a:xfrm>
          <a:prstGeom prst="rect">
            <a:avLst/>
          </a:prstGeom>
        </p:spPr>
      </p:pic>
      <p:sp>
        <p:nvSpPr>
          <p:cNvPr id="39" name="文本框 38"/>
          <p:cNvSpPr txBox="1"/>
          <p:nvPr/>
        </p:nvSpPr>
        <p:spPr>
          <a:xfrm>
            <a:off x="7817485" y="3489960"/>
            <a:ext cx="1497330" cy="398780"/>
          </a:xfrm>
          <a:prstGeom prst="rect">
            <a:avLst/>
          </a:prstGeom>
          <a:noFill/>
        </p:spPr>
        <p:txBody>
          <a:bodyPr wrap="square" rtlCol="0">
            <a:spAutoFit/>
          </a:bodyPr>
          <a:lstStyle/>
          <a:p>
            <a:r>
              <a:rPr lang="zh-CN" altLang="en-US" sz="2000" b="1"/>
              <a:t>超级</a:t>
            </a:r>
            <a:r>
              <a:rPr lang="en-US" altLang="zh-CN" sz="2000" b="1" dirty="0"/>
              <a:t>0</a:t>
            </a:r>
            <a:r>
              <a:rPr lang="zh-CN" altLang="en-US" sz="2000" b="1"/>
              <a:t>元购</a:t>
            </a:r>
            <a:endParaRPr lang="zh-CN" altLang="en-US" sz="2000" b="1"/>
          </a:p>
        </p:txBody>
      </p:sp>
      <p:grpSp>
        <p:nvGrpSpPr>
          <p:cNvPr id="4" name="组合 3"/>
          <p:cNvGrpSpPr/>
          <p:nvPr/>
        </p:nvGrpSpPr>
        <p:grpSpPr>
          <a:xfrm>
            <a:off x="9368790" y="120650"/>
            <a:ext cx="659130" cy="598170"/>
            <a:chOff x="14118" y="124"/>
            <a:chExt cx="1038" cy="942"/>
          </a:xfrm>
        </p:grpSpPr>
        <p:sp>
          <p:nvSpPr>
            <p:cNvPr id="5" name="对角圆角矩形 4"/>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6" name="文本框 2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2223135" y="2567940"/>
            <a:ext cx="5813425" cy="630555"/>
          </a:xfrm>
          <a:prstGeom prst="round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5" name="文本框 14"/>
          <p:cNvSpPr txBox="1"/>
          <p:nvPr/>
        </p:nvSpPr>
        <p:spPr>
          <a:xfrm>
            <a:off x="2056765" y="2504440"/>
            <a:ext cx="6146800" cy="630237"/>
          </a:xfrm>
          <a:prstGeom prst="rect">
            <a:avLst/>
          </a:prstGeom>
          <a:noFill/>
        </p:spPr>
        <p:txBody>
          <a:bodyPr wrap="square" rtlCol="0" anchor="t">
            <a:spAutoFit/>
          </a:bodyPr>
          <a:lstStyle/>
          <a:p>
            <a:pPr algn="ctr">
              <a:lnSpc>
                <a:spcPct val="140000"/>
              </a:lnSpc>
            </a:pPr>
            <a:r>
              <a:rPr sz="2800" b="1" dirty="0">
                <a:solidFill>
                  <a:schemeClr val="tx1"/>
                </a:solidFill>
                <a:latin typeface="微软雅黑" panose="020B0503020204020204" charset="-122"/>
                <a:ea typeface="微软雅黑" panose="020B0503020204020204" charset="-122"/>
                <a:sym typeface="+mn-ea"/>
              </a:rPr>
              <a:t>某</a:t>
            </a:r>
            <a:r>
              <a:rPr lang="zh-CN" sz="2800" b="1" dirty="0">
                <a:solidFill>
                  <a:schemeClr val="tx1"/>
                </a:solidFill>
                <a:latin typeface="微软雅黑" panose="020B0503020204020204" charset="-122"/>
                <a:ea typeface="微软雅黑" panose="020B0503020204020204" charset="-122"/>
                <a:sym typeface="+mn-ea"/>
              </a:rPr>
              <a:t>盲盒</a:t>
            </a:r>
            <a:r>
              <a:rPr sz="2800" b="1" dirty="0">
                <a:solidFill>
                  <a:schemeClr val="tx1"/>
                </a:solidFill>
                <a:latin typeface="微软雅黑" panose="020B0503020204020204" charset="-122"/>
                <a:ea typeface="微软雅黑" panose="020B0503020204020204" charset="-122"/>
                <a:sym typeface="+mn-ea"/>
              </a:rPr>
              <a:t>品牌会员体系案例</a:t>
            </a:r>
            <a:endParaRPr sz="2800" b="1" dirty="0">
              <a:solidFill>
                <a:schemeClr val="tx1"/>
              </a:solidFill>
              <a:latin typeface="微软雅黑" panose="020B0503020204020204" charset="-122"/>
              <a:ea typeface="微软雅黑" panose="020B0503020204020204" charset="-122"/>
              <a:sym typeface="+mn-ea"/>
            </a:endParaRPr>
          </a:p>
        </p:txBody>
      </p:sp>
      <p:grpSp>
        <p:nvGrpSpPr>
          <p:cNvPr id="16" name="组合 15"/>
          <p:cNvGrpSpPr/>
          <p:nvPr/>
        </p:nvGrpSpPr>
        <p:grpSpPr>
          <a:xfrm>
            <a:off x="752475" y="464185"/>
            <a:ext cx="341630" cy="280035"/>
            <a:chOff x="4729" y="1585"/>
            <a:chExt cx="842" cy="708"/>
          </a:xfrm>
        </p:grpSpPr>
        <p:pic>
          <p:nvPicPr>
            <p:cNvPr id="17" name="图片 16" descr="resource"/>
            <p:cNvPicPr>
              <a:picLocks noChangeAspect="1"/>
            </p:cNvPicPr>
            <p:nvPr/>
          </p:nvPicPr>
          <p:blipFill>
            <a:blip r:embed="rId1"/>
            <a:stretch>
              <a:fillRect/>
            </a:stretch>
          </p:blipFill>
          <p:spPr>
            <a:xfrm>
              <a:off x="5235" y="1585"/>
              <a:ext cx="337" cy="709"/>
            </a:xfrm>
            <a:prstGeom prst="rect">
              <a:avLst/>
            </a:prstGeom>
          </p:spPr>
        </p:pic>
        <p:pic>
          <p:nvPicPr>
            <p:cNvPr id="18" name="图片 17" descr="resource"/>
            <p:cNvPicPr>
              <a:picLocks noChangeAspect="1"/>
            </p:cNvPicPr>
            <p:nvPr/>
          </p:nvPicPr>
          <p:blipFill>
            <a:blip r:embed="rId2"/>
            <a:stretch>
              <a:fillRect/>
            </a:stretch>
          </p:blipFill>
          <p:spPr>
            <a:xfrm>
              <a:off x="4982" y="1585"/>
              <a:ext cx="337" cy="709"/>
            </a:xfrm>
            <a:prstGeom prst="rect">
              <a:avLst/>
            </a:prstGeom>
          </p:spPr>
        </p:pic>
        <p:pic>
          <p:nvPicPr>
            <p:cNvPr id="20" name="图片 19" descr="resource"/>
            <p:cNvPicPr>
              <a:picLocks noChangeAspect="1"/>
            </p:cNvPicPr>
            <p:nvPr/>
          </p:nvPicPr>
          <p:blipFill>
            <a:blip r:embed="rId1"/>
            <a:stretch>
              <a:fillRect/>
            </a:stretch>
          </p:blipFill>
          <p:spPr>
            <a:xfrm>
              <a:off x="4729" y="1585"/>
              <a:ext cx="337" cy="709"/>
            </a:xfrm>
            <a:prstGeom prst="rect">
              <a:avLst/>
            </a:prstGeom>
          </p:spPr>
        </p:pic>
      </p:grpSp>
      <p:sp>
        <p:nvSpPr>
          <p:cNvPr id="21" name="文本框 20"/>
          <p:cNvSpPr txBox="1"/>
          <p:nvPr/>
        </p:nvSpPr>
        <p:spPr>
          <a:xfrm>
            <a:off x="1194826" y="404337"/>
            <a:ext cx="1203960" cy="400050"/>
          </a:xfrm>
          <a:prstGeom prst="rect">
            <a:avLst/>
          </a:prstGeom>
          <a:noFill/>
        </p:spPr>
        <p:txBody>
          <a:bodyPr wrap="none" rtlCol="0">
            <a:spAutoFit/>
          </a:bodyPr>
          <a:lstStyle/>
          <a:p>
            <a:pPr algn="ctr"/>
            <a:r>
              <a:rPr lang="zh-CN" sz="2005" b="1" noProof="1">
                <a:latin typeface="微软雅黑" panose="020B0503020204020204" charset="-122"/>
                <a:ea typeface="微软雅黑" panose="020B0503020204020204" charset="-122"/>
                <a:cs typeface="微软雅黑" panose="020B0503020204020204" charset="-122"/>
                <a:sym typeface="+mn-ea"/>
              </a:rPr>
              <a:t>案例解析</a:t>
            </a:r>
            <a:endParaRPr lang="zh-CN" sz="2005" b="1" noProof="1">
              <a:latin typeface="微软雅黑" panose="020B0503020204020204" charset="-122"/>
              <a:ea typeface="微软雅黑" panose="020B0503020204020204" charset="-122"/>
              <a:cs typeface="微软雅黑" panose="020B0503020204020204" charset="-122"/>
              <a:sym typeface="+mn-ea"/>
            </a:endParaRPr>
          </a:p>
        </p:txBody>
      </p:sp>
      <p:grpSp>
        <p:nvGrpSpPr>
          <p:cNvPr id="22" name="组合 21"/>
          <p:cNvGrpSpPr/>
          <p:nvPr/>
        </p:nvGrpSpPr>
        <p:grpSpPr>
          <a:xfrm>
            <a:off x="9368790" y="120650"/>
            <a:ext cx="659130" cy="598170"/>
            <a:chOff x="14118" y="124"/>
            <a:chExt cx="1038" cy="942"/>
          </a:xfrm>
        </p:grpSpPr>
        <p:sp>
          <p:nvSpPr>
            <p:cNvPr id="23" name="对角圆角矩形 2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6" name="文本框 2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02678" y="438150"/>
            <a:ext cx="1605280" cy="337185"/>
          </a:xfrm>
          <a:prstGeom prst="rect">
            <a:avLst/>
          </a:prstGeom>
          <a:noFill/>
        </p:spPr>
        <p:txBody>
          <a:bodyPr wrap="none" rtlCol="0">
            <a:spAutoFit/>
          </a:bodyPr>
          <a:lstStyle/>
          <a:p>
            <a:pPr algn="ctr"/>
            <a:r>
              <a:rPr lang="zh-CN" altLang="en-US" sz="1600" b="1">
                <a:solidFill>
                  <a:schemeClr val="tx1"/>
                </a:solidFill>
                <a:sym typeface="+mn-ea"/>
              </a:rPr>
              <a:t>会员体系案例三</a:t>
            </a:r>
            <a:endParaRPr lang="zh-CN" altLang="en-US" sz="1600" b="1">
              <a:solidFill>
                <a:schemeClr val="tx1"/>
              </a:solidFill>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40"/>
          <p:cNvGrpSpPr/>
          <p:nvPr/>
        </p:nvGrpSpPr>
        <p:grpSpPr>
          <a:xfrm>
            <a:off x="3813993" y="1962785"/>
            <a:ext cx="2142307" cy="2249170"/>
            <a:chOff x="6579" y="-1163"/>
            <a:chExt cx="2509" cy="2633"/>
          </a:xfrm>
        </p:grpSpPr>
        <p:pic>
          <p:nvPicPr>
            <p:cNvPr id="42" name="图片 41" descr="六角形"/>
            <p:cNvPicPr>
              <a:picLocks noChangeAspect="1"/>
            </p:cNvPicPr>
            <p:nvPr/>
          </p:nvPicPr>
          <p:blipFill>
            <a:blip r:embed="rId3"/>
            <a:stretch>
              <a:fillRect/>
            </a:stretch>
          </p:blipFill>
          <p:spPr>
            <a:xfrm>
              <a:off x="6642" y="-1163"/>
              <a:ext cx="2446" cy="2633"/>
            </a:xfrm>
            <a:prstGeom prst="rect">
              <a:avLst/>
            </a:prstGeom>
          </p:spPr>
        </p:pic>
        <p:sp>
          <p:nvSpPr>
            <p:cNvPr id="44" name="文本框 43"/>
            <p:cNvSpPr txBox="1"/>
            <p:nvPr/>
          </p:nvSpPr>
          <p:spPr>
            <a:xfrm>
              <a:off x="6579" y="-283"/>
              <a:ext cx="2445" cy="539"/>
            </a:xfrm>
            <a:prstGeom prst="rect">
              <a:avLst/>
            </a:prstGeom>
            <a:noFill/>
          </p:spPr>
          <p:txBody>
            <a:bodyPr wrap="square" rtlCol="0" anchor="t">
              <a:spAutoFit/>
            </a:bodyPr>
            <a:lstStyle/>
            <a:p>
              <a:pPr algn="ctr">
                <a:lnSpc>
                  <a:spcPct val="100000"/>
                </a:lnSpc>
              </a:pPr>
              <a:r>
                <a:rPr lang="zh-CN" altLang="zh-CN" sz="2400" b="1">
                  <a:solidFill>
                    <a:schemeClr val="tx1"/>
                  </a:solidFill>
                  <a:latin typeface="微软雅黑" panose="020B0503020204020204" charset="-122"/>
                  <a:ea typeface="微软雅黑" panose="020B0503020204020204" charset="-122"/>
                  <a:sym typeface="+mn-ea"/>
                </a:rPr>
                <a:t>会员欧气值</a:t>
              </a:r>
              <a:endParaRPr lang="zh-CN" altLang="zh-CN" sz="2400" b="1">
                <a:solidFill>
                  <a:schemeClr val="tx1"/>
                </a:solidFill>
                <a:latin typeface="微软雅黑" panose="020B0503020204020204" charset="-122"/>
                <a:ea typeface="微软雅黑" panose="020B0503020204020204" charset="-122"/>
                <a:sym typeface="+mn-ea"/>
              </a:endParaRPr>
            </a:p>
          </p:txBody>
        </p:sp>
      </p:grpSp>
      <p:pic>
        <p:nvPicPr>
          <p:cNvPr id="4" name="图片 3" descr="六角形"/>
          <p:cNvPicPr>
            <a:picLocks noChangeAspect="1"/>
          </p:cNvPicPr>
          <p:nvPr/>
        </p:nvPicPr>
        <p:blipFill>
          <a:blip r:embed="rId3"/>
          <a:stretch>
            <a:fillRect/>
          </a:stretch>
        </p:blipFill>
        <p:spPr>
          <a:xfrm>
            <a:off x="2070735" y="1798320"/>
            <a:ext cx="1151255" cy="1240790"/>
          </a:xfrm>
          <a:prstGeom prst="rect">
            <a:avLst/>
          </a:prstGeom>
        </p:spPr>
      </p:pic>
      <p:pic>
        <p:nvPicPr>
          <p:cNvPr id="5" name="图片 4" descr="六角形"/>
          <p:cNvPicPr>
            <a:picLocks noChangeAspect="1"/>
          </p:cNvPicPr>
          <p:nvPr/>
        </p:nvPicPr>
        <p:blipFill>
          <a:blip r:embed="rId3"/>
          <a:stretch>
            <a:fillRect/>
          </a:stretch>
        </p:blipFill>
        <p:spPr>
          <a:xfrm>
            <a:off x="2851785" y="775335"/>
            <a:ext cx="1151255" cy="1240790"/>
          </a:xfrm>
          <a:prstGeom prst="rect">
            <a:avLst/>
          </a:prstGeom>
        </p:spPr>
      </p:pic>
      <p:pic>
        <p:nvPicPr>
          <p:cNvPr id="6" name="图片 5" descr="六角形"/>
          <p:cNvPicPr>
            <a:picLocks noChangeAspect="1"/>
          </p:cNvPicPr>
          <p:nvPr/>
        </p:nvPicPr>
        <p:blipFill>
          <a:blip r:embed="rId3"/>
          <a:stretch>
            <a:fillRect/>
          </a:stretch>
        </p:blipFill>
        <p:spPr>
          <a:xfrm>
            <a:off x="2068830" y="3110865"/>
            <a:ext cx="1151255" cy="1240790"/>
          </a:xfrm>
          <a:prstGeom prst="rect">
            <a:avLst/>
          </a:prstGeom>
        </p:spPr>
      </p:pic>
      <p:pic>
        <p:nvPicPr>
          <p:cNvPr id="7" name="图片 6" descr="六角形"/>
          <p:cNvPicPr>
            <a:picLocks noChangeAspect="1"/>
          </p:cNvPicPr>
          <p:nvPr/>
        </p:nvPicPr>
        <p:blipFill>
          <a:blip r:embed="rId3"/>
          <a:stretch>
            <a:fillRect/>
          </a:stretch>
        </p:blipFill>
        <p:spPr>
          <a:xfrm>
            <a:off x="2851785" y="4105275"/>
            <a:ext cx="1151255" cy="1240790"/>
          </a:xfrm>
          <a:prstGeom prst="rect">
            <a:avLst/>
          </a:prstGeom>
        </p:spPr>
      </p:pic>
      <p:pic>
        <p:nvPicPr>
          <p:cNvPr id="8" name="图片 7" descr="六角形"/>
          <p:cNvPicPr>
            <a:picLocks noChangeAspect="1"/>
          </p:cNvPicPr>
          <p:nvPr/>
        </p:nvPicPr>
        <p:blipFill>
          <a:blip r:embed="rId3"/>
          <a:stretch>
            <a:fillRect/>
          </a:stretch>
        </p:blipFill>
        <p:spPr>
          <a:xfrm>
            <a:off x="5956300" y="790575"/>
            <a:ext cx="1151255" cy="1240790"/>
          </a:xfrm>
          <a:prstGeom prst="rect">
            <a:avLst/>
          </a:prstGeom>
        </p:spPr>
      </p:pic>
      <p:pic>
        <p:nvPicPr>
          <p:cNvPr id="9" name="图片 8" descr="六角形"/>
          <p:cNvPicPr>
            <a:picLocks noChangeAspect="1"/>
          </p:cNvPicPr>
          <p:nvPr/>
        </p:nvPicPr>
        <p:blipFill>
          <a:blip r:embed="rId3"/>
          <a:stretch>
            <a:fillRect/>
          </a:stretch>
        </p:blipFill>
        <p:spPr>
          <a:xfrm>
            <a:off x="6615430" y="1800860"/>
            <a:ext cx="1151255" cy="1240790"/>
          </a:xfrm>
          <a:prstGeom prst="rect">
            <a:avLst/>
          </a:prstGeom>
        </p:spPr>
      </p:pic>
      <p:sp>
        <p:nvSpPr>
          <p:cNvPr id="11" name="文本框 10"/>
          <p:cNvSpPr txBox="1"/>
          <p:nvPr/>
        </p:nvSpPr>
        <p:spPr>
          <a:xfrm>
            <a:off x="2955290" y="1226820"/>
            <a:ext cx="912495" cy="368300"/>
          </a:xfrm>
          <a:prstGeom prst="rect">
            <a:avLst/>
          </a:prstGeom>
          <a:noFill/>
        </p:spPr>
        <p:txBody>
          <a:bodyPr wrap="square" rtlCol="0">
            <a:spAutoFit/>
          </a:bodyPr>
          <a:lstStyle/>
          <a:p>
            <a:pPr algn="ctr"/>
            <a:r>
              <a:rPr lang="zh-CN" altLang="en-US" b="1">
                <a:latin typeface="微软雅黑" panose="020B0503020204020204" charset="-122"/>
                <a:ea typeface="微软雅黑" panose="020B0503020204020204" charset="-122"/>
              </a:rPr>
              <a:t>消费</a:t>
            </a:r>
            <a:endParaRPr lang="zh-CN" altLang="en-US" b="1">
              <a:latin typeface="微软雅黑" panose="020B0503020204020204" charset="-122"/>
              <a:ea typeface="微软雅黑" panose="020B0503020204020204" charset="-122"/>
            </a:endParaRPr>
          </a:p>
        </p:txBody>
      </p:sp>
      <p:sp>
        <p:nvSpPr>
          <p:cNvPr id="12" name="文本框 11"/>
          <p:cNvSpPr txBox="1"/>
          <p:nvPr/>
        </p:nvSpPr>
        <p:spPr>
          <a:xfrm>
            <a:off x="6193155" y="1153160"/>
            <a:ext cx="678180" cy="583565"/>
          </a:xfrm>
          <a:prstGeom prst="rect">
            <a:avLst/>
          </a:prstGeom>
          <a:noFill/>
        </p:spPr>
        <p:txBody>
          <a:bodyPr wrap="square" rtlCol="0">
            <a:spAutoFit/>
          </a:bodyPr>
          <a:lstStyle/>
          <a:p>
            <a:pPr indent="0" algn="ctr">
              <a:buNone/>
            </a:pPr>
            <a:r>
              <a:rPr lang="zh-CN" sz="1600" b="1">
                <a:solidFill>
                  <a:srgbClr val="000000"/>
                </a:solidFill>
                <a:ea typeface="微软雅黑" panose="020B0503020204020204" charset="-122"/>
                <a:sym typeface="+mn-ea"/>
              </a:rPr>
              <a:t>道具消耗</a:t>
            </a:r>
            <a:endParaRPr lang="zh-CN" altLang="en-US" sz="1600" b="1">
              <a:solidFill>
                <a:srgbClr val="000000"/>
              </a:solidFill>
              <a:ea typeface="微软雅黑" panose="020B0503020204020204" charset="-122"/>
              <a:sym typeface="+mn-ea"/>
            </a:endParaRPr>
          </a:p>
        </p:txBody>
      </p:sp>
      <p:sp>
        <p:nvSpPr>
          <p:cNvPr id="13" name="文本框 12"/>
          <p:cNvSpPr txBox="1"/>
          <p:nvPr/>
        </p:nvSpPr>
        <p:spPr>
          <a:xfrm>
            <a:off x="6871335" y="2256790"/>
            <a:ext cx="678180" cy="368300"/>
          </a:xfrm>
          <a:prstGeom prst="rect">
            <a:avLst/>
          </a:prstGeom>
          <a:noFill/>
        </p:spPr>
        <p:txBody>
          <a:bodyPr wrap="square" rtlCol="0">
            <a:spAutoFit/>
          </a:bodyPr>
          <a:lstStyle/>
          <a:p>
            <a:r>
              <a:rPr lang="zh-CN" altLang="en-US" b="1"/>
              <a:t>抽奖</a:t>
            </a:r>
            <a:endParaRPr lang="zh-CN" altLang="en-US" b="1"/>
          </a:p>
        </p:txBody>
      </p:sp>
      <p:sp>
        <p:nvSpPr>
          <p:cNvPr id="14" name="文本框 13"/>
          <p:cNvSpPr txBox="1"/>
          <p:nvPr/>
        </p:nvSpPr>
        <p:spPr>
          <a:xfrm>
            <a:off x="2070735" y="2233295"/>
            <a:ext cx="1146810" cy="368300"/>
          </a:xfrm>
          <a:prstGeom prst="rect">
            <a:avLst/>
          </a:prstGeom>
          <a:noFill/>
        </p:spPr>
        <p:txBody>
          <a:bodyPr wrap="square" rtlCol="0">
            <a:spAutoFit/>
          </a:bodyPr>
          <a:lstStyle/>
          <a:p>
            <a:pPr algn="ctr"/>
            <a:r>
              <a:rPr lang="zh-CN" b="1">
                <a:solidFill>
                  <a:srgbClr val="000000"/>
                </a:solidFill>
                <a:latin typeface="微软雅黑" panose="020B0503020204020204" charset="-122"/>
                <a:ea typeface="微软雅黑" panose="020B0503020204020204" charset="-122"/>
                <a:sym typeface="+mn-ea"/>
              </a:rPr>
              <a:t>签到</a:t>
            </a:r>
            <a:endParaRPr lang="zh-CN" altLang="en-US" b="1">
              <a:solidFill>
                <a:srgbClr val="000000"/>
              </a:solidFill>
              <a:latin typeface="微软雅黑" panose="020B0503020204020204" charset="-122"/>
              <a:ea typeface="微软雅黑" panose="020B0503020204020204" charset="-122"/>
              <a:sym typeface="+mn-ea"/>
            </a:endParaRPr>
          </a:p>
        </p:txBody>
      </p:sp>
      <p:sp>
        <p:nvSpPr>
          <p:cNvPr id="18" name="文本框 17"/>
          <p:cNvSpPr txBox="1"/>
          <p:nvPr/>
        </p:nvSpPr>
        <p:spPr>
          <a:xfrm>
            <a:off x="2072640" y="3433445"/>
            <a:ext cx="1146810" cy="583565"/>
          </a:xfrm>
          <a:prstGeom prst="rect">
            <a:avLst/>
          </a:prstGeom>
          <a:noFill/>
        </p:spPr>
        <p:txBody>
          <a:bodyPr wrap="square" rtlCol="0">
            <a:spAutoFit/>
          </a:bodyPr>
          <a:lstStyle/>
          <a:p>
            <a:pPr algn="ctr"/>
            <a:r>
              <a:rPr lang="zh-CN" sz="1600" b="1">
                <a:solidFill>
                  <a:srgbClr val="000000"/>
                </a:solidFill>
                <a:ea typeface="微软雅黑" panose="020B0503020204020204" charset="-122"/>
                <a:sym typeface="+mn-ea"/>
              </a:rPr>
              <a:t>欧皇/非酋朋友圈秀</a:t>
            </a:r>
            <a:endParaRPr lang="zh-CN" altLang="en-US" sz="1600" b="1">
              <a:solidFill>
                <a:srgbClr val="000000"/>
              </a:solidFill>
              <a:ea typeface="微软雅黑" panose="020B0503020204020204" charset="-122"/>
              <a:sym typeface="+mn-ea"/>
            </a:endParaRPr>
          </a:p>
        </p:txBody>
      </p:sp>
      <p:sp>
        <p:nvSpPr>
          <p:cNvPr id="19" name="文本框 18"/>
          <p:cNvSpPr txBox="1"/>
          <p:nvPr/>
        </p:nvSpPr>
        <p:spPr>
          <a:xfrm>
            <a:off x="2955290" y="4557395"/>
            <a:ext cx="912495" cy="368300"/>
          </a:xfrm>
          <a:prstGeom prst="rect">
            <a:avLst/>
          </a:prstGeom>
          <a:noFill/>
        </p:spPr>
        <p:txBody>
          <a:bodyPr wrap="square" rtlCol="0">
            <a:spAutoFit/>
          </a:bodyPr>
          <a:lstStyle/>
          <a:p>
            <a:pPr algn="ctr"/>
            <a:r>
              <a:rPr lang="zh-CN" b="1">
                <a:solidFill>
                  <a:srgbClr val="000000"/>
                </a:solidFill>
                <a:ea typeface="微软雅黑" panose="020B0503020204020204" charset="-122"/>
                <a:sym typeface="+mn-ea"/>
              </a:rPr>
              <a:t>CP秀</a:t>
            </a:r>
            <a:endParaRPr lang="zh-CN" altLang="en-US" b="1"/>
          </a:p>
        </p:txBody>
      </p:sp>
      <p:sp>
        <p:nvSpPr>
          <p:cNvPr id="39" name="文本框 38"/>
          <p:cNvSpPr txBox="1"/>
          <p:nvPr/>
        </p:nvSpPr>
        <p:spPr>
          <a:xfrm>
            <a:off x="222885" y="1678940"/>
            <a:ext cx="1974215" cy="1198880"/>
          </a:xfrm>
          <a:prstGeom prst="rect">
            <a:avLst/>
          </a:prstGeom>
          <a:noFill/>
        </p:spPr>
        <p:txBody>
          <a:bodyPr wrap="square" rtlCol="0">
            <a:spAutoFit/>
          </a:bodyPr>
          <a:lstStyle/>
          <a:p>
            <a:pPr indent="0" algn="l">
              <a:buNone/>
            </a:pPr>
            <a:r>
              <a:rPr lang="zh-CN" sz="1200">
                <a:solidFill>
                  <a:srgbClr val="000000"/>
                </a:solidFill>
                <a:ea typeface="微软雅黑" panose="020B0503020204020204" charset="-122"/>
                <a:sym typeface="+mn-ea"/>
              </a:rPr>
              <a:t>签到以7天/30天为基数；主要签到获得品为：欧气值；贴纸；欧皇翻倍卡；非酋转运卡；盲盒系列碎片；19/39/59的盲盒抽取资格等</a:t>
            </a: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0" name="文本框 19"/>
          <p:cNvSpPr txBox="1"/>
          <p:nvPr/>
        </p:nvSpPr>
        <p:spPr>
          <a:xfrm>
            <a:off x="7276465" y="848995"/>
            <a:ext cx="2453005" cy="829945"/>
          </a:xfrm>
          <a:prstGeom prst="rect">
            <a:avLst/>
          </a:prstGeom>
          <a:noFill/>
        </p:spPr>
        <p:txBody>
          <a:bodyPr wrap="square" rtlCol="0">
            <a:spAutoFit/>
          </a:bodyPr>
          <a:lstStyle/>
          <a:p>
            <a:pPr indent="0" algn="ctr">
              <a:buNone/>
            </a:pPr>
            <a:r>
              <a:rPr lang="zh-CN" sz="1200">
                <a:solidFill>
                  <a:srgbClr val="000000"/>
                </a:solidFill>
                <a:ea typeface="微软雅黑" panose="020B0503020204020204" charset="-122"/>
                <a:sym typeface="+mn-ea"/>
              </a:rPr>
              <a:t>以抽盒活动中显示卡和提示卡等为道具产生日常消耗。签到活动中补签卡/转运卡再次兑换等方式产生日常消耗。点赞翻倍卡兑换</a:t>
            </a: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1" name="文本框 20"/>
          <p:cNvSpPr txBox="1"/>
          <p:nvPr/>
        </p:nvSpPr>
        <p:spPr>
          <a:xfrm>
            <a:off x="7766685" y="2256790"/>
            <a:ext cx="1624330" cy="275590"/>
          </a:xfrm>
          <a:prstGeom prst="rect">
            <a:avLst/>
          </a:prstGeom>
          <a:noFill/>
        </p:spPr>
        <p:txBody>
          <a:bodyPr wrap="square" rtlCol="0">
            <a:spAutoFit/>
          </a:bodyPr>
          <a:lstStyle/>
          <a:p>
            <a:pPr indent="0" algn="ctr">
              <a:buNone/>
            </a:pPr>
            <a:r>
              <a:rPr lang="zh-CN" sz="1200">
                <a:solidFill>
                  <a:srgbClr val="000000"/>
                </a:solidFill>
                <a:ea typeface="微软雅黑" panose="020B0503020204020204" charset="-122"/>
                <a:sym typeface="+mn-ea"/>
              </a:rPr>
              <a:t>奖品可多样设置</a:t>
            </a:r>
            <a:endParaRPr lang="zh-CN" altLang="en-US" sz="1200">
              <a:latin typeface="微软雅黑" panose="020B0503020204020204" charset="-122"/>
              <a:ea typeface="微软雅黑" panose="020B0503020204020204" charset="-122"/>
            </a:endParaRPr>
          </a:p>
        </p:txBody>
      </p:sp>
      <p:sp>
        <p:nvSpPr>
          <p:cNvPr id="22" name="文本框 21"/>
          <p:cNvSpPr txBox="1"/>
          <p:nvPr/>
        </p:nvSpPr>
        <p:spPr>
          <a:xfrm>
            <a:off x="332105" y="4717415"/>
            <a:ext cx="2623185" cy="829945"/>
          </a:xfrm>
          <a:prstGeom prst="rect">
            <a:avLst/>
          </a:prstGeom>
          <a:noFill/>
        </p:spPr>
        <p:txBody>
          <a:bodyPr wrap="square" rtlCol="0">
            <a:spAutoFit/>
          </a:bodyPr>
          <a:lstStyle/>
          <a:p>
            <a:pPr indent="0" algn="l">
              <a:buNone/>
            </a:pPr>
            <a:r>
              <a:rPr lang="zh-CN" sz="1200">
                <a:solidFill>
                  <a:srgbClr val="000000"/>
                </a:solidFill>
                <a:ea typeface="微软雅黑" panose="020B0503020204020204" charset="-122"/>
                <a:sym typeface="+mn-ea"/>
              </a:rPr>
              <a:t>萌趣家所有IP可以任意组成CP，拍照配7字内图片，组成小场景或者小故事。发任意社交平台获得10赞以上截图发群/体验官可获得积分</a:t>
            </a:r>
            <a:endParaRPr lang="zh-CN" altLang="en-US" sz="1200">
              <a:latin typeface="微软雅黑" panose="020B0503020204020204" charset="-122"/>
              <a:ea typeface="微软雅黑" panose="020B0503020204020204" charset="-122"/>
            </a:endParaRPr>
          </a:p>
        </p:txBody>
      </p:sp>
      <p:sp>
        <p:nvSpPr>
          <p:cNvPr id="23" name="文本框 22"/>
          <p:cNvSpPr txBox="1"/>
          <p:nvPr/>
        </p:nvSpPr>
        <p:spPr>
          <a:xfrm>
            <a:off x="175895" y="2988945"/>
            <a:ext cx="1896745" cy="1568450"/>
          </a:xfrm>
          <a:prstGeom prst="rect">
            <a:avLst/>
          </a:prstGeom>
          <a:noFill/>
        </p:spPr>
        <p:txBody>
          <a:bodyPr wrap="square" rtlCol="0">
            <a:spAutoFit/>
          </a:bodyPr>
          <a:lstStyle/>
          <a:p>
            <a:pPr indent="0" algn="ctr">
              <a:buNone/>
            </a:pPr>
            <a:r>
              <a:rPr lang="zh-CN" sz="1200">
                <a:solidFill>
                  <a:srgbClr val="000000"/>
                </a:solidFill>
                <a:ea typeface="微软雅黑" panose="020B0503020204020204" charset="-122"/>
                <a:sym typeface="+mn-ea"/>
              </a:rPr>
              <a:t>①集成全套拍照发朋友圈使用欧气值翻倍卡。全套数量×欧皇翻倍卡（翻倍卡需要签到获得）</a:t>
            </a:r>
            <a:endParaRPr lang="zh-CN" sz="1200" b="0">
              <a:solidFill>
                <a:srgbClr val="000000"/>
              </a:solidFill>
              <a:ea typeface="微软雅黑" panose="020B0503020204020204" charset="-122"/>
            </a:endParaRPr>
          </a:p>
          <a:p>
            <a:pPr indent="0" algn="ctr">
              <a:buNone/>
            </a:pPr>
            <a:r>
              <a:rPr lang="zh-CN" sz="1200">
                <a:solidFill>
                  <a:srgbClr val="000000"/>
                </a:solidFill>
                <a:ea typeface="微软雅黑" panose="020B0503020204020204" charset="-122"/>
                <a:sym typeface="+mn-ea"/>
              </a:rPr>
              <a:t>②集成多个相同角色拍照发朋友圈使用非酋转运卡。重复数×转运卡翻倍数（转运卡需要签到获得）</a:t>
            </a:r>
            <a:endParaRPr lang="zh-CN" altLang="en-US" sz="1200">
              <a:latin typeface="微软雅黑" panose="020B0503020204020204" charset="-122"/>
              <a:ea typeface="微软雅黑" panose="020B0503020204020204" charset="-122"/>
            </a:endParaRPr>
          </a:p>
        </p:txBody>
      </p:sp>
      <p:sp>
        <p:nvSpPr>
          <p:cNvPr id="24" name="文本框 23"/>
          <p:cNvSpPr txBox="1"/>
          <p:nvPr/>
        </p:nvSpPr>
        <p:spPr>
          <a:xfrm>
            <a:off x="1055370" y="1056640"/>
            <a:ext cx="1652905" cy="460375"/>
          </a:xfrm>
          <a:prstGeom prst="rect">
            <a:avLst/>
          </a:prstGeom>
          <a:noFill/>
        </p:spPr>
        <p:txBody>
          <a:bodyPr wrap="square" rtlCol="0">
            <a:spAutoFit/>
          </a:bodyPr>
          <a:lstStyle/>
          <a:p>
            <a:pPr indent="0" algn="l">
              <a:buNone/>
            </a:pPr>
            <a:r>
              <a:rPr lang="zh-CN" sz="1200">
                <a:solidFill>
                  <a:srgbClr val="000000"/>
                </a:solidFill>
                <a:latin typeface="微软雅黑" panose="020B0503020204020204" charset="-122"/>
                <a:ea typeface="微软雅黑" panose="020B0503020204020204" charset="-122"/>
                <a:cs typeface="微软雅黑" panose="020B0503020204020204" charset="-122"/>
                <a:sym typeface="+mn-ea"/>
              </a:rPr>
              <a:t>以购买金额为准，消费1元=</a:t>
            </a:r>
            <a:r>
              <a:rPr lang="en-US" altLang="zh-CN" sz="1200" dirty="0">
                <a:solidFill>
                  <a:srgbClr val="000000"/>
                </a:solidFill>
                <a:latin typeface="微软雅黑" panose="020B0503020204020204" charset="-122"/>
                <a:ea typeface="微软雅黑" panose="020B0503020204020204" charset="-122"/>
                <a:cs typeface="微软雅黑" panose="020B0503020204020204" charset="-122"/>
                <a:sym typeface="+mn-ea"/>
              </a:rPr>
              <a:t>100</a:t>
            </a:r>
            <a:r>
              <a:rPr lang="zh-CN" sz="1200">
                <a:solidFill>
                  <a:srgbClr val="000000"/>
                </a:solidFill>
                <a:latin typeface="微软雅黑" panose="020B0503020204020204" charset="-122"/>
                <a:ea typeface="微软雅黑" panose="020B0503020204020204" charset="-122"/>
                <a:cs typeface="微软雅黑" panose="020B0503020204020204" charset="-122"/>
                <a:sym typeface="+mn-ea"/>
              </a:rPr>
              <a:t>欧气值</a:t>
            </a: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4149254" y="3290915"/>
            <a:ext cx="1519851" cy="306705"/>
          </a:xfrm>
          <a:prstGeom prst="rect">
            <a:avLst/>
          </a:prstGeom>
          <a:noFill/>
        </p:spPr>
        <p:txBody>
          <a:bodyPr wrap="square" rtlCol="0" anchor="t">
            <a:spAutoFit/>
          </a:bodyPr>
          <a:lstStyle/>
          <a:p>
            <a:pPr algn="ctr">
              <a:lnSpc>
                <a:spcPct val="100000"/>
              </a:lnSpc>
            </a:pPr>
            <a:r>
              <a:rPr lang="en-US" sz="1400" b="1" dirty="0">
                <a:solidFill>
                  <a:schemeClr val="tx1"/>
                </a:solidFill>
                <a:latin typeface="微软雅黑" panose="020B0503020204020204" charset="-122"/>
                <a:ea typeface="微软雅黑" panose="020B0503020204020204" charset="-122"/>
                <a:sym typeface="+mn-ea"/>
              </a:rPr>
              <a:t>100</a:t>
            </a:r>
            <a:r>
              <a:rPr lang="zh-CN" altLang="en-US" sz="1400" b="1">
                <a:solidFill>
                  <a:schemeClr val="tx1"/>
                </a:solidFill>
                <a:latin typeface="微软雅黑" panose="020B0503020204020204" charset="-122"/>
                <a:ea typeface="微软雅黑" panose="020B0503020204020204" charset="-122"/>
                <a:sym typeface="+mn-ea"/>
              </a:rPr>
              <a:t>欧气值</a:t>
            </a:r>
            <a:r>
              <a:rPr lang="en-US" altLang="zh-CN" sz="1400" b="1" dirty="0">
                <a:solidFill>
                  <a:schemeClr val="tx1"/>
                </a:solidFill>
                <a:latin typeface="微软雅黑" panose="020B0503020204020204" charset="-122"/>
                <a:ea typeface="微软雅黑" panose="020B0503020204020204" charset="-122"/>
                <a:sym typeface="+mn-ea"/>
              </a:rPr>
              <a:t>=1</a:t>
            </a:r>
            <a:r>
              <a:rPr lang="zh-CN" altLang="en-US" sz="1400" b="1">
                <a:solidFill>
                  <a:schemeClr val="tx1"/>
                </a:solidFill>
                <a:latin typeface="微软雅黑" panose="020B0503020204020204" charset="-122"/>
                <a:ea typeface="微软雅黑" panose="020B0503020204020204" charset="-122"/>
                <a:sym typeface="+mn-ea"/>
              </a:rPr>
              <a:t>元</a:t>
            </a:r>
            <a:endParaRPr lang="zh-CN" altLang="en-US" sz="1400" b="1">
              <a:solidFill>
                <a:schemeClr val="tx1"/>
              </a:solidFill>
              <a:latin typeface="微软雅黑" panose="020B0503020204020204" charset="-122"/>
              <a:ea typeface="微软雅黑" panose="020B0503020204020204" charset="-122"/>
              <a:sym typeface="+mn-ea"/>
            </a:endParaRPr>
          </a:p>
        </p:txBody>
      </p:sp>
      <p:pic>
        <p:nvPicPr>
          <p:cNvPr id="26" name="图片 25" descr="六角形"/>
          <p:cNvPicPr>
            <a:picLocks noChangeAspect="1"/>
          </p:cNvPicPr>
          <p:nvPr/>
        </p:nvPicPr>
        <p:blipFill>
          <a:blip r:embed="rId3"/>
          <a:stretch>
            <a:fillRect/>
          </a:stretch>
        </p:blipFill>
        <p:spPr>
          <a:xfrm>
            <a:off x="6611620" y="3110865"/>
            <a:ext cx="1151255" cy="1240790"/>
          </a:xfrm>
          <a:prstGeom prst="rect">
            <a:avLst/>
          </a:prstGeom>
        </p:spPr>
      </p:pic>
      <p:sp>
        <p:nvSpPr>
          <p:cNvPr id="27" name="文本框 26"/>
          <p:cNvSpPr txBox="1"/>
          <p:nvPr/>
        </p:nvSpPr>
        <p:spPr>
          <a:xfrm>
            <a:off x="6615430" y="3433445"/>
            <a:ext cx="1146810" cy="583565"/>
          </a:xfrm>
          <a:prstGeom prst="rect">
            <a:avLst/>
          </a:prstGeom>
          <a:noFill/>
        </p:spPr>
        <p:txBody>
          <a:bodyPr wrap="square" rtlCol="0">
            <a:spAutoFit/>
          </a:bodyPr>
          <a:lstStyle/>
          <a:p>
            <a:pPr indent="0" algn="ctr">
              <a:buNone/>
            </a:pPr>
            <a:r>
              <a:rPr lang="zh-CN" sz="1600" b="1">
                <a:solidFill>
                  <a:srgbClr val="000000"/>
                </a:solidFill>
                <a:ea typeface="微软雅黑" panose="020B0503020204020204" charset="-122"/>
                <a:sym typeface="+mn-ea"/>
              </a:rPr>
              <a:t>周边产品兑换</a:t>
            </a:r>
            <a:endParaRPr lang="zh-CN" altLang="en-US" sz="1600" b="1">
              <a:solidFill>
                <a:srgbClr val="000000"/>
              </a:solidFill>
              <a:ea typeface="微软雅黑" panose="020B0503020204020204" charset="-122"/>
              <a:sym typeface="+mn-ea"/>
            </a:endParaRPr>
          </a:p>
        </p:txBody>
      </p:sp>
      <p:pic>
        <p:nvPicPr>
          <p:cNvPr id="28" name="图片 27" descr="六角形"/>
          <p:cNvPicPr>
            <a:picLocks noChangeAspect="1"/>
          </p:cNvPicPr>
          <p:nvPr/>
        </p:nvPicPr>
        <p:blipFill>
          <a:blip r:embed="rId3"/>
          <a:stretch>
            <a:fillRect/>
          </a:stretch>
        </p:blipFill>
        <p:spPr>
          <a:xfrm>
            <a:off x="5956300" y="4211955"/>
            <a:ext cx="1151255" cy="1240790"/>
          </a:xfrm>
          <a:prstGeom prst="rect">
            <a:avLst/>
          </a:prstGeom>
        </p:spPr>
      </p:pic>
      <p:sp>
        <p:nvSpPr>
          <p:cNvPr id="29" name="文本框 28"/>
          <p:cNvSpPr txBox="1"/>
          <p:nvPr/>
        </p:nvSpPr>
        <p:spPr>
          <a:xfrm>
            <a:off x="6015990" y="4595495"/>
            <a:ext cx="1031240" cy="583565"/>
          </a:xfrm>
          <a:prstGeom prst="rect">
            <a:avLst/>
          </a:prstGeom>
          <a:noFill/>
        </p:spPr>
        <p:txBody>
          <a:bodyPr wrap="square" rtlCol="0">
            <a:spAutoFit/>
          </a:bodyPr>
          <a:lstStyle/>
          <a:p>
            <a:pPr indent="0" algn="ctr">
              <a:buNone/>
            </a:pPr>
            <a:r>
              <a:rPr lang="zh-CN" sz="1600" b="1">
                <a:solidFill>
                  <a:srgbClr val="000000"/>
                </a:solidFill>
                <a:ea typeface="微软雅黑" panose="020B0503020204020204" charset="-122"/>
                <a:sym typeface="+mn-ea"/>
              </a:rPr>
              <a:t>现有产品兑换</a:t>
            </a:r>
            <a:endParaRPr lang="zh-CN" altLang="en-US" sz="1600" b="1">
              <a:solidFill>
                <a:srgbClr val="000000"/>
              </a:solidFill>
              <a:ea typeface="微软雅黑" panose="020B0503020204020204" charset="-122"/>
              <a:sym typeface="+mn-ea"/>
            </a:endParaRPr>
          </a:p>
        </p:txBody>
      </p:sp>
      <p:sp>
        <p:nvSpPr>
          <p:cNvPr id="32" name="文本框 31"/>
          <p:cNvSpPr txBox="1"/>
          <p:nvPr/>
        </p:nvSpPr>
        <p:spPr>
          <a:xfrm>
            <a:off x="7766685" y="3460115"/>
            <a:ext cx="1624330" cy="645160"/>
          </a:xfrm>
          <a:prstGeom prst="rect">
            <a:avLst/>
          </a:prstGeom>
          <a:noFill/>
        </p:spPr>
        <p:txBody>
          <a:bodyPr wrap="square" rtlCol="0">
            <a:spAutoFit/>
          </a:bodyPr>
          <a:lstStyle/>
          <a:p>
            <a:pPr indent="0" algn="l">
              <a:buNone/>
            </a:pPr>
            <a:r>
              <a:rPr lang="zh-CN" sz="1200">
                <a:solidFill>
                  <a:srgbClr val="000000"/>
                </a:solidFill>
                <a:ea typeface="微软雅黑" panose="020B0503020204020204" charset="-122"/>
                <a:sym typeface="+mn-ea"/>
              </a:rPr>
              <a:t>积累一定量的欧气值，对周边产品进行大量消耗</a:t>
            </a:r>
            <a:endParaRPr lang="zh-CN" altLang="en-US" sz="1200">
              <a:latin typeface="微软雅黑" panose="020B0503020204020204" charset="-122"/>
              <a:ea typeface="微软雅黑" panose="020B0503020204020204" charset="-122"/>
            </a:endParaRPr>
          </a:p>
        </p:txBody>
      </p:sp>
      <p:sp>
        <p:nvSpPr>
          <p:cNvPr id="33" name="文本框 32"/>
          <p:cNvSpPr txBox="1"/>
          <p:nvPr/>
        </p:nvSpPr>
        <p:spPr>
          <a:xfrm>
            <a:off x="7107555" y="4557395"/>
            <a:ext cx="1624330" cy="645160"/>
          </a:xfrm>
          <a:prstGeom prst="rect">
            <a:avLst/>
          </a:prstGeom>
          <a:noFill/>
        </p:spPr>
        <p:txBody>
          <a:bodyPr wrap="square" rtlCol="0">
            <a:spAutoFit/>
          </a:bodyPr>
          <a:lstStyle/>
          <a:p>
            <a:pPr indent="0" algn="l">
              <a:buNone/>
            </a:pPr>
            <a:r>
              <a:rPr lang="zh-CN" sz="1200">
                <a:solidFill>
                  <a:srgbClr val="000000"/>
                </a:solidFill>
                <a:ea typeface="微软雅黑" panose="020B0503020204020204" charset="-122"/>
                <a:sym typeface="+mn-ea"/>
              </a:rPr>
              <a:t>积累一定量的欧气值，对现有产品进行大量消耗</a:t>
            </a:r>
            <a:endParaRPr lang="zh-CN" altLang="en-US" sz="1200">
              <a:latin typeface="微软雅黑" panose="020B0503020204020204" charset="-122"/>
              <a:ea typeface="微软雅黑" panose="020B0503020204020204" charset="-122"/>
            </a:endParaRPr>
          </a:p>
        </p:txBody>
      </p:sp>
      <p:grpSp>
        <p:nvGrpSpPr>
          <p:cNvPr id="3" name="组合 2"/>
          <p:cNvGrpSpPr/>
          <p:nvPr/>
        </p:nvGrpSpPr>
        <p:grpSpPr>
          <a:xfrm>
            <a:off x="9368790" y="120650"/>
            <a:ext cx="659130" cy="598170"/>
            <a:chOff x="14118" y="124"/>
            <a:chExt cx="1038" cy="942"/>
          </a:xfrm>
        </p:grpSpPr>
        <p:sp>
          <p:nvSpPr>
            <p:cNvPr id="25" name="对角圆角矩形 24"/>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3064193" y="2604453"/>
            <a:ext cx="4500880" cy="398780"/>
          </a:xfrm>
          <a:prstGeom prst="rect">
            <a:avLst/>
          </a:prstGeom>
          <a:noFill/>
        </p:spPr>
        <p:txBody>
          <a:bodyPr wrap="none" rtlCol="0">
            <a:spAutoFit/>
          </a:bodyPr>
          <a:lstStyle/>
          <a:p>
            <a:pPr algn="ctr"/>
            <a:r>
              <a:rPr lang="zh-CN" altLang="en-US" sz="2000" b="1">
                <a:solidFill>
                  <a:schemeClr val="tx1"/>
                </a:solidFill>
                <a:sym typeface="+mn-ea"/>
              </a:rPr>
              <a:t>社群不同于淘客群的核心价值是什么？</a:t>
            </a:r>
            <a:endParaRPr lang="zh-CN" altLang="en-US" sz="2000" b="1">
              <a:solidFill>
                <a:schemeClr val="tx1"/>
              </a:solidFill>
              <a:sym typeface="+mn-e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2223135" y="2567940"/>
            <a:ext cx="5813425" cy="630555"/>
          </a:xfrm>
          <a:prstGeom prst="round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0" name="文本框 9"/>
          <p:cNvSpPr txBox="1"/>
          <p:nvPr/>
        </p:nvSpPr>
        <p:spPr>
          <a:xfrm>
            <a:off x="2056765" y="2504440"/>
            <a:ext cx="6146800" cy="630237"/>
          </a:xfrm>
          <a:prstGeom prst="rect">
            <a:avLst/>
          </a:prstGeom>
          <a:noFill/>
        </p:spPr>
        <p:txBody>
          <a:bodyPr wrap="square" rtlCol="0" anchor="t">
            <a:spAutoFit/>
          </a:bodyPr>
          <a:lstStyle/>
          <a:p>
            <a:pPr algn="ctr">
              <a:lnSpc>
                <a:spcPct val="140000"/>
              </a:lnSpc>
            </a:pPr>
            <a:r>
              <a:rPr sz="2800" b="1" dirty="0">
                <a:solidFill>
                  <a:schemeClr val="tx1"/>
                </a:solidFill>
                <a:latin typeface="微软雅黑" panose="020B0503020204020204" charset="-122"/>
                <a:ea typeface="微软雅黑" panose="020B0503020204020204" charset="-122"/>
                <a:sym typeface="+mn-ea"/>
              </a:rPr>
              <a:t>某</a:t>
            </a:r>
            <a:r>
              <a:rPr lang="zh-CN" sz="2800" b="1" dirty="0">
                <a:solidFill>
                  <a:schemeClr val="tx1"/>
                </a:solidFill>
                <a:latin typeface="微软雅黑" panose="020B0503020204020204" charset="-122"/>
                <a:ea typeface="微软雅黑" panose="020B0503020204020204" charset="-122"/>
                <a:sym typeface="+mn-ea"/>
              </a:rPr>
              <a:t>白酒</a:t>
            </a:r>
            <a:r>
              <a:rPr sz="2800" b="1" dirty="0">
                <a:solidFill>
                  <a:schemeClr val="tx1"/>
                </a:solidFill>
                <a:latin typeface="微软雅黑" panose="020B0503020204020204" charset="-122"/>
                <a:ea typeface="微软雅黑" panose="020B0503020204020204" charset="-122"/>
                <a:sym typeface="+mn-ea"/>
              </a:rPr>
              <a:t>品牌会员体系案例</a:t>
            </a:r>
            <a:endParaRPr sz="2800" b="1" dirty="0">
              <a:solidFill>
                <a:schemeClr val="tx1"/>
              </a:solidFill>
              <a:latin typeface="微软雅黑" panose="020B0503020204020204" charset="-122"/>
              <a:ea typeface="微软雅黑" panose="020B0503020204020204" charset="-122"/>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12" name="图片 11" descr="resource"/>
            <p:cNvPicPr>
              <a:picLocks noChangeAspect="1"/>
            </p:cNvPicPr>
            <p:nvPr/>
          </p:nvPicPr>
          <p:blipFill>
            <a:blip r:embed="rId1"/>
            <a:stretch>
              <a:fillRect/>
            </a:stretch>
          </p:blipFill>
          <p:spPr>
            <a:xfrm>
              <a:off x="4729" y="1585"/>
              <a:ext cx="337" cy="709"/>
            </a:xfrm>
            <a:prstGeom prst="rect">
              <a:avLst/>
            </a:prstGeom>
          </p:spPr>
        </p:pic>
      </p:grpSp>
      <p:sp>
        <p:nvSpPr>
          <p:cNvPr id="21" name="文本框 20"/>
          <p:cNvSpPr txBox="1"/>
          <p:nvPr/>
        </p:nvSpPr>
        <p:spPr>
          <a:xfrm>
            <a:off x="1194826" y="404337"/>
            <a:ext cx="1203960" cy="400050"/>
          </a:xfrm>
          <a:prstGeom prst="rect">
            <a:avLst/>
          </a:prstGeom>
          <a:noFill/>
        </p:spPr>
        <p:txBody>
          <a:bodyPr wrap="none" rtlCol="0">
            <a:spAutoFit/>
          </a:bodyPr>
          <a:lstStyle/>
          <a:p>
            <a:pPr algn="ctr"/>
            <a:r>
              <a:rPr lang="zh-CN" sz="2005" b="1" noProof="1">
                <a:latin typeface="微软雅黑" panose="020B0503020204020204" charset="-122"/>
                <a:ea typeface="微软雅黑" panose="020B0503020204020204" charset="-122"/>
                <a:cs typeface="微软雅黑" panose="020B0503020204020204" charset="-122"/>
                <a:sym typeface="+mn-ea"/>
              </a:rPr>
              <a:t>案例解析</a:t>
            </a:r>
            <a:endParaRPr lang="zh-CN" sz="2005" b="1" noProof="1">
              <a:latin typeface="微软雅黑" panose="020B0503020204020204" charset="-122"/>
              <a:ea typeface="微软雅黑" panose="020B0503020204020204" charset="-122"/>
              <a:cs typeface="微软雅黑" panose="020B0503020204020204" charset="-122"/>
              <a:sym typeface="+mn-ea"/>
            </a:endParaRPr>
          </a:p>
        </p:txBody>
      </p:sp>
      <p:grpSp>
        <p:nvGrpSpPr>
          <p:cNvPr id="13" name="组合 12"/>
          <p:cNvGrpSpPr/>
          <p:nvPr/>
        </p:nvGrpSpPr>
        <p:grpSpPr>
          <a:xfrm>
            <a:off x="9368790" y="120650"/>
            <a:ext cx="659130" cy="598170"/>
            <a:chOff x="14118" y="124"/>
            <a:chExt cx="1038" cy="942"/>
          </a:xfrm>
        </p:grpSpPr>
        <p:sp>
          <p:nvSpPr>
            <p:cNvPr id="14" name="对角圆角矩形 13"/>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6" name="文本框 2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3"/>
          <a:stretch>
            <a:fillRect/>
          </a:stretch>
        </p:blipFill>
        <p:spPr>
          <a:xfrm>
            <a:off x="927735" y="902970"/>
            <a:ext cx="8203565" cy="4656455"/>
          </a:xfrm>
          <a:prstGeom prst="rect">
            <a:avLst/>
          </a:prstGeom>
        </p:spPr>
      </p:pic>
      <p:sp>
        <p:nvSpPr>
          <p:cNvPr id="5" name="文本框 4"/>
          <p:cNvSpPr txBox="1"/>
          <p:nvPr/>
        </p:nvSpPr>
        <p:spPr>
          <a:xfrm>
            <a:off x="1102678" y="438150"/>
            <a:ext cx="1605280" cy="337185"/>
          </a:xfrm>
          <a:prstGeom prst="rect">
            <a:avLst/>
          </a:prstGeom>
          <a:noFill/>
        </p:spPr>
        <p:txBody>
          <a:bodyPr wrap="none" rtlCol="0">
            <a:spAutoFit/>
          </a:bodyPr>
          <a:lstStyle/>
          <a:p>
            <a:pPr algn="ctr"/>
            <a:r>
              <a:rPr lang="zh-CN" altLang="en-US" sz="1600" b="1">
                <a:solidFill>
                  <a:schemeClr val="tx1"/>
                </a:solidFill>
                <a:sym typeface="+mn-ea"/>
              </a:rPr>
              <a:t>会员体系案例六</a:t>
            </a:r>
            <a:endParaRPr lang="zh-CN" altLang="en-US" sz="1600" b="1">
              <a:solidFill>
                <a:schemeClr val="tx1"/>
              </a:solidFill>
              <a:sym typeface="+mn-ea"/>
            </a:endParaRPr>
          </a:p>
        </p:txBody>
      </p:sp>
      <p:grpSp>
        <p:nvGrpSpPr>
          <p:cNvPr id="2" name="组合 1"/>
          <p:cNvGrpSpPr/>
          <p:nvPr/>
        </p:nvGrpSpPr>
        <p:grpSpPr>
          <a:xfrm>
            <a:off x="9368790" y="120650"/>
            <a:ext cx="659130" cy="598170"/>
            <a:chOff x="14118" y="124"/>
            <a:chExt cx="1038" cy="942"/>
          </a:xfrm>
        </p:grpSpPr>
        <p:sp>
          <p:nvSpPr>
            <p:cNvPr id="3" name="对角圆角矩形 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6" name="文本框 2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3"/>
          <a:stretch>
            <a:fillRect/>
          </a:stretch>
        </p:blipFill>
        <p:spPr>
          <a:xfrm>
            <a:off x="1497965" y="1212850"/>
            <a:ext cx="7497445" cy="4202430"/>
          </a:xfrm>
          <a:prstGeom prst="rect">
            <a:avLst/>
          </a:prstGeom>
        </p:spPr>
      </p:pic>
      <p:sp>
        <p:nvSpPr>
          <p:cNvPr id="5" name="文本框 4"/>
          <p:cNvSpPr txBox="1"/>
          <p:nvPr/>
        </p:nvSpPr>
        <p:spPr>
          <a:xfrm>
            <a:off x="4493578" y="744855"/>
            <a:ext cx="1097280" cy="368300"/>
          </a:xfrm>
          <a:prstGeom prst="rect">
            <a:avLst/>
          </a:prstGeom>
          <a:noFill/>
        </p:spPr>
        <p:txBody>
          <a:bodyPr wrap="none" rtlCol="0">
            <a:spAutoFit/>
          </a:bodyPr>
          <a:lstStyle/>
          <a:p>
            <a:pPr algn="ctr"/>
            <a:r>
              <a:rPr lang="zh-CN" altLang="en-US" b="1">
                <a:solidFill>
                  <a:schemeClr val="tx1"/>
                </a:solidFill>
                <a:sym typeface="+mn-ea"/>
              </a:rPr>
              <a:t>会员福利</a:t>
            </a:r>
            <a:endParaRPr lang="zh-CN" altLang="en-US" b="1">
              <a:solidFill>
                <a:schemeClr val="tx1"/>
              </a:solidFill>
              <a:sym typeface="+mn-ea"/>
            </a:endParaRPr>
          </a:p>
        </p:txBody>
      </p:sp>
      <p:sp>
        <p:nvSpPr>
          <p:cNvPr id="6" name="文本框 5"/>
          <p:cNvSpPr txBox="1"/>
          <p:nvPr/>
        </p:nvSpPr>
        <p:spPr>
          <a:xfrm>
            <a:off x="1102678" y="438150"/>
            <a:ext cx="1605280" cy="337185"/>
          </a:xfrm>
          <a:prstGeom prst="rect">
            <a:avLst/>
          </a:prstGeom>
          <a:noFill/>
        </p:spPr>
        <p:txBody>
          <a:bodyPr wrap="none" rtlCol="0">
            <a:spAutoFit/>
          </a:bodyPr>
          <a:lstStyle/>
          <a:p>
            <a:pPr algn="ctr"/>
            <a:r>
              <a:rPr lang="zh-CN" altLang="en-US" sz="1600" b="1">
                <a:solidFill>
                  <a:schemeClr val="tx1"/>
                </a:solidFill>
                <a:sym typeface="+mn-ea"/>
              </a:rPr>
              <a:t>会员体系案例六</a:t>
            </a:r>
            <a:endParaRPr lang="zh-CN" altLang="en-US" sz="1600" b="1">
              <a:solidFill>
                <a:schemeClr val="tx1"/>
              </a:solidFill>
              <a:sym typeface="+mn-ea"/>
            </a:endParaRPr>
          </a:p>
        </p:txBody>
      </p:sp>
      <p:grpSp>
        <p:nvGrpSpPr>
          <p:cNvPr id="2" name="组合 1"/>
          <p:cNvGrpSpPr/>
          <p:nvPr/>
        </p:nvGrpSpPr>
        <p:grpSpPr>
          <a:xfrm>
            <a:off x="9368790" y="120650"/>
            <a:ext cx="659130" cy="598170"/>
            <a:chOff x="14118" y="124"/>
            <a:chExt cx="1038" cy="942"/>
          </a:xfrm>
        </p:grpSpPr>
        <p:sp>
          <p:nvSpPr>
            <p:cNvPr id="3" name="对角圆角矩形 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6" name="文本框 2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3"/>
          <a:stretch>
            <a:fillRect/>
          </a:stretch>
        </p:blipFill>
        <p:spPr>
          <a:xfrm>
            <a:off x="944880" y="1339215"/>
            <a:ext cx="8370570" cy="4150360"/>
          </a:xfrm>
          <a:prstGeom prst="rect">
            <a:avLst/>
          </a:prstGeom>
        </p:spPr>
      </p:pic>
      <p:sp>
        <p:nvSpPr>
          <p:cNvPr id="5" name="文本框 4"/>
          <p:cNvSpPr txBox="1"/>
          <p:nvPr/>
        </p:nvSpPr>
        <p:spPr>
          <a:xfrm>
            <a:off x="4580573" y="744855"/>
            <a:ext cx="1097280" cy="368300"/>
          </a:xfrm>
          <a:prstGeom prst="rect">
            <a:avLst/>
          </a:prstGeom>
          <a:noFill/>
        </p:spPr>
        <p:txBody>
          <a:bodyPr wrap="none" rtlCol="0">
            <a:spAutoFit/>
          </a:bodyPr>
          <a:lstStyle/>
          <a:p>
            <a:pPr algn="ctr"/>
            <a:r>
              <a:rPr lang="zh-CN" altLang="en-US" b="1">
                <a:solidFill>
                  <a:schemeClr val="tx1"/>
                </a:solidFill>
                <a:sym typeface="+mn-ea"/>
              </a:rPr>
              <a:t>会员折扣</a:t>
            </a:r>
            <a:endParaRPr lang="zh-CN" altLang="en-US" b="1">
              <a:solidFill>
                <a:schemeClr val="tx1"/>
              </a:solidFill>
              <a:sym typeface="+mn-ea"/>
            </a:endParaRPr>
          </a:p>
        </p:txBody>
      </p:sp>
      <p:sp>
        <p:nvSpPr>
          <p:cNvPr id="6" name="矩形 5"/>
          <p:cNvSpPr/>
          <p:nvPr/>
        </p:nvSpPr>
        <p:spPr>
          <a:xfrm>
            <a:off x="2016125" y="1565275"/>
            <a:ext cx="2162175" cy="4191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172200" y="1565275"/>
            <a:ext cx="2162175" cy="4191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547938" y="1524000"/>
            <a:ext cx="1097280" cy="460375"/>
          </a:xfrm>
          <a:prstGeom prst="rect">
            <a:avLst/>
          </a:prstGeom>
          <a:noFill/>
        </p:spPr>
        <p:txBody>
          <a:bodyPr wrap="none" rtlCol="0">
            <a:spAutoFit/>
          </a:bodyPr>
          <a:lstStyle/>
          <a:p>
            <a:pPr algn="ctr"/>
            <a:r>
              <a:rPr lang="zh-CN" altLang="en-US" sz="2400" b="1">
                <a:solidFill>
                  <a:schemeClr val="tx1"/>
                </a:solidFill>
                <a:sym typeface="+mn-ea"/>
              </a:rPr>
              <a:t>小瓶装</a:t>
            </a:r>
            <a:endParaRPr lang="zh-CN" altLang="en-US" sz="2400" b="1">
              <a:solidFill>
                <a:schemeClr val="tx1"/>
              </a:solidFill>
              <a:sym typeface="+mn-ea"/>
            </a:endParaRPr>
          </a:p>
        </p:txBody>
      </p:sp>
      <p:sp>
        <p:nvSpPr>
          <p:cNvPr id="9" name="文本框 8"/>
          <p:cNvSpPr txBox="1"/>
          <p:nvPr/>
        </p:nvSpPr>
        <p:spPr>
          <a:xfrm>
            <a:off x="6704648" y="1524000"/>
            <a:ext cx="1097280" cy="460375"/>
          </a:xfrm>
          <a:prstGeom prst="rect">
            <a:avLst/>
          </a:prstGeom>
          <a:noFill/>
        </p:spPr>
        <p:txBody>
          <a:bodyPr wrap="none" rtlCol="0">
            <a:spAutoFit/>
          </a:bodyPr>
          <a:lstStyle/>
          <a:p>
            <a:pPr algn="ctr"/>
            <a:r>
              <a:rPr lang="zh-CN" altLang="en-US" sz="2400" b="1">
                <a:solidFill>
                  <a:schemeClr val="tx1"/>
                </a:solidFill>
                <a:sym typeface="+mn-ea"/>
              </a:rPr>
              <a:t>大瓶装</a:t>
            </a:r>
            <a:endParaRPr lang="zh-CN" altLang="en-US" sz="2400" b="1">
              <a:solidFill>
                <a:schemeClr val="tx1"/>
              </a:solidFill>
              <a:sym typeface="+mn-ea"/>
            </a:endParaRPr>
          </a:p>
        </p:txBody>
      </p:sp>
      <p:sp>
        <p:nvSpPr>
          <p:cNvPr id="11" name="文本框 10"/>
          <p:cNvSpPr txBox="1"/>
          <p:nvPr/>
        </p:nvSpPr>
        <p:spPr>
          <a:xfrm>
            <a:off x="1102678" y="438150"/>
            <a:ext cx="1605280" cy="337185"/>
          </a:xfrm>
          <a:prstGeom prst="rect">
            <a:avLst/>
          </a:prstGeom>
          <a:noFill/>
        </p:spPr>
        <p:txBody>
          <a:bodyPr wrap="none" rtlCol="0">
            <a:spAutoFit/>
          </a:bodyPr>
          <a:lstStyle/>
          <a:p>
            <a:pPr algn="ctr"/>
            <a:r>
              <a:rPr lang="zh-CN" altLang="en-US" sz="1600" b="1">
                <a:solidFill>
                  <a:schemeClr val="tx1"/>
                </a:solidFill>
                <a:sym typeface="+mn-ea"/>
              </a:rPr>
              <a:t>会员体系案例六</a:t>
            </a:r>
            <a:endParaRPr lang="zh-CN" altLang="en-US" sz="1600" b="1">
              <a:solidFill>
                <a:schemeClr val="tx1"/>
              </a:solidFill>
              <a:sym typeface="+mn-ea"/>
            </a:endParaRPr>
          </a:p>
        </p:txBody>
      </p:sp>
      <p:grpSp>
        <p:nvGrpSpPr>
          <p:cNvPr id="2" name="组合 1"/>
          <p:cNvGrpSpPr/>
          <p:nvPr/>
        </p:nvGrpSpPr>
        <p:grpSpPr>
          <a:xfrm>
            <a:off x="9368790" y="120650"/>
            <a:ext cx="659130" cy="598170"/>
            <a:chOff x="14118" y="124"/>
            <a:chExt cx="1038" cy="942"/>
          </a:xfrm>
        </p:grpSpPr>
        <p:sp>
          <p:nvSpPr>
            <p:cNvPr id="3" name="对角圆角矩形 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6" name="文本框 2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3"/>
          <a:stretch>
            <a:fillRect/>
          </a:stretch>
        </p:blipFill>
        <p:spPr>
          <a:xfrm>
            <a:off x="957580" y="873125"/>
            <a:ext cx="8279130" cy="4495800"/>
          </a:xfrm>
          <a:prstGeom prst="rect">
            <a:avLst/>
          </a:prstGeom>
        </p:spPr>
      </p:pic>
      <p:sp>
        <p:nvSpPr>
          <p:cNvPr id="5" name="文本框 4"/>
          <p:cNvSpPr txBox="1"/>
          <p:nvPr/>
        </p:nvSpPr>
        <p:spPr>
          <a:xfrm>
            <a:off x="1204278" y="438150"/>
            <a:ext cx="1402080" cy="337185"/>
          </a:xfrm>
          <a:prstGeom prst="rect">
            <a:avLst/>
          </a:prstGeom>
          <a:noFill/>
        </p:spPr>
        <p:txBody>
          <a:bodyPr wrap="none" rtlCol="0">
            <a:spAutoFit/>
          </a:bodyPr>
          <a:lstStyle/>
          <a:p>
            <a:pPr algn="ctr"/>
            <a:r>
              <a:rPr lang="zh-CN" altLang="en-US" sz="1600" b="1">
                <a:solidFill>
                  <a:schemeClr val="tx1"/>
                </a:solidFill>
                <a:sym typeface="+mn-ea"/>
              </a:rPr>
              <a:t>会员体系案例</a:t>
            </a:r>
            <a:endParaRPr lang="zh-CN" altLang="en-US" sz="1600" b="1">
              <a:solidFill>
                <a:schemeClr val="tx1"/>
              </a:solidFill>
              <a:sym typeface="+mn-ea"/>
            </a:endParaRPr>
          </a:p>
        </p:txBody>
      </p:sp>
      <p:grpSp>
        <p:nvGrpSpPr>
          <p:cNvPr id="2" name="组合 1"/>
          <p:cNvGrpSpPr/>
          <p:nvPr/>
        </p:nvGrpSpPr>
        <p:grpSpPr>
          <a:xfrm>
            <a:off x="9368790" y="120650"/>
            <a:ext cx="659130" cy="598170"/>
            <a:chOff x="14118" y="124"/>
            <a:chExt cx="1038" cy="942"/>
          </a:xfrm>
        </p:grpSpPr>
        <p:sp>
          <p:nvSpPr>
            <p:cNvPr id="3" name="对角圆角矩形 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6" name="文本框 2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3"/>
          <a:stretch>
            <a:fillRect/>
          </a:stretch>
        </p:blipFill>
        <p:spPr>
          <a:xfrm>
            <a:off x="1769110" y="922020"/>
            <a:ext cx="6874510" cy="4601210"/>
          </a:xfrm>
          <a:prstGeom prst="rect">
            <a:avLst/>
          </a:prstGeom>
        </p:spPr>
      </p:pic>
      <p:sp>
        <p:nvSpPr>
          <p:cNvPr id="5" name="文本框 4"/>
          <p:cNvSpPr txBox="1"/>
          <p:nvPr/>
        </p:nvSpPr>
        <p:spPr>
          <a:xfrm>
            <a:off x="4351973" y="464185"/>
            <a:ext cx="1554480" cy="368300"/>
          </a:xfrm>
          <a:prstGeom prst="rect">
            <a:avLst/>
          </a:prstGeom>
          <a:noFill/>
        </p:spPr>
        <p:txBody>
          <a:bodyPr wrap="none" rtlCol="0">
            <a:spAutoFit/>
          </a:bodyPr>
          <a:lstStyle/>
          <a:p>
            <a:pPr algn="ctr"/>
            <a:r>
              <a:rPr lang="zh-CN" altLang="en-US" b="1">
                <a:solidFill>
                  <a:schemeClr val="tx1"/>
                </a:solidFill>
                <a:sym typeface="+mn-ea"/>
              </a:rPr>
              <a:t>会员积分设定</a:t>
            </a:r>
            <a:endParaRPr lang="zh-CN" altLang="en-US" b="1">
              <a:solidFill>
                <a:schemeClr val="tx1"/>
              </a:solidFill>
              <a:sym typeface="+mn-ea"/>
            </a:endParaRPr>
          </a:p>
        </p:txBody>
      </p:sp>
      <p:sp>
        <p:nvSpPr>
          <p:cNvPr id="6" name="文本框 5"/>
          <p:cNvSpPr txBox="1"/>
          <p:nvPr/>
        </p:nvSpPr>
        <p:spPr>
          <a:xfrm>
            <a:off x="1102678" y="438150"/>
            <a:ext cx="1605280" cy="337185"/>
          </a:xfrm>
          <a:prstGeom prst="rect">
            <a:avLst/>
          </a:prstGeom>
          <a:noFill/>
        </p:spPr>
        <p:txBody>
          <a:bodyPr wrap="none" rtlCol="0">
            <a:spAutoFit/>
          </a:bodyPr>
          <a:lstStyle/>
          <a:p>
            <a:pPr algn="ctr"/>
            <a:r>
              <a:rPr lang="zh-CN" altLang="en-US" sz="1600" b="1">
                <a:solidFill>
                  <a:schemeClr val="tx1"/>
                </a:solidFill>
                <a:sym typeface="+mn-ea"/>
              </a:rPr>
              <a:t>会员体系案例六</a:t>
            </a:r>
            <a:endParaRPr lang="zh-CN" altLang="en-US" sz="1600" b="1">
              <a:solidFill>
                <a:schemeClr val="tx1"/>
              </a:solidFill>
              <a:sym typeface="+mn-ea"/>
            </a:endParaRPr>
          </a:p>
        </p:txBody>
      </p:sp>
      <p:grpSp>
        <p:nvGrpSpPr>
          <p:cNvPr id="2" name="组合 1"/>
          <p:cNvGrpSpPr/>
          <p:nvPr/>
        </p:nvGrpSpPr>
        <p:grpSpPr>
          <a:xfrm>
            <a:off x="9368790" y="120650"/>
            <a:ext cx="659130" cy="598170"/>
            <a:chOff x="14118" y="124"/>
            <a:chExt cx="1038" cy="942"/>
          </a:xfrm>
        </p:grpSpPr>
        <p:sp>
          <p:nvSpPr>
            <p:cNvPr id="3" name="对角圆角矩形 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6" name="文本框 2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2223135" y="2567940"/>
            <a:ext cx="5813425" cy="630555"/>
          </a:xfrm>
          <a:prstGeom prst="round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5" name="文本框 14"/>
          <p:cNvSpPr txBox="1"/>
          <p:nvPr/>
        </p:nvSpPr>
        <p:spPr>
          <a:xfrm>
            <a:off x="2056765" y="2504440"/>
            <a:ext cx="6146800" cy="694055"/>
          </a:xfrm>
          <a:prstGeom prst="rect">
            <a:avLst/>
          </a:prstGeom>
          <a:noFill/>
        </p:spPr>
        <p:txBody>
          <a:bodyPr wrap="square" rtlCol="0" anchor="t">
            <a:spAutoFit/>
          </a:bodyPr>
          <a:lstStyle/>
          <a:p>
            <a:pPr algn="ctr">
              <a:lnSpc>
                <a:spcPct val="140000"/>
              </a:lnSpc>
            </a:pPr>
            <a:r>
              <a:rPr sz="2800" b="1" dirty="0">
                <a:solidFill>
                  <a:schemeClr val="tx1"/>
                </a:solidFill>
                <a:latin typeface="微软雅黑" panose="020B0503020204020204" charset="-122"/>
                <a:ea typeface="微软雅黑" panose="020B0503020204020204" charset="-122"/>
                <a:sym typeface="+mn-ea"/>
              </a:rPr>
              <a:t>某</a:t>
            </a:r>
            <a:r>
              <a:rPr lang="zh-CN" sz="2800" b="1" dirty="0">
                <a:solidFill>
                  <a:schemeClr val="tx1"/>
                </a:solidFill>
                <a:latin typeface="微软雅黑" panose="020B0503020204020204" charset="-122"/>
                <a:ea typeface="微软雅黑" panose="020B0503020204020204" charset="-122"/>
                <a:sym typeface="+mn-ea"/>
              </a:rPr>
              <a:t>男装</a:t>
            </a:r>
            <a:r>
              <a:rPr sz="2800" b="1" dirty="0">
                <a:solidFill>
                  <a:schemeClr val="tx1"/>
                </a:solidFill>
                <a:latin typeface="微软雅黑" panose="020B0503020204020204" charset="-122"/>
                <a:ea typeface="微软雅黑" panose="020B0503020204020204" charset="-122"/>
                <a:sym typeface="+mn-ea"/>
              </a:rPr>
              <a:t>品牌会员体系案例</a:t>
            </a:r>
            <a:endParaRPr sz="2800" b="1" dirty="0">
              <a:solidFill>
                <a:schemeClr val="tx1"/>
              </a:solidFill>
              <a:latin typeface="微软雅黑" panose="020B0503020204020204" charset="-122"/>
              <a:ea typeface="微软雅黑" panose="020B0503020204020204" charset="-122"/>
              <a:sym typeface="+mn-ea"/>
            </a:endParaRPr>
          </a:p>
        </p:txBody>
      </p:sp>
      <p:grpSp>
        <p:nvGrpSpPr>
          <p:cNvPr id="16" name="组合 15"/>
          <p:cNvGrpSpPr/>
          <p:nvPr/>
        </p:nvGrpSpPr>
        <p:grpSpPr>
          <a:xfrm>
            <a:off x="752475" y="464185"/>
            <a:ext cx="341630" cy="280035"/>
            <a:chOff x="4729" y="1585"/>
            <a:chExt cx="842" cy="708"/>
          </a:xfrm>
        </p:grpSpPr>
        <p:pic>
          <p:nvPicPr>
            <p:cNvPr id="17" name="图片 16" descr="resource"/>
            <p:cNvPicPr>
              <a:picLocks noChangeAspect="1"/>
            </p:cNvPicPr>
            <p:nvPr/>
          </p:nvPicPr>
          <p:blipFill>
            <a:blip r:embed="rId1"/>
            <a:stretch>
              <a:fillRect/>
            </a:stretch>
          </p:blipFill>
          <p:spPr>
            <a:xfrm>
              <a:off x="5235" y="1585"/>
              <a:ext cx="337" cy="709"/>
            </a:xfrm>
            <a:prstGeom prst="rect">
              <a:avLst/>
            </a:prstGeom>
          </p:spPr>
        </p:pic>
        <p:pic>
          <p:nvPicPr>
            <p:cNvPr id="18" name="图片 17" descr="resource"/>
            <p:cNvPicPr>
              <a:picLocks noChangeAspect="1"/>
            </p:cNvPicPr>
            <p:nvPr/>
          </p:nvPicPr>
          <p:blipFill>
            <a:blip r:embed="rId2"/>
            <a:stretch>
              <a:fillRect/>
            </a:stretch>
          </p:blipFill>
          <p:spPr>
            <a:xfrm>
              <a:off x="4982" y="1585"/>
              <a:ext cx="337" cy="709"/>
            </a:xfrm>
            <a:prstGeom prst="rect">
              <a:avLst/>
            </a:prstGeom>
          </p:spPr>
        </p:pic>
        <p:pic>
          <p:nvPicPr>
            <p:cNvPr id="20" name="图片 19" descr="resource"/>
            <p:cNvPicPr>
              <a:picLocks noChangeAspect="1"/>
            </p:cNvPicPr>
            <p:nvPr/>
          </p:nvPicPr>
          <p:blipFill>
            <a:blip r:embed="rId1"/>
            <a:stretch>
              <a:fillRect/>
            </a:stretch>
          </p:blipFill>
          <p:spPr>
            <a:xfrm>
              <a:off x="4729" y="1585"/>
              <a:ext cx="337" cy="709"/>
            </a:xfrm>
            <a:prstGeom prst="rect">
              <a:avLst/>
            </a:prstGeom>
          </p:spPr>
        </p:pic>
      </p:grpSp>
      <p:sp>
        <p:nvSpPr>
          <p:cNvPr id="21" name="文本框 20"/>
          <p:cNvSpPr txBox="1"/>
          <p:nvPr/>
        </p:nvSpPr>
        <p:spPr>
          <a:xfrm>
            <a:off x="1194826" y="404337"/>
            <a:ext cx="1203960" cy="400050"/>
          </a:xfrm>
          <a:prstGeom prst="rect">
            <a:avLst/>
          </a:prstGeom>
          <a:noFill/>
        </p:spPr>
        <p:txBody>
          <a:bodyPr wrap="none" rtlCol="0">
            <a:spAutoFit/>
          </a:bodyPr>
          <a:lstStyle/>
          <a:p>
            <a:pPr algn="ctr"/>
            <a:r>
              <a:rPr lang="zh-CN" sz="2005" b="1" noProof="1">
                <a:latin typeface="微软雅黑" panose="020B0503020204020204" charset="-122"/>
                <a:ea typeface="微软雅黑" panose="020B0503020204020204" charset="-122"/>
                <a:cs typeface="微软雅黑" panose="020B0503020204020204" charset="-122"/>
                <a:sym typeface="+mn-ea"/>
              </a:rPr>
              <a:t>案例解析</a:t>
            </a:r>
            <a:endParaRPr lang="zh-CN" sz="2005" b="1" noProof="1">
              <a:latin typeface="微软雅黑" panose="020B0503020204020204" charset="-122"/>
              <a:ea typeface="微软雅黑" panose="020B0503020204020204" charset="-122"/>
              <a:cs typeface="微软雅黑" panose="020B0503020204020204" charset="-122"/>
              <a:sym typeface="+mn-ea"/>
            </a:endParaRPr>
          </a:p>
        </p:txBody>
      </p:sp>
      <p:grpSp>
        <p:nvGrpSpPr>
          <p:cNvPr id="22" name="组合 21"/>
          <p:cNvGrpSpPr/>
          <p:nvPr/>
        </p:nvGrpSpPr>
        <p:grpSpPr>
          <a:xfrm>
            <a:off x="9368790" y="120650"/>
            <a:ext cx="659130" cy="598170"/>
            <a:chOff x="14118" y="124"/>
            <a:chExt cx="1038" cy="942"/>
          </a:xfrm>
        </p:grpSpPr>
        <p:sp>
          <p:nvSpPr>
            <p:cNvPr id="23" name="对角圆角矩形 2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6" name="文本框 2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092794" y="436245"/>
            <a:ext cx="1402080" cy="337185"/>
          </a:xfrm>
          <a:prstGeom prst="rect">
            <a:avLst/>
          </a:prstGeom>
          <a:noFill/>
        </p:spPr>
        <p:txBody>
          <a:bodyPr wrap="none" rtlCol="0">
            <a:spAutoFit/>
          </a:bodyPr>
          <a:p>
            <a:pPr algn="ctr"/>
            <a:r>
              <a:rPr lang="zh-CN" altLang="en-US" sz="1600" b="1">
                <a:latin typeface="微软雅黑" panose="020B0503020204020204" charset="-122"/>
                <a:ea typeface="微软雅黑" panose="020B0503020204020204" charset="-122"/>
                <a:sym typeface="+mn-ea"/>
              </a:rPr>
              <a:t>会员等级设计</a:t>
            </a:r>
            <a:endParaRPr lang="zh-CN" altLang="en-US" sz="1600" b="1" dirty="0">
              <a:sym typeface="+mn-ea"/>
            </a:endParaRPr>
          </a:p>
        </p:txBody>
      </p:sp>
      <p:grpSp>
        <p:nvGrpSpPr>
          <p:cNvPr id="5" name="组合 4"/>
          <p:cNvGrpSpPr/>
          <p:nvPr/>
        </p:nvGrpSpPr>
        <p:grpSpPr>
          <a:xfrm>
            <a:off x="725170" y="1694180"/>
            <a:ext cx="8809355" cy="2337200"/>
            <a:chOff x="-5" y="3622"/>
            <a:chExt cx="19210" cy="5060"/>
          </a:xfrm>
        </p:grpSpPr>
        <p:grpSp>
          <p:nvGrpSpPr>
            <p:cNvPr id="7" name="组合 6"/>
            <p:cNvGrpSpPr/>
            <p:nvPr/>
          </p:nvGrpSpPr>
          <p:grpSpPr>
            <a:xfrm>
              <a:off x="-5" y="3622"/>
              <a:ext cx="9153" cy="2111"/>
              <a:chOff x="736064" y="1812222"/>
              <a:chExt cx="5812167" cy="1340866"/>
            </a:xfrm>
          </p:grpSpPr>
          <p:sp>
            <p:nvSpPr>
              <p:cNvPr id="36" name="矩形 35"/>
              <p:cNvSpPr/>
              <p:nvPr/>
            </p:nvSpPr>
            <p:spPr>
              <a:xfrm>
                <a:off x="736064" y="1812222"/>
                <a:ext cx="5359936" cy="1340866"/>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p>
            </p:txBody>
          </p:sp>
          <p:sp>
            <p:nvSpPr>
              <p:cNvPr id="42" name="íṧ1îḋê"/>
              <p:cNvSpPr/>
              <p:nvPr/>
            </p:nvSpPr>
            <p:spPr>
              <a:xfrm>
                <a:off x="5535434" y="1987579"/>
                <a:ext cx="1012797" cy="101279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p>
                <a:pPr algn="ctr">
                  <a:lnSpc>
                    <a:spcPct val="150000"/>
                  </a:lnSpc>
                </a:pPr>
                <a:endParaRPr sz="1600" dirty="0">
                  <a:latin typeface="字魂105号-简雅黑" panose="00000500000000000000" pitchFamily="2" charset="-122"/>
                  <a:ea typeface="字魂105号-简雅黑" panose="00000500000000000000" pitchFamily="2" charset="-122"/>
                  <a:cs typeface="+mn-ea"/>
                  <a:sym typeface="+mn-lt"/>
                </a:endParaRPr>
              </a:p>
            </p:txBody>
          </p:sp>
          <p:sp>
            <p:nvSpPr>
              <p:cNvPr id="46" name="文本框 45"/>
              <p:cNvSpPr txBox="1"/>
              <p:nvPr/>
            </p:nvSpPr>
            <p:spPr>
              <a:xfrm>
                <a:off x="1805300" y="1906508"/>
                <a:ext cx="3453913" cy="548322"/>
              </a:xfrm>
              <a:prstGeom prst="rect">
                <a:avLst/>
              </a:prstGeom>
              <a:noFill/>
            </p:spPr>
            <p:txBody>
              <a:bodyPr wrap="square" rtlCol="0">
                <a:spAutoFit/>
              </a:bodyPr>
              <a:p>
                <a:pPr algn="r"/>
                <a:r>
                  <a:rPr lang="en-US" altLang="zh-CN" sz="2000" dirty="0">
                    <a:solidFill>
                      <a:schemeClr val="tx1">
                        <a:lumMod val="75000"/>
                        <a:lumOff val="25000"/>
                      </a:schemeClr>
                    </a:solidFill>
                    <a:latin typeface="字魂105号-简雅黑" panose="00000500000000000000" pitchFamily="2" charset="-122"/>
                    <a:ea typeface="字魂105号-简雅黑" panose="00000500000000000000" pitchFamily="2" charset="-122"/>
                  </a:rPr>
                  <a:t>L1 </a:t>
                </a:r>
                <a:r>
                  <a:rPr lang="zh-CN" altLang="en-US" sz="2000" dirty="0">
                    <a:solidFill>
                      <a:schemeClr val="tx1">
                        <a:lumMod val="75000"/>
                        <a:lumOff val="25000"/>
                      </a:schemeClr>
                    </a:solidFill>
                    <a:latin typeface="字魂105号-简雅黑" panose="00000500000000000000" pitchFamily="2" charset="-122"/>
                    <a:ea typeface="字魂105号-简雅黑" panose="00000500000000000000" pitchFamily="2" charset="-122"/>
                  </a:rPr>
                  <a:t>白银体验卡</a:t>
                </a:r>
                <a:endParaRPr lang="zh-CN" altLang="en-US" sz="2000" dirty="0">
                  <a:solidFill>
                    <a:schemeClr val="tx1">
                      <a:lumMod val="75000"/>
                      <a:lumOff val="25000"/>
                    </a:schemeClr>
                  </a:solidFill>
                  <a:latin typeface="字魂105号-简雅黑" panose="00000500000000000000" pitchFamily="2" charset="-122"/>
                  <a:ea typeface="字魂105号-简雅黑" panose="00000500000000000000" pitchFamily="2" charset="-122"/>
                </a:endParaRPr>
              </a:p>
            </p:txBody>
          </p:sp>
          <p:sp>
            <p:nvSpPr>
              <p:cNvPr id="47" name="文本框 46"/>
              <p:cNvSpPr txBox="1"/>
              <p:nvPr/>
            </p:nvSpPr>
            <p:spPr>
              <a:xfrm>
                <a:off x="857817" y="2377289"/>
                <a:ext cx="4402117" cy="717709"/>
              </a:xfrm>
              <a:prstGeom prst="rect">
                <a:avLst/>
              </a:prstGeom>
              <a:noFill/>
            </p:spPr>
            <p:txBody>
              <a:bodyPr wrap="square" rtlCol="0">
                <a:spAutoFit/>
              </a:bodyPr>
              <a:p>
                <a:pPr algn="r">
                  <a:lnSpc>
                    <a:spcPct val="100000"/>
                  </a:lnSpc>
                </a:pPr>
                <a:r>
                  <a:rPr lang="en-US" altLang="zh-CN"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1</a:t>
                </a: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元办月卡</a:t>
                </a:r>
                <a:endPar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a:p>
                <a:pPr algn="r">
                  <a:lnSpc>
                    <a:spcPct val="100000"/>
                  </a:lnSpc>
                </a:pP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购物</a:t>
                </a:r>
                <a:r>
                  <a:rPr lang="en-US" altLang="zh-CN"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9.5</a:t>
                </a: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折，办卡赠送</a:t>
                </a:r>
                <a:r>
                  <a:rPr lang="en-US" altLang="zh-CN"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300</a:t>
                </a: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积分</a:t>
                </a:r>
                <a:endPar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p:txBody>
          </p:sp>
          <p:sp>
            <p:nvSpPr>
              <p:cNvPr id="53" name="efficiency_158344"/>
              <p:cNvSpPr>
                <a:spLocks noChangeAspect="1"/>
              </p:cNvSpPr>
              <p:nvPr/>
            </p:nvSpPr>
            <p:spPr bwMode="auto">
              <a:xfrm>
                <a:off x="5789181" y="2225195"/>
                <a:ext cx="502583" cy="501702"/>
              </a:xfrm>
              <a:custGeom>
                <a:avLst/>
                <a:gdLst>
                  <a:gd name="connsiteX0" fmla="*/ 360585 w 604110"/>
                  <a:gd name="connsiteY0" fmla="*/ 233916 h 603052"/>
                  <a:gd name="connsiteX1" fmla="*/ 380012 w 604110"/>
                  <a:gd name="connsiteY1" fmla="*/ 241933 h 603052"/>
                  <a:gd name="connsiteX2" fmla="*/ 380012 w 604110"/>
                  <a:gd name="connsiteY2" fmla="*/ 280718 h 603052"/>
                  <a:gd name="connsiteX3" fmla="*/ 297635 w 604110"/>
                  <a:gd name="connsiteY3" fmla="*/ 362947 h 603052"/>
                  <a:gd name="connsiteX4" fmla="*/ 278277 w 604110"/>
                  <a:gd name="connsiteY4" fmla="*/ 371033 h 603052"/>
                  <a:gd name="connsiteX5" fmla="*/ 258781 w 604110"/>
                  <a:gd name="connsiteY5" fmla="*/ 362947 h 603052"/>
                  <a:gd name="connsiteX6" fmla="*/ 222260 w 604110"/>
                  <a:gd name="connsiteY6" fmla="*/ 326355 h 603052"/>
                  <a:gd name="connsiteX7" fmla="*/ 222260 w 604110"/>
                  <a:gd name="connsiteY7" fmla="*/ 287707 h 603052"/>
                  <a:gd name="connsiteX8" fmla="*/ 260977 w 604110"/>
                  <a:gd name="connsiteY8" fmla="*/ 287707 h 603052"/>
                  <a:gd name="connsiteX9" fmla="*/ 278277 w 604110"/>
                  <a:gd name="connsiteY9" fmla="*/ 304838 h 603052"/>
                  <a:gd name="connsiteX10" fmla="*/ 341158 w 604110"/>
                  <a:gd name="connsiteY10" fmla="*/ 241933 h 603052"/>
                  <a:gd name="connsiteX11" fmla="*/ 360585 w 604110"/>
                  <a:gd name="connsiteY11" fmla="*/ 233916 h 603052"/>
                  <a:gd name="connsiteX12" fmla="*/ 274595 w 604110"/>
                  <a:gd name="connsiteY12" fmla="*/ 54823 h 603052"/>
                  <a:gd name="connsiteX13" fmla="*/ 274595 w 604110"/>
                  <a:gd name="connsiteY13" fmla="*/ 89087 h 603052"/>
                  <a:gd name="connsiteX14" fmla="*/ 254001 w 604110"/>
                  <a:gd name="connsiteY14" fmla="*/ 115676 h 603052"/>
                  <a:gd name="connsiteX15" fmla="*/ 204436 w 604110"/>
                  <a:gd name="connsiteY15" fmla="*/ 136235 h 603052"/>
                  <a:gd name="connsiteX16" fmla="*/ 171073 w 604110"/>
                  <a:gd name="connsiteY16" fmla="*/ 131986 h 603052"/>
                  <a:gd name="connsiteX17" fmla="*/ 146771 w 604110"/>
                  <a:gd name="connsiteY17" fmla="*/ 107727 h 603052"/>
                  <a:gd name="connsiteX18" fmla="*/ 107916 w 604110"/>
                  <a:gd name="connsiteY18" fmla="*/ 146514 h 603052"/>
                  <a:gd name="connsiteX19" fmla="*/ 132218 w 604110"/>
                  <a:gd name="connsiteY19" fmla="*/ 170773 h 603052"/>
                  <a:gd name="connsiteX20" fmla="*/ 136474 w 604110"/>
                  <a:gd name="connsiteY20" fmla="*/ 204078 h 603052"/>
                  <a:gd name="connsiteX21" fmla="*/ 115879 w 604110"/>
                  <a:gd name="connsiteY21" fmla="*/ 253556 h 603052"/>
                  <a:gd name="connsiteX22" fmla="*/ 89244 w 604110"/>
                  <a:gd name="connsiteY22" fmla="*/ 274115 h 603052"/>
                  <a:gd name="connsiteX23" fmla="*/ 54919 w 604110"/>
                  <a:gd name="connsiteY23" fmla="*/ 274115 h 603052"/>
                  <a:gd name="connsiteX24" fmla="*/ 54919 w 604110"/>
                  <a:gd name="connsiteY24" fmla="*/ 328937 h 603052"/>
                  <a:gd name="connsiteX25" fmla="*/ 89244 w 604110"/>
                  <a:gd name="connsiteY25" fmla="*/ 328937 h 603052"/>
                  <a:gd name="connsiteX26" fmla="*/ 115879 w 604110"/>
                  <a:gd name="connsiteY26" fmla="*/ 349496 h 603052"/>
                  <a:gd name="connsiteX27" fmla="*/ 136474 w 604110"/>
                  <a:gd name="connsiteY27" fmla="*/ 398974 h 603052"/>
                  <a:gd name="connsiteX28" fmla="*/ 132218 w 604110"/>
                  <a:gd name="connsiteY28" fmla="*/ 432279 h 603052"/>
                  <a:gd name="connsiteX29" fmla="*/ 107916 w 604110"/>
                  <a:gd name="connsiteY29" fmla="*/ 456538 h 603052"/>
                  <a:gd name="connsiteX30" fmla="*/ 146771 w 604110"/>
                  <a:gd name="connsiteY30" fmla="*/ 495325 h 603052"/>
                  <a:gd name="connsiteX31" fmla="*/ 171073 w 604110"/>
                  <a:gd name="connsiteY31" fmla="*/ 471066 h 603052"/>
                  <a:gd name="connsiteX32" fmla="*/ 204436 w 604110"/>
                  <a:gd name="connsiteY32" fmla="*/ 466817 h 603052"/>
                  <a:gd name="connsiteX33" fmla="*/ 254001 w 604110"/>
                  <a:gd name="connsiteY33" fmla="*/ 487376 h 603052"/>
                  <a:gd name="connsiteX34" fmla="*/ 274595 w 604110"/>
                  <a:gd name="connsiteY34" fmla="*/ 513965 h 603052"/>
                  <a:gd name="connsiteX35" fmla="*/ 274595 w 604110"/>
                  <a:gd name="connsiteY35" fmla="*/ 548229 h 603052"/>
                  <a:gd name="connsiteX36" fmla="*/ 329515 w 604110"/>
                  <a:gd name="connsiteY36" fmla="*/ 548229 h 603052"/>
                  <a:gd name="connsiteX37" fmla="*/ 329515 w 604110"/>
                  <a:gd name="connsiteY37" fmla="*/ 513965 h 603052"/>
                  <a:gd name="connsiteX38" fmla="*/ 350109 w 604110"/>
                  <a:gd name="connsiteY38" fmla="*/ 487376 h 603052"/>
                  <a:gd name="connsiteX39" fmla="*/ 399674 w 604110"/>
                  <a:gd name="connsiteY39" fmla="*/ 466817 h 603052"/>
                  <a:gd name="connsiteX40" fmla="*/ 433037 w 604110"/>
                  <a:gd name="connsiteY40" fmla="*/ 471066 h 603052"/>
                  <a:gd name="connsiteX41" fmla="*/ 457339 w 604110"/>
                  <a:gd name="connsiteY41" fmla="*/ 495325 h 603052"/>
                  <a:gd name="connsiteX42" fmla="*/ 496194 w 604110"/>
                  <a:gd name="connsiteY42" fmla="*/ 456538 h 603052"/>
                  <a:gd name="connsiteX43" fmla="*/ 471892 w 604110"/>
                  <a:gd name="connsiteY43" fmla="*/ 432279 h 603052"/>
                  <a:gd name="connsiteX44" fmla="*/ 467636 w 604110"/>
                  <a:gd name="connsiteY44" fmla="*/ 398974 h 603052"/>
                  <a:gd name="connsiteX45" fmla="*/ 488231 w 604110"/>
                  <a:gd name="connsiteY45" fmla="*/ 349496 h 603052"/>
                  <a:gd name="connsiteX46" fmla="*/ 514866 w 604110"/>
                  <a:gd name="connsiteY46" fmla="*/ 328937 h 603052"/>
                  <a:gd name="connsiteX47" fmla="*/ 549191 w 604110"/>
                  <a:gd name="connsiteY47" fmla="*/ 328937 h 603052"/>
                  <a:gd name="connsiteX48" fmla="*/ 549191 w 604110"/>
                  <a:gd name="connsiteY48" fmla="*/ 274115 h 603052"/>
                  <a:gd name="connsiteX49" fmla="*/ 514866 w 604110"/>
                  <a:gd name="connsiteY49" fmla="*/ 274115 h 603052"/>
                  <a:gd name="connsiteX50" fmla="*/ 488231 w 604110"/>
                  <a:gd name="connsiteY50" fmla="*/ 253556 h 603052"/>
                  <a:gd name="connsiteX51" fmla="*/ 467636 w 604110"/>
                  <a:gd name="connsiteY51" fmla="*/ 204078 h 603052"/>
                  <a:gd name="connsiteX52" fmla="*/ 471892 w 604110"/>
                  <a:gd name="connsiteY52" fmla="*/ 170773 h 603052"/>
                  <a:gd name="connsiteX53" fmla="*/ 496194 w 604110"/>
                  <a:gd name="connsiteY53" fmla="*/ 146514 h 603052"/>
                  <a:gd name="connsiteX54" fmla="*/ 457339 w 604110"/>
                  <a:gd name="connsiteY54" fmla="*/ 107727 h 603052"/>
                  <a:gd name="connsiteX55" fmla="*/ 433037 w 604110"/>
                  <a:gd name="connsiteY55" fmla="*/ 131986 h 603052"/>
                  <a:gd name="connsiteX56" fmla="*/ 399674 w 604110"/>
                  <a:gd name="connsiteY56" fmla="*/ 136235 h 603052"/>
                  <a:gd name="connsiteX57" fmla="*/ 350109 w 604110"/>
                  <a:gd name="connsiteY57" fmla="*/ 115676 h 603052"/>
                  <a:gd name="connsiteX58" fmla="*/ 329515 w 604110"/>
                  <a:gd name="connsiteY58" fmla="*/ 89087 h 603052"/>
                  <a:gd name="connsiteX59" fmla="*/ 329515 w 604110"/>
                  <a:gd name="connsiteY59" fmla="*/ 54823 h 603052"/>
                  <a:gd name="connsiteX60" fmla="*/ 247136 w 604110"/>
                  <a:gd name="connsiteY60" fmla="*/ 0 h 603052"/>
                  <a:gd name="connsiteX61" fmla="*/ 356974 w 604110"/>
                  <a:gd name="connsiteY61" fmla="*/ 0 h 603052"/>
                  <a:gd name="connsiteX62" fmla="*/ 384434 w 604110"/>
                  <a:gd name="connsiteY62" fmla="*/ 27411 h 603052"/>
                  <a:gd name="connsiteX63" fmla="*/ 384434 w 604110"/>
                  <a:gd name="connsiteY63" fmla="*/ 68940 h 603052"/>
                  <a:gd name="connsiteX64" fmla="*/ 408598 w 604110"/>
                  <a:gd name="connsiteY64" fmla="*/ 78945 h 603052"/>
                  <a:gd name="connsiteX65" fmla="*/ 437980 w 604110"/>
                  <a:gd name="connsiteY65" fmla="*/ 49615 h 603052"/>
                  <a:gd name="connsiteX66" fmla="*/ 457339 w 604110"/>
                  <a:gd name="connsiteY66" fmla="*/ 41528 h 603052"/>
                  <a:gd name="connsiteX67" fmla="*/ 476835 w 604110"/>
                  <a:gd name="connsiteY67" fmla="*/ 49615 h 603052"/>
                  <a:gd name="connsiteX68" fmla="*/ 554408 w 604110"/>
                  <a:gd name="connsiteY68" fmla="*/ 127052 h 603052"/>
                  <a:gd name="connsiteX69" fmla="*/ 554408 w 604110"/>
                  <a:gd name="connsiteY69" fmla="*/ 165839 h 603052"/>
                  <a:gd name="connsiteX70" fmla="*/ 525026 w 604110"/>
                  <a:gd name="connsiteY70" fmla="*/ 195170 h 603052"/>
                  <a:gd name="connsiteX71" fmla="*/ 535049 w 604110"/>
                  <a:gd name="connsiteY71" fmla="*/ 219292 h 603052"/>
                  <a:gd name="connsiteX72" fmla="*/ 576650 w 604110"/>
                  <a:gd name="connsiteY72" fmla="*/ 219292 h 603052"/>
                  <a:gd name="connsiteX73" fmla="*/ 604110 w 604110"/>
                  <a:gd name="connsiteY73" fmla="*/ 246703 h 603052"/>
                  <a:gd name="connsiteX74" fmla="*/ 604110 w 604110"/>
                  <a:gd name="connsiteY74" fmla="*/ 356349 h 603052"/>
                  <a:gd name="connsiteX75" fmla="*/ 576650 w 604110"/>
                  <a:gd name="connsiteY75" fmla="*/ 383760 h 603052"/>
                  <a:gd name="connsiteX76" fmla="*/ 535187 w 604110"/>
                  <a:gd name="connsiteY76" fmla="*/ 383760 h 603052"/>
                  <a:gd name="connsiteX77" fmla="*/ 525026 w 604110"/>
                  <a:gd name="connsiteY77" fmla="*/ 407882 h 603052"/>
                  <a:gd name="connsiteX78" fmla="*/ 554408 w 604110"/>
                  <a:gd name="connsiteY78" fmla="*/ 437213 h 603052"/>
                  <a:gd name="connsiteX79" fmla="*/ 554408 w 604110"/>
                  <a:gd name="connsiteY79" fmla="*/ 476000 h 603052"/>
                  <a:gd name="connsiteX80" fmla="*/ 476835 w 604110"/>
                  <a:gd name="connsiteY80" fmla="*/ 553437 h 603052"/>
                  <a:gd name="connsiteX81" fmla="*/ 437980 w 604110"/>
                  <a:gd name="connsiteY81" fmla="*/ 553437 h 603052"/>
                  <a:gd name="connsiteX82" fmla="*/ 408598 w 604110"/>
                  <a:gd name="connsiteY82" fmla="*/ 524107 h 603052"/>
                  <a:gd name="connsiteX83" fmla="*/ 384434 w 604110"/>
                  <a:gd name="connsiteY83" fmla="*/ 534112 h 603052"/>
                  <a:gd name="connsiteX84" fmla="*/ 384434 w 604110"/>
                  <a:gd name="connsiteY84" fmla="*/ 575641 h 603052"/>
                  <a:gd name="connsiteX85" fmla="*/ 356974 w 604110"/>
                  <a:gd name="connsiteY85" fmla="*/ 603052 h 603052"/>
                  <a:gd name="connsiteX86" fmla="*/ 247136 w 604110"/>
                  <a:gd name="connsiteY86" fmla="*/ 603052 h 603052"/>
                  <a:gd name="connsiteX87" fmla="*/ 219676 w 604110"/>
                  <a:gd name="connsiteY87" fmla="*/ 575641 h 603052"/>
                  <a:gd name="connsiteX88" fmla="*/ 219676 w 604110"/>
                  <a:gd name="connsiteY88" fmla="*/ 534112 h 603052"/>
                  <a:gd name="connsiteX89" fmla="*/ 195512 w 604110"/>
                  <a:gd name="connsiteY89" fmla="*/ 524107 h 603052"/>
                  <a:gd name="connsiteX90" fmla="*/ 166130 w 604110"/>
                  <a:gd name="connsiteY90" fmla="*/ 553437 h 603052"/>
                  <a:gd name="connsiteX91" fmla="*/ 127275 w 604110"/>
                  <a:gd name="connsiteY91" fmla="*/ 553437 h 603052"/>
                  <a:gd name="connsiteX92" fmla="*/ 49702 w 604110"/>
                  <a:gd name="connsiteY92" fmla="*/ 476000 h 603052"/>
                  <a:gd name="connsiteX93" fmla="*/ 41601 w 604110"/>
                  <a:gd name="connsiteY93" fmla="*/ 456538 h 603052"/>
                  <a:gd name="connsiteX94" fmla="*/ 49702 w 604110"/>
                  <a:gd name="connsiteY94" fmla="*/ 437213 h 603052"/>
                  <a:gd name="connsiteX95" fmla="*/ 79083 w 604110"/>
                  <a:gd name="connsiteY95" fmla="*/ 407882 h 603052"/>
                  <a:gd name="connsiteX96" fmla="*/ 69061 w 604110"/>
                  <a:gd name="connsiteY96" fmla="*/ 383760 h 603052"/>
                  <a:gd name="connsiteX97" fmla="*/ 27460 w 604110"/>
                  <a:gd name="connsiteY97" fmla="*/ 383760 h 603052"/>
                  <a:gd name="connsiteX98" fmla="*/ 0 w 604110"/>
                  <a:gd name="connsiteY98" fmla="*/ 356349 h 603052"/>
                  <a:gd name="connsiteX99" fmla="*/ 0 w 604110"/>
                  <a:gd name="connsiteY99" fmla="*/ 246703 h 603052"/>
                  <a:gd name="connsiteX100" fmla="*/ 27460 w 604110"/>
                  <a:gd name="connsiteY100" fmla="*/ 219292 h 603052"/>
                  <a:gd name="connsiteX101" fmla="*/ 69061 w 604110"/>
                  <a:gd name="connsiteY101" fmla="*/ 219292 h 603052"/>
                  <a:gd name="connsiteX102" fmla="*/ 79083 w 604110"/>
                  <a:gd name="connsiteY102" fmla="*/ 195170 h 603052"/>
                  <a:gd name="connsiteX103" fmla="*/ 49702 w 604110"/>
                  <a:gd name="connsiteY103" fmla="*/ 165839 h 603052"/>
                  <a:gd name="connsiteX104" fmla="*/ 49702 w 604110"/>
                  <a:gd name="connsiteY104" fmla="*/ 127052 h 603052"/>
                  <a:gd name="connsiteX105" fmla="*/ 127275 w 604110"/>
                  <a:gd name="connsiteY105" fmla="*/ 49615 h 603052"/>
                  <a:gd name="connsiteX106" fmla="*/ 166130 w 604110"/>
                  <a:gd name="connsiteY106" fmla="*/ 49615 h 603052"/>
                  <a:gd name="connsiteX107" fmla="*/ 195512 w 604110"/>
                  <a:gd name="connsiteY107" fmla="*/ 78945 h 603052"/>
                  <a:gd name="connsiteX108" fmla="*/ 219676 w 604110"/>
                  <a:gd name="connsiteY108" fmla="*/ 68940 h 603052"/>
                  <a:gd name="connsiteX109" fmla="*/ 219676 w 604110"/>
                  <a:gd name="connsiteY109" fmla="*/ 27411 h 603052"/>
                  <a:gd name="connsiteX110" fmla="*/ 247136 w 604110"/>
                  <a:gd name="connsiteY110"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110" h="603052">
                    <a:moveTo>
                      <a:pt x="360585" y="233916"/>
                    </a:moveTo>
                    <a:cubicBezTo>
                      <a:pt x="367621" y="233916"/>
                      <a:pt x="374658" y="236588"/>
                      <a:pt x="380012" y="241933"/>
                    </a:cubicBezTo>
                    <a:cubicBezTo>
                      <a:pt x="390721" y="252623"/>
                      <a:pt x="390721" y="270028"/>
                      <a:pt x="380012" y="280718"/>
                    </a:cubicBezTo>
                    <a:lnTo>
                      <a:pt x="297635" y="362947"/>
                    </a:lnTo>
                    <a:cubicBezTo>
                      <a:pt x="292281" y="368292"/>
                      <a:pt x="285279" y="371033"/>
                      <a:pt x="278277" y="371033"/>
                    </a:cubicBezTo>
                    <a:cubicBezTo>
                      <a:pt x="271137" y="371033"/>
                      <a:pt x="264135" y="368292"/>
                      <a:pt x="258781" y="362947"/>
                    </a:cubicBezTo>
                    <a:lnTo>
                      <a:pt x="222260" y="326355"/>
                    </a:lnTo>
                    <a:cubicBezTo>
                      <a:pt x="211414" y="315665"/>
                      <a:pt x="211414" y="298397"/>
                      <a:pt x="222260" y="287707"/>
                    </a:cubicBezTo>
                    <a:cubicBezTo>
                      <a:pt x="232969" y="276880"/>
                      <a:pt x="250268" y="276880"/>
                      <a:pt x="260977" y="287707"/>
                    </a:cubicBezTo>
                    <a:lnTo>
                      <a:pt x="278277" y="304838"/>
                    </a:lnTo>
                    <a:lnTo>
                      <a:pt x="341158" y="241933"/>
                    </a:lnTo>
                    <a:cubicBezTo>
                      <a:pt x="346512" y="236588"/>
                      <a:pt x="353549" y="233916"/>
                      <a:pt x="360585" y="233916"/>
                    </a:cubicBezTo>
                    <a:close/>
                    <a:moveTo>
                      <a:pt x="274595" y="54823"/>
                    </a:moveTo>
                    <a:lnTo>
                      <a:pt x="274595" y="89087"/>
                    </a:lnTo>
                    <a:cubicBezTo>
                      <a:pt x="274595" y="101696"/>
                      <a:pt x="266083" y="112524"/>
                      <a:pt x="254001" y="115676"/>
                    </a:cubicBezTo>
                    <a:cubicBezTo>
                      <a:pt x="236701" y="120199"/>
                      <a:pt x="219951" y="127052"/>
                      <a:pt x="204436" y="136235"/>
                    </a:cubicBezTo>
                    <a:cubicBezTo>
                      <a:pt x="193590" y="142540"/>
                      <a:pt x="179860" y="140895"/>
                      <a:pt x="171073" y="131986"/>
                    </a:cubicBezTo>
                    <a:lnTo>
                      <a:pt x="146771" y="107727"/>
                    </a:lnTo>
                    <a:lnTo>
                      <a:pt x="107916" y="146514"/>
                    </a:lnTo>
                    <a:lnTo>
                      <a:pt x="132218" y="170773"/>
                    </a:lnTo>
                    <a:cubicBezTo>
                      <a:pt x="141142" y="179545"/>
                      <a:pt x="142790" y="193251"/>
                      <a:pt x="136474" y="204078"/>
                    </a:cubicBezTo>
                    <a:cubicBezTo>
                      <a:pt x="127275" y="219566"/>
                      <a:pt x="120410" y="236287"/>
                      <a:pt x="115879" y="253556"/>
                    </a:cubicBezTo>
                    <a:cubicBezTo>
                      <a:pt x="112721" y="265617"/>
                      <a:pt x="101875" y="274115"/>
                      <a:pt x="89244" y="274115"/>
                    </a:cubicBezTo>
                    <a:lnTo>
                      <a:pt x="54919" y="274115"/>
                    </a:lnTo>
                    <a:lnTo>
                      <a:pt x="54919" y="328937"/>
                    </a:lnTo>
                    <a:lnTo>
                      <a:pt x="89244" y="328937"/>
                    </a:lnTo>
                    <a:cubicBezTo>
                      <a:pt x="101875" y="328937"/>
                      <a:pt x="112721" y="337435"/>
                      <a:pt x="115879" y="349496"/>
                    </a:cubicBezTo>
                    <a:cubicBezTo>
                      <a:pt x="120410" y="366765"/>
                      <a:pt x="127275" y="383486"/>
                      <a:pt x="136474" y="398974"/>
                    </a:cubicBezTo>
                    <a:cubicBezTo>
                      <a:pt x="142790" y="409801"/>
                      <a:pt x="141142" y="423507"/>
                      <a:pt x="132218" y="432279"/>
                    </a:cubicBezTo>
                    <a:lnTo>
                      <a:pt x="107916" y="456538"/>
                    </a:lnTo>
                    <a:lnTo>
                      <a:pt x="146771" y="495325"/>
                    </a:lnTo>
                    <a:lnTo>
                      <a:pt x="171073" y="471066"/>
                    </a:lnTo>
                    <a:cubicBezTo>
                      <a:pt x="179860" y="462157"/>
                      <a:pt x="193590" y="460512"/>
                      <a:pt x="204436" y="466817"/>
                    </a:cubicBezTo>
                    <a:cubicBezTo>
                      <a:pt x="219951" y="476000"/>
                      <a:pt x="236701" y="482853"/>
                      <a:pt x="254001" y="487376"/>
                    </a:cubicBezTo>
                    <a:cubicBezTo>
                      <a:pt x="266083" y="490528"/>
                      <a:pt x="274595" y="501356"/>
                      <a:pt x="274595" y="513965"/>
                    </a:cubicBezTo>
                    <a:lnTo>
                      <a:pt x="274595" y="548229"/>
                    </a:lnTo>
                    <a:lnTo>
                      <a:pt x="329515" y="548229"/>
                    </a:lnTo>
                    <a:lnTo>
                      <a:pt x="329515" y="513965"/>
                    </a:lnTo>
                    <a:cubicBezTo>
                      <a:pt x="329515" y="501356"/>
                      <a:pt x="338027" y="490528"/>
                      <a:pt x="350109" y="487376"/>
                    </a:cubicBezTo>
                    <a:cubicBezTo>
                      <a:pt x="367409" y="482853"/>
                      <a:pt x="384159" y="476000"/>
                      <a:pt x="399674" y="466817"/>
                    </a:cubicBezTo>
                    <a:cubicBezTo>
                      <a:pt x="410520" y="460512"/>
                      <a:pt x="424250" y="462157"/>
                      <a:pt x="433037" y="471066"/>
                    </a:cubicBezTo>
                    <a:lnTo>
                      <a:pt x="457339" y="495325"/>
                    </a:lnTo>
                    <a:lnTo>
                      <a:pt x="496194" y="456538"/>
                    </a:lnTo>
                    <a:lnTo>
                      <a:pt x="471892" y="432279"/>
                    </a:lnTo>
                    <a:cubicBezTo>
                      <a:pt x="462968" y="423507"/>
                      <a:pt x="461320" y="409801"/>
                      <a:pt x="467636" y="398974"/>
                    </a:cubicBezTo>
                    <a:cubicBezTo>
                      <a:pt x="476835" y="383486"/>
                      <a:pt x="483700" y="366765"/>
                      <a:pt x="488231" y="349496"/>
                    </a:cubicBezTo>
                    <a:cubicBezTo>
                      <a:pt x="491389" y="337435"/>
                      <a:pt x="502235" y="328937"/>
                      <a:pt x="514866" y="328937"/>
                    </a:cubicBezTo>
                    <a:lnTo>
                      <a:pt x="549191" y="328937"/>
                    </a:lnTo>
                    <a:lnTo>
                      <a:pt x="549191" y="274115"/>
                    </a:lnTo>
                    <a:lnTo>
                      <a:pt x="514866" y="274115"/>
                    </a:lnTo>
                    <a:cubicBezTo>
                      <a:pt x="502235" y="274115"/>
                      <a:pt x="491389" y="265617"/>
                      <a:pt x="488231" y="253556"/>
                    </a:cubicBezTo>
                    <a:cubicBezTo>
                      <a:pt x="483700" y="236287"/>
                      <a:pt x="476835" y="219566"/>
                      <a:pt x="467636" y="204078"/>
                    </a:cubicBezTo>
                    <a:cubicBezTo>
                      <a:pt x="461320" y="193251"/>
                      <a:pt x="462968" y="179545"/>
                      <a:pt x="471892" y="170773"/>
                    </a:cubicBezTo>
                    <a:lnTo>
                      <a:pt x="496194" y="146514"/>
                    </a:lnTo>
                    <a:lnTo>
                      <a:pt x="457339" y="107727"/>
                    </a:lnTo>
                    <a:lnTo>
                      <a:pt x="433037" y="131986"/>
                    </a:lnTo>
                    <a:cubicBezTo>
                      <a:pt x="424250" y="140895"/>
                      <a:pt x="410520" y="142540"/>
                      <a:pt x="399674" y="136235"/>
                    </a:cubicBezTo>
                    <a:cubicBezTo>
                      <a:pt x="384159" y="127052"/>
                      <a:pt x="367409" y="120199"/>
                      <a:pt x="350109" y="115676"/>
                    </a:cubicBezTo>
                    <a:cubicBezTo>
                      <a:pt x="338027" y="112524"/>
                      <a:pt x="329515" y="101696"/>
                      <a:pt x="329515" y="89087"/>
                    </a:cubicBezTo>
                    <a:lnTo>
                      <a:pt x="329515" y="54823"/>
                    </a:lnTo>
                    <a:close/>
                    <a:moveTo>
                      <a:pt x="247136" y="0"/>
                    </a:moveTo>
                    <a:lnTo>
                      <a:pt x="356974" y="0"/>
                    </a:lnTo>
                    <a:cubicBezTo>
                      <a:pt x="372077" y="0"/>
                      <a:pt x="384434" y="12335"/>
                      <a:pt x="384434" y="27411"/>
                    </a:cubicBezTo>
                    <a:lnTo>
                      <a:pt x="384434" y="68940"/>
                    </a:lnTo>
                    <a:cubicBezTo>
                      <a:pt x="392672" y="71818"/>
                      <a:pt x="400772" y="75107"/>
                      <a:pt x="408598" y="78945"/>
                    </a:cubicBezTo>
                    <a:lnTo>
                      <a:pt x="437980" y="49615"/>
                    </a:lnTo>
                    <a:cubicBezTo>
                      <a:pt x="443060" y="44407"/>
                      <a:pt x="450062" y="41528"/>
                      <a:pt x="457339" y="41528"/>
                    </a:cubicBezTo>
                    <a:cubicBezTo>
                      <a:pt x="464616" y="41528"/>
                      <a:pt x="471618" y="44407"/>
                      <a:pt x="476835" y="49615"/>
                    </a:cubicBezTo>
                    <a:lnTo>
                      <a:pt x="554408" y="127052"/>
                    </a:lnTo>
                    <a:cubicBezTo>
                      <a:pt x="565255" y="137743"/>
                      <a:pt x="565255" y="155149"/>
                      <a:pt x="554408" y="165839"/>
                    </a:cubicBezTo>
                    <a:lnTo>
                      <a:pt x="525026" y="195170"/>
                    </a:lnTo>
                    <a:cubicBezTo>
                      <a:pt x="528871" y="202982"/>
                      <a:pt x="532166" y="211068"/>
                      <a:pt x="535049" y="219292"/>
                    </a:cubicBezTo>
                    <a:lnTo>
                      <a:pt x="576650" y="219292"/>
                    </a:lnTo>
                    <a:cubicBezTo>
                      <a:pt x="591753" y="219292"/>
                      <a:pt x="604110" y="231627"/>
                      <a:pt x="604110" y="246703"/>
                    </a:cubicBezTo>
                    <a:lnTo>
                      <a:pt x="604110" y="356349"/>
                    </a:lnTo>
                    <a:cubicBezTo>
                      <a:pt x="604110" y="371425"/>
                      <a:pt x="591753" y="383760"/>
                      <a:pt x="576650" y="383760"/>
                    </a:cubicBezTo>
                    <a:lnTo>
                      <a:pt x="535187" y="383760"/>
                    </a:lnTo>
                    <a:cubicBezTo>
                      <a:pt x="532166" y="391984"/>
                      <a:pt x="528871" y="400070"/>
                      <a:pt x="525026" y="407882"/>
                    </a:cubicBezTo>
                    <a:lnTo>
                      <a:pt x="554408" y="437213"/>
                    </a:lnTo>
                    <a:cubicBezTo>
                      <a:pt x="565255" y="447903"/>
                      <a:pt x="565255" y="465309"/>
                      <a:pt x="554408" y="476000"/>
                    </a:cubicBezTo>
                    <a:lnTo>
                      <a:pt x="476835" y="553437"/>
                    </a:lnTo>
                    <a:cubicBezTo>
                      <a:pt x="466126" y="564265"/>
                      <a:pt x="448689" y="564265"/>
                      <a:pt x="437980" y="553437"/>
                    </a:cubicBezTo>
                    <a:lnTo>
                      <a:pt x="408598" y="524107"/>
                    </a:lnTo>
                    <a:cubicBezTo>
                      <a:pt x="400772" y="527945"/>
                      <a:pt x="392672" y="531234"/>
                      <a:pt x="384434" y="534112"/>
                    </a:cubicBezTo>
                    <a:lnTo>
                      <a:pt x="384434" y="575641"/>
                    </a:lnTo>
                    <a:cubicBezTo>
                      <a:pt x="384434" y="590717"/>
                      <a:pt x="372077" y="603052"/>
                      <a:pt x="356974" y="603052"/>
                    </a:cubicBezTo>
                    <a:lnTo>
                      <a:pt x="247136" y="603052"/>
                    </a:lnTo>
                    <a:cubicBezTo>
                      <a:pt x="232033" y="603052"/>
                      <a:pt x="219676" y="590717"/>
                      <a:pt x="219676" y="575641"/>
                    </a:cubicBezTo>
                    <a:lnTo>
                      <a:pt x="219676" y="534112"/>
                    </a:lnTo>
                    <a:cubicBezTo>
                      <a:pt x="211438" y="531234"/>
                      <a:pt x="203338" y="527945"/>
                      <a:pt x="195512" y="524107"/>
                    </a:cubicBezTo>
                    <a:lnTo>
                      <a:pt x="166130" y="553437"/>
                    </a:lnTo>
                    <a:cubicBezTo>
                      <a:pt x="155421" y="564265"/>
                      <a:pt x="137984" y="564265"/>
                      <a:pt x="127275" y="553437"/>
                    </a:cubicBezTo>
                    <a:lnTo>
                      <a:pt x="49702" y="476000"/>
                    </a:lnTo>
                    <a:cubicBezTo>
                      <a:pt x="44484" y="470792"/>
                      <a:pt x="41601" y="463802"/>
                      <a:pt x="41601" y="456538"/>
                    </a:cubicBezTo>
                    <a:cubicBezTo>
                      <a:pt x="41601" y="449274"/>
                      <a:pt x="44484" y="442284"/>
                      <a:pt x="49702" y="437213"/>
                    </a:cubicBezTo>
                    <a:lnTo>
                      <a:pt x="79083" y="407882"/>
                    </a:lnTo>
                    <a:cubicBezTo>
                      <a:pt x="75239" y="400070"/>
                      <a:pt x="71944" y="391984"/>
                      <a:pt x="69061" y="383760"/>
                    </a:cubicBezTo>
                    <a:lnTo>
                      <a:pt x="27460" y="383760"/>
                    </a:lnTo>
                    <a:cubicBezTo>
                      <a:pt x="12357" y="383760"/>
                      <a:pt x="0" y="371425"/>
                      <a:pt x="0" y="356349"/>
                    </a:cubicBezTo>
                    <a:lnTo>
                      <a:pt x="0" y="246703"/>
                    </a:lnTo>
                    <a:cubicBezTo>
                      <a:pt x="0" y="231627"/>
                      <a:pt x="12357" y="219292"/>
                      <a:pt x="27460" y="219292"/>
                    </a:cubicBezTo>
                    <a:lnTo>
                      <a:pt x="69061" y="219292"/>
                    </a:lnTo>
                    <a:cubicBezTo>
                      <a:pt x="71944" y="211068"/>
                      <a:pt x="75239" y="202982"/>
                      <a:pt x="79083" y="195170"/>
                    </a:cubicBezTo>
                    <a:lnTo>
                      <a:pt x="49702" y="165839"/>
                    </a:lnTo>
                    <a:cubicBezTo>
                      <a:pt x="38855" y="155149"/>
                      <a:pt x="38855" y="137743"/>
                      <a:pt x="49702" y="127052"/>
                    </a:cubicBezTo>
                    <a:lnTo>
                      <a:pt x="127275" y="49615"/>
                    </a:lnTo>
                    <a:cubicBezTo>
                      <a:pt x="137984" y="38787"/>
                      <a:pt x="155421" y="38787"/>
                      <a:pt x="166130" y="49615"/>
                    </a:cubicBezTo>
                    <a:lnTo>
                      <a:pt x="195512" y="78945"/>
                    </a:lnTo>
                    <a:cubicBezTo>
                      <a:pt x="203338" y="75107"/>
                      <a:pt x="211438" y="71818"/>
                      <a:pt x="219676" y="68940"/>
                    </a:cubicBezTo>
                    <a:lnTo>
                      <a:pt x="219676" y="27411"/>
                    </a:lnTo>
                    <a:cubicBezTo>
                      <a:pt x="219676" y="12335"/>
                      <a:pt x="232033" y="0"/>
                      <a:pt x="247136" y="0"/>
                    </a:cubicBezTo>
                    <a:close/>
                  </a:path>
                </a:pathLst>
              </a:custGeom>
              <a:solidFill>
                <a:schemeClr val="bg1"/>
              </a:solidFill>
              <a:ln>
                <a:noFill/>
              </a:ln>
            </p:spPr>
            <p:txBody>
              <a:bodyPr>
                <a:normAutofit/>
              </a:bodyPr>
              <a:p>
                <a:pPr>
                  <a:lnSpc>
                    <a:spcPct val="150000"/>
                  </a:lnSpc>
                </a:pPr>
                <a:endParaRPr lang="zh-CN" altLang="en-US" sz="1000" dirty="0">
                  <a:latin typeface="字魂105号-简雅黑" panose="00000500000000000000" pitchFamily="2" charset="-122"/>
                  <a:ea typeface="字魂105号-简雅黑" panose="00000500000000000000" pitchFamily="2" charset="-122"/>
                </a:endParaRPr>
              </a:p>
            </p:txBody>
          </p:sp>
        </p:grpSp>
        <p:grpSp>
          <p:nvGrpSpPr>
            <p:cNvPr id="69" name="组合 68"/>
            <p:cNvGrpSpPr/>
            <p:nvPr/>
          </p:nvGrpSpPr>
          <p:grpSpPr>
            <a:xfrm flipH="1">
              <a:off x="10047" y="3622"/>
              <a:ext cx="9153" cy="2111"/>
              <a:chOff x="736064" y="1812222"/>
              <a:chExt cx="5812167" cy="1340866"/>
            </a:xfrm>
          </p:grpSpPr>
          <p:sp>
            <p:nvSpPr>
              <p:cNvPr id="70" name="矩形 69"/>
              <p:cNvSpPr/>
              <p:nvPr/>
            </p:nvSpPr>
            <p:spPr>
              <a:xfrm>
                <a:off x="736064" y="1812222"/>
                <a:ext cx="5359936" cy="1340866"/>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p>
            </p:txBody>
          </p:sp>
          <p:sp>
            <p:nvSpPr>
              <p:cNvPr id="71" name="íṧ1îḋê"/>
              <p:cNvSpPr/>
              <p:nvPr/>
            </p:nvSpPr>
            <p:spPr>
              <a:xfrm>
                <a:off x="5535434" y="1987579"/>
                <a:ext cx="1012797" cy="1012797"/>
              </a:xfrm>
              <a:prstGeom prst="ellipse">
                <a:avLst/>
              </a:prstGeom>
              <a:solidFill>
                <a:srgbClr val="F095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p>
                <a:pPr algn="ctr">
                  <a:lnSpc>
                    <a:spcPct val="150000"/>
                  </a:lnSpc>
                </a:pPr>
                <a:endParaRPr sz="1600" dirty="0">
                  <a:latin typeface="字魂105号-简雅黑" panose="00000500000000000000" pitchFamily="2" charset="-122"/>
                  <a:ea typeface="字魂105号-简雅黑" panose="00000500000000000000" pitchFamily="2" charset="-122"/>
                  <a:cs typeface="+mn-ea"/>
                  <a:sym typeface="+mn-lt"/>
                </a:endParaRPr>
              </a:p>
            </p:txBody>
          </p:sp>
          <p:sp>
            <p:nvSpPr>
              <p:cNvPr id="72" name="文本框 71"/>
              <p:cNvSpPr txBox="1"/>
              <p:nvPr/>
            </p:nvSpPr>
            <p:spPr>
              <a:xfrm>
                <a:off x="2008420" y="1906508"/>
                <a:ext cx="3248156" cy="548268"/>
              </a:xfrm>
              <a:prstGeom prst="rect">
                <a:avLst/>
              </a:prstGeom>
              <a:noFill/>
            </p:spPr>
            <p:txBody>
              <a:bodyPr wrap="square" rtlCol="0">
                <a:spAutoFit/>
              </a:bodyPr>
              <a:p>
                <a:r>
                  <a:rPr lang="en-US" altLang="zh-CN" sz="2000" dirty="0">
                    <a:solidFill>
                      <a:schemeClr val="tx1">
                        <a:lumMod val="75000"/>
                        <a:lumOff val="25000"/>
                      </a:schemeClr>
                    </a:solidFill>
                    <a:latin typeface="字魂105号-简雅黑" panose="00000500000000000000" pitchFamily="2" charset="-122"/>
                    <a:ea typeface="字魂105号-简雅黑" panose="00000500000000000000" pitchFamily="2" charset="-122"/>
                  </a:rPr>
                  <a:t>L2 </a:t>
                </a:r>
                <a:r>
                  <a:rPr lang="zh-CN" altLang="en-US" sz="2000" dirty="0">
                    <a:solidFill>
                      <a:schemeClr val="tx1">
                        <a:lumMod val="75000"/>
                        <a:lumOff val="25000"/>
                      </a:schemeClr>
                    </a:solidFill>
                    <a:latin typeface="字魂105号-简雅黑" panose="00000500000000000000" pitchFamily="2" charset="-122"/>
                    <a:ea typeface="字魂105号-简雅黑" panose="00000500000000000000" pitchFamily="2" charset="-122"/>
                  </a:rPr>
                  <a:t>黄金会员卡</a:t>
                </a:r>
                <a:endParaRPr lang="zh-CN" altLang="en-US" sz="2000" dirty="0">
                  <a:solidFill>
                    <a:schemeClr val="tx1">
                      <a:lumMod val="75000"/>
                      <a:lumOff val="25000"/>
                    </a:schemeClr>
                  </a:solidFill>
                  <a:latin typeface="字魂105号-简雅黑" panose="00000500000000000000" pitchFamily="2" charset="-122"/>
                  <a:ea typeface="字魂105号-简雅黑" panose="00000500000000000000" pitchFamily="2" charset="-122"/>
                </a:endParaRPr>
              </a:p>
            </p:txBody>
          </p:sp>
          <p:sp>
            <p:nvSpPr>
              <p:cNvPr id="74" name="efficiency_158344"/>
              <p:cNvSpPr>
                <a:spLocks noChangeAspect="1"/>
              </p:cNvSpPr>
              <p:nvPr/>
            </p:nvSpPr>
            <p:spPr bwMode="auto">
              <a:xfrm>
                <a:off x="5789181" y="2225195"/>
                <a:ext cx="502583" cy="501702"/>
              </a:xfrm>
              <a:custGeom>
                <a:avLst/>
                <a:gdLst>
                  <a:gd name="connsiteX0" fmla="*/ 360585 w 604110"/>
                  <a:gd name="connsiteY0" fmla="*/ 233916 h 603052"/>
                  <a:gd name="connsiteX1" fmla="*/ 380012 w 604110"/>
                  <a:gd name="connsiteY1" fmla="*/ 241933 h 603052"/>
                  <a:gd name="connsiteX2" fmla="*/ 380012 w 604110"/>
                  <a:gd name="connsiteY2" fmla="*/ 280718 h 603052"/>
                  <a:gd name="connsiteX3" fmla="*/ 297635 w 604110"/>
                  <a:gd name="connsiteY3" fmla="*/ 362947 h 603052"/>
                  <a:gd name="connsiteX4" fmla="*/ 278277 w 604110"/>
                  <a:gd name="connsiteY4" fmla="*/ 371033 h 603052"/>
                  <a:gd name="connsiteX5" fmla="*/ 258781 w 604110"/>
                  <a:gd name="connsiteY5" fmla="*/ 362947 h 603052"/>
                  <a:gd name="connsiteX6" fmla="*/ 222260 w 604110"/>
                  <a:gd name="connsiteY6" fmla="*/ 326355 h 603052"/>
                  <a:gd name="connsiteX7" fmla="*/ 222260 w 604110"/>
                  <a:gd name="connsiteY7" fmla="*/ 287707 h 603052"/>
                  <a:gd name="connsiteX8" fmla="*/ 260977 w 604110"/>
                  <a:gd name="connsiteY8" fmla="*/ 287707 h 603052"/>
                  <a:gd name="connsiteX9" fmla="*/ 278277 w 604110"/>
                  <a:gd name="connsiteY9" fmla="*/ 304838 h 603052"/>
                  <a:gd name="connsiteX10" fmla="*/ 341158 w 604110"/>
                  <a:gd name="connsiteY10" fmla="*/ 241933 h 603052"/>
                  <a:gd name="connsiteX11" fmla="*/ 360585 w 604110"/>
                  <a:gd name="connsiteY11" fmla="*/ 233916 h 603052"/>
                  <a:gd name="connsiteX12" fmla="*/ 274595 w 604110"/>
                  <a:gd name="connsiteY12" fmla="*/ 54823 h 603052"/>
                  <a:gd name="connsiteX13" fmla="*/ 274595 w 604110"/>
                  <a:gd name="connsiteY13" fmla="*/ 89087 h 603052"/>
                  <a:gd name="connsiteX14" fmla="*/ 254001 w 604110"/>
                  <a:gd name="connsiteY14" fmla="*/ 115676 h 603052"/>
                  <a:gd name="connsiteX15" fmla="*/ 204436 w 604110"/>
                  <a:gd name="connsiteY15" fmla="*/ 136235 h 603052"/>
                  <a:gd name="connsiteX16" fmla="*/ 171073 w 604110"/>
                  <a:gd name="connsiteY16" fmla="*/ 131986 h 603052"/>
                  <a:gd name="connsiteX17" fmla="*/ 146771 w 604110"/>
                  <a:gd name="connsiteY17" fmla="*/ 107727 h 603052"/>
                  <a:gd name="connsiteX18" fmla="*/ 107916 w 604110"/>
                  <a:gd name="connsiteY18" fmla="*/ 146514 h 603052"/>
                  <a:gd name="connsiteX19" fmla="*/ 132218 w 604110"/>
                  <a:gd name="connsiteY19" fmla="*/ 170773 h 603052"/>
                  <a:gd name="connsiteX20" fmla="*/ 136474 w 604110"/>
                  <a:gd name="connsiteY20" fmla="*/ 204078 h 603052"/>
                  <a:gd name="connsiteX21" fmla="*/ 115879 w 604110"/>
                  <a:gd name="connsiteY21" fmla="*/ 253556 h 603052"/>
                  <a:gd name="connsiteX22" fmla="*/ 89244 w 604110"/>
                  <a:gd name="connsiteY22" fmla="*/ 274115 h 603052"/>
                  <a:gd name="connsiteX23" fmla="*/ 54919 w 604110"/>
                  <a:gd name="connsiteY23" fmla="*/ 274115 h 603052"/>
                  <a:gd name="connsiteX24" fmla="*/ 54919 w 604110"/>
                  <a:gd name="connsiteY24" fmla="*/ 328937 h 603052"/>
                  <a:gd name="connsiteX25" fmla="*/ 89244 w 604110"/>
                  <a:gd name="connsiteY25" fmla="*/ 328937 h 603052"/>
                  <a:gd name="connsiteX26" fmla="*/ 115879 w 604110"/>
                  <a:gd name="connsiteY26" fmla="*/ 349496 h 603052"/>
                  <a:gd name="connsiteX27" fmla="*/ 136474 w 604110"/>
                  <a:gd name="connsiteY27" fmla="*/ 398974 h 603052"/>
                  <a:gd name="connsiteX28" fmla="*/ 132218 w 604110"/>
                  <a:gd name="connsiteY28" fmla="*/ 432279 h 603052"/>
                  <a:gd name="connsiteX29" fmla="*/ 107916 w 604110"/>
                  <a:gd name="connsiteY29" fmla="*/ 456538 h 603052"/>
                  <a:gd name="connsiteX30" fmla="*/ 146771 w 604110"/>
                  <a:gd name="connsiteY30" fmla="*/ 495325 h 603052"/>
                  <a:gd name="connsiteX31" fmla="*/ 171073 w 604110"/>
                  <a:gd name="connsiteY31" fmla="*/ 471066 h 603052"/>
                  <a:gd name="connsiteX32" fmla="*/ 204436 w 604110"/>
                  <a:gd name="connsiteY32" fmla="*/ 466817 h 603052"/>
                  <a:gd name="connsiteX33" fmla="*/ 254001 w 604110"/>
                  <a:gd name="connsiteY33" fmla="*/ 487376 h 603052"/>
                  <a:gd name="connsiteX34" fmla="*/ 274595 w 604110"/>
                  <a:gd name="connsiteY34" fmla="*/ 513965 h 603052"/>
                  <a:gd name="connsiteX35" fmla="*/ 274595 w 604110"/>
                  <a:gd name="connsiteY35" fmla="*/ 548229 h 603052"/>
                  <a:gd name="connsiteX36" fmla="*/ 329515 w 604110"/>
                  <a:gd name="connsiteY36" fmla="*/ 548229 h 603052"/>
                  <a:gd name="connsiteX37" fmla="*/ 329515 w 604110"/>
                  <a:gd name="connsiteY37" fmla="*/ 513965 h 603052"/>
                  <a:gd name="connsiteX38" fmla="*/ 350109 w 604110"/>
                  <a:gd name="connsiteY38" fmla="*/ 487376 h 603052"/>
                  <a:gd name="connsiteX39" fmla="*/ 399674 w 604110"/>
                  <a:gd name="connsiteY39" fmla="*/ 466817 h 603052"/>
                  <a:gd name="connsiteX40" fmla="*/ 433037 w 604110"/>
                  <a:gd name="connsiteY40" fmla="*/ 471066 h 603052"/>
                  <a:gd name="connsiteX41" fmla="*/ 457339 w 604110"/>
                  <a:gd name="connsiteY41" fmla="*/ 495325 h 603052"/>
                  <a:gd name="connsiteX42" fmla="*/ 496194 w 604110"/>
                  <a:gd name="connsiteY42" fmla="*/ 456538 h 603052"/>
                  <a:gd name="connsiteX43" fmla="*/ 471892 w 604110"/>
                  <a:gd name="connsiteY43" fmla="*/ 432279 h 603052"/>
                  <a:gd name="connsiteX44" fmla="*/ 467636 w 604110"/>
                  <a:gd name="connsiteY44" fmla="*/ 398974 h 603052"/>
                  <a:gd name="connsiteX45" fmla="*/ 488231 w 604110"/>
                  <a:gd name="connsiteY45" fmla="*/ 349496 h 603052"/>
                  <a:gd name="connsiteX46" fmla="*/ 514866 w 604110"/>
                  <a:gd name="connsiteY46" fmla="*/ 328937 h 603052"/>
                  <a:gd name="connsiteX47" fmla="*/ 549191 w 604110"/>
                  <a:gd name="connsiteY47" fmla="*/ 328937 h 603052"/>
                  <a:gd name="connsiteX48" fmla="*/ 549191 w 604110"/>
                  <a:gd name="connsiteY48" fmla="*/ 274115 h 603052"/>
                  <a:gd name="connsiteX49" fmla="*/ 514866 w 604110"/>
                  <a:gd name="connsiteY49" fmla="*/ 274115 h 603052"/>
                  <a:gd name="connsiteX50" fmla="*/ 488231 w 604110"/>
                  <a:gd name="connsiteY50" fmla="*/ 253556 h 603052"/>
                  <a:gd name="connsiteX51" fmla="*/ 467636 w 604110"/>
                  <a:gd name="connsiteY51" fmla="*/ 204078 h 603052"/>
                  <a:gd name="connsiteX52" fmla="*/ 471892 w 604110"/>
                  <a:gd name="connsiteY52" fmla="*/ 170773 h 603052"/>
                  <a:gd name="connsiteX53" fmla="*/ 496194 w 604110"/>
                  <a:gd name="connsiteY53" fmla="*/ 146514 h 603052"/>
                  <a:gd name="connsiteX54" fmla="*/ 457339 w 604110"/>
                  <a:gd name="connsiteY54" fmla="*/ 107727 h 603052"/>
                  <a:gd name="connsiteX55" fmla="*/ 433037 w 604110"/>
                  <a:gd name="connsiteY55" fmla="*/ 131986 h 603052"/>
                  <a:gd name="connsiteX56" fmla="*/ 399674 w 604110"/>
                  <a:gd name="connsiteY56" fmla="*/ 136235 h 603052"/>
                  <a:gd name="connsiteX57" fmla="*/ 350109 w 604110"/>
                  <a:gd name="connsiteY57" fmla="*/ 115676 h 603052"/>
                  <a:gd name="connsiteX58" fmla="*/ 329515 w 604110"/>
                  <a:gd name="connsiteY58" fmla="*/ 89087 h 603052"/>
                  <a:gd name="connsiteX59" fmla="*/ 329515 w 604110"/>
                  <a:gd name="connsiteY59" fmla="*/ 54823 h 603052"/>
                  <a:gd name="connsiteX60" fmla="*/ 247136 w 604110"/>
                  <a:gd name="connsiteY60" fmla="*/ 0 h 603052"/>
                  <a:gd name="connsiteX61" fmla="*/ 356974 w 604110"/>
                  <a:gd name="connsiteY61" fmla="*/ 0 h 603052"/>
                  <a:gd name="connsiteX62" fmla="*/ 384434 w 604110"/>
                  <a:gd name="connsiteY62" fmla="*/ 27411 h 603052"/>
                  <a:gd name="connsiteX63" fmla="*/ 384434 w 604110"/>
                  <a:gd name="connsiteY63" fmla="*/ 68940 h 603052"/>
                  <a:gd name="connsiteX64" fmla="*/ 408598 w 604110"/>
                  <a:gd name="connsiteY64" fmla="*/ 78945 h 603052"/>
                  <a:gd name="connsiteX65" fmla="*/ 437980 w 604110"/>
                  <a:gd name="connsiteY65" fmla="*/ 49615 h 603052"/>
                  <a:gd name="connsiteX66" fmla="*/ 457339 w 604110"/>
                  <a:gd name="connsiteY66" fmla="*/ 41528 h 603052"/>
                  <a:gd name="connsiteX67" fmla="*/ 476835 w 604110"/>
                  <a:gd name="connsiteY67" fmla="*/ 49615 h 603052"/>
                  <a:gd name="connsiteX68" fmla="*/ 554408 w 604110"/>
                  <a:gd name="connsiteY68" fmla="*/ 127052 h 603052"/>
                  <a:gd name="connsiteX69" fmla="*/ 554408 w 604110"/>
                  <a:gd name="connsiteY69" fmla="*/ 165839 h 603052"/>
                  <a:gd name="connsiteX70" fmla="*/ 525026 w 604110"/>
                  <a:gd name="connsiteY70" fmla="*/ 195170 h 603052"/>
                  <a:gd name="connsiteX71" fmla="*/ 535049 w 604110"/>
                  <a:gd name="connsiteY71" fmla="*/ 219292 h 603052"/>
                  <a:gd name="connsiteX72" fmla="*/ 576650 w 604110"/>
                  <a:gd name="connsiteY72" fmla="*/ 219292 h 603052"/>
                  <a:gd name="connsiteX73" fmla="*/ 604110 w 604110"/>
                  <a:gd name="connsiteY73" fmla="*/ 246703 h 603052"/>
                  <a:gd name="connsiteX74" fmla="*/ 604110 w 604110"/>
                  <a:gd name="connsiteY74" fmla="*/ 356349 h 603052"/>
                  <a:gd name="connsiteX75" fmla="*/ 576650 w 604110"/>
                  <a:gd name="connsiteY75" fmla="*/ 383760 h 603052"/>
                  <a:gd name="connsiteX76" fmla="*/ 535187 w 604110"/>
                  <a:gd name="connsiteY76" fmla="*/ 383760 h 603052"/>
                  <a:gd name="connsiteX77" fmla="*/ 525026 w 604110"/>
                  <a:gd name="connsiteY77" fmla="*/ 407882 h 603052"/>
                  <a:gd name="connsiteX78" fmla="*/ 554408 w 604110"/>
                  <a:gd name="connsiteY78" fmla="*/ 437213 h 603052"/>
                  <a:gd name="connsiteX79" fmla="*/ 554408 w 604110"/>
                  <a:gd name="connsiteY79" fmla="*/ 476000 h 603052"/>
                  <a:gd name="connsiteX80" fmla="*/ 476835 w 604110"/>
                  <a:gd name="connsiteY80" fmla="*/ 553437 h 603052"/>
                  <a:gd name="connsiteX81" fmla="*/ 437980 w 604110"/>
                  <a:gd name="connsiteY81" fmla="*/ 553437 h 603052"/>
                  <a:gd name="connsiteX82" fmla="*/ 408598 w 604110"/>
                  <a:gd name="connsiteY82" fmla="*/ 524107 h 603052"/>
                  <a:gd name="connsiteX83" fmla="*/ 384434 w 604110"/>
                  <a:gd name="connsiteY83" fmla="*/ 534112 h 603052"/>
                  <a:gd name="connsiteX84" fmla="*/ 384434 w 604110"/>
                  <a:gd name="connsiteY84" fmla="*/ 575641 h 603052"/>
                  <a:gd name="connsiteX85" fmla="*/ 356974 w 604110"/>
                  <a:gd name="connsiteY85" fmla="*/ 603052 h 603052"/>
                  <a:gd name="connsiteX86" fmla="*/ 247136 w 604110"/>
                  <a:gd name="connsiteY86" fmla="*/ 603052 h 603052"/>
                  <a:gd name="connsiteX87" fmla="*/ 219676 w 604110"/>
                  <a:gd name="connsiteY87" fmla="*/ 575641 h 603052"/>
                  <a:gd name="connsiteX88" fmla="*/ 219676 w 604110"/>
                  <a:gd name="connsiteY88" fmla="*/ 534112 h 603052"/>
                  <a:gd name="connsiteX89" fmla="*/ 195512 w 604110"/>
                  <a:gd name="connsiteY89" fmla="*/ 524107 h 603052"/>
                  <a:gd name="connsiteX90" fmla="*/ 166130 w 604110"/>
                  <a:gd name="connsiteY90" fmla="*/ 553437 h 603052"/>
                  <a:gd name="connsiteX91" fmla="*/ 127275 w 604110"/>
                  <a:gd name="connsiteY91" fmla="*/ 553437 h 603052"/>
                  <a:gd name="connsiteX92" fmla="*/ 49702 w 604110"/>
                  <a:gd name="connsiteY92" fmla="*/ 476000 h 603052"/>
                  <a:gd name="connsiteX93" fmla="*/ 41601 w 604110"/>
                  <a:gd name="connsiteY93" fmla="*/ 456538 h 603052"/>
                  <a:gd name="connsiteX94" fmla="*/ 49702 w 604110"/>
                  <a:gd name="connsiteY94" fmla="*/ 437213 h 603052"/>
                  <a:gd name="connsiteX95" fmla="*/ 79083 w 604110"/>
                  <a:gd name="connsiteY95" fmla="*/ 407882 h 603052"/>
                  <a:gd name="connsiteX96" fmla="*/ 69061 w 604110"/>
                  <a:gd name="connsiteY96" fmla="*/ 383760 h 603052"/>
                  <a:gd name="connsiteX97" fmla="*/ 27460 w 604110"/>
                  <a:gd name="connsiteY97" fmla="*/ 383760 h 603052"/>
                  <a:gd name="connsiteX98" fmla="*/ 0 w 604110"/>
                  <a:gd name="connsiteY98" fmla="*/ 356349 h 603052"/>
                  <a:gd name="connsiteX99" fmla="*/ 0 w 604110"/>
                  <a:gd name="connsiteY99" fmla="*/ 246703 h 603052"/>
                  <a:gd name="connsiteX100" fmla="*/ 27460 w 604110"/>
                  <a:gd name="connsiteY100" fmla="*/ 219292 h 603052"/>
                  <a:gd name="connsiteX101" fmla="*/ 69061 w 604110"/>
                  <a:gd name="connsiteY101" fmla="*/ 219292 h 603052"/>
                  <a:gd name="connsiteX102" fmla="*/ 79083 w 604110"/>
                  <a:gd name="connsiteY102" fmla="*/ 195170 h 603052"/>
                  <a:gd name="connsiteX103" fmla="*/ 49702 w 604110"/>
                  <a:gd name="connsiteY103" fmla="*/ 165839 h 603052"/>
                  <a:gd name="connsiteX104" fmla="*/ 49702 w 604110"/>
                  <a:gd name="connsiteY104" fmla="*/ 127052 h 603052"/>
                  <a:gd name="connsiteX105" fmla="*/ 127275 w 604110"/>
                  <a:gd name="connsiteY105" fmla="*/ 49615 h 603052"/>
                  <a:gd name="connsiteX106" fmla="*/ 166130 w 604110"/>
                  <a:gd name="connsiteY106" fmla="*/ 49615 h 603052"/>
                  <a:gd name="connsiteX107" fmla="*/ 195512 w 604110"/>
                  <a:gd name="connsiteY107" fmla="*/ 78945 h 603052"/>
                  <a:gd name="connsiteX108" fmla="*/ 219676 w 604110"/>
                  <a:gd name="connsiteY108" fmla="*/ 68940 h 603052"/>
                  <a:gd name="connsiteX109" fmla="*/ 219676 w 604110"/>
                  <a:gd name="connsiteY109" fmla="*/ 27411 h 603052"/>
                  <a:gd name="connsiteX110" fmla="*/ 247136 w 604110"/>
                  <a:gd name="connsiteY110"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110" h="603052">
                    <a:moveTo>
                      <a:pt x="360585" y="233916"/>
                    </a:moveTo>
                    <a:cubicBezTo>
                      <a:pt x="367621" y="233916"/>
                      <a:pt x="374658" y="236588"/>
                      <a:pt x="380012" y="241933"/>
                    </a:cubicBezTo>
                    <a:cubicBezTo>
                      <a:pt x="390721" y="252623"/>
                      <a:pt x="390721" y="270028"/>
                      <a:pt x="380012" y="280718"/>
                    </a:cubicBezTo>
                    <a:lnTo>
                      <a:pt x="297635" y="362947"/>
                    </a:lnTo>
                    <a:cubicBezTo>
                      <a:pt x="292281" y="368292"/>
                      <a:pt x="285279" y="371033"/>
                      <a:pt x="278277" y="371033"/>
                    </a:cubicBezTo>
                    <a:cubicBezTo>
                      <a:pt x="271137" y="371033"/>
                      <a:pt x="264135" y="368292"/>
                      <a:pt x="258781" y="362947"/>
                    </a:cubicBezTo>
                    <a:lnTo>
                      <a:pt x="222260" y="326355"/>
                    </a:lnTo>
                    <a:cubicBezTo>
                      <a:pt x="211414" y="315665"/>
                      <a:pt x="211414" y="298397"/>
                      <a:pt x="222260" y="287707"/>
                    </a:cubicBezTo>
                    <a:cubicBezTo>
                      <a:pt x="232969" y="276880"/>
                      <a:pt x="250268" y="276880"/>
                      <a:pt x="260977" y="287707"/>
                    </a:cubicBezTo>
                    <a:lnTo>
                      <a:pt x="278277" y="304838"/>
                    </a:lnTo>
                    <a:lnTo>
                      <a:pt x="341158" y="241933"/>
                    </a:lnTo>
                    <a:cubicBezTo>
                      <a:pt x="346512" y="236588"/>
                      <a:pt x="353549" y="233916"/>
                      <a:pt x="360585" y="233916"/>
                    </a:cubicBezTo>
                    <a:close/>
                    <a:moveTo>
                      <a:pt x="274595" y="54823"/>
                    </a:moveTo>
                    <a:lnTo>
                      <a:pt x="274595" y="89087"/>
                    </a:lnTo>
                    <a:cubicBezTo>
                      <a:pt x="274595" y="101696"/>
                      <a:pt x="266083" y="112524"/>
                      <a:pt x="254001" y="115676"/>
                    </a:cubicBezTo>
                    <a:cubicBezTo>
                      <a:pt x="236701" y="120199"/>
                      <a:pt x="219951" y="127052"/>
                      <a:pt x="204436" y="136235"/>
                    </a:cubicBezTo>
                    <a:cubicBezTo>
                      <a:pt x="193590" y="142540"/>
                      <a:pt x="179860" y="140895"/>
                      <a:pt x="171073" y="131986"/>
                    </a:cubicBezTo>
                    <a:lnTo>
                      <a:pt x="146771" y="107727"/>
                    </a:lnTo>
                    <a:lnTo>
                      <a:pt x="107916" y="146514"/>
                    </a:lnTo>
                    <a:lnTo>
                      <a:pt x="132218" y="170773"/>
                    </a:lnTo>
                    <a:cubicBezTo>
                      <a:pt x="141142" y="179545"/>
                      <a:pt x="142790" y="193251"/>
                      <a:pt x="136474" y="204078"/>
                    </a:cubicBezTo>
                    <a:cubicBezTo>
                      <a:pt x="127275" y="219566"/>
                      <a:pt x="120410" y="236287"/>
                      <a:pt x="115879" y="253556"/>
                    </a:cubicBezTo>
                    <a:cubicBezTo>
                      <a:pt x="112721" y="265617"/>
                      <a:pt x="101875" y="274115"/>
                      <a:pt x="89244" y="274115"/>
                    </a:cubicBezTo>
                    <a:lnTo>
                      <a:pt x="54919" y="274115"/>
                    </a:lnTo>
                    <a:lnTo>
                      <a:pt x="54919" y="328937"/>
                    </a:lnTo>
                    <a:lnTo>
                      <a:pt x="89244" y="328937"/>
                    </a:lnTo>
                    <a:cubicBezTo>
                      <a:pt x="101875" y="328937"/>
                      <a:pt x="112721" y="337435"/>
                      <a:pt x="115879" y="349496"/>
                    </a:cubicBezTo>
                    <a:cubicBezTo>
                      <a:pt x="120410" y="366765"/>
                      <a:pt x="127275" y="383486"/>
                      <a:pt x="136474" y="398974"/>
                    </a:cubicBezTo>
                    <a:cubicBezTo>
                      <a:pt x="142790" y="409801"/>
                      <a:pt x="141142" y="423507"/>
                      <a:pt x="132218" y="432279"/>
                    </a:cubicBezTo>
                    <a:lnTo>
                      <a:pt x="107916" y="456538"/>
                    </a:lnTo>
                    <a:lnTo>
                      <a:pt x="146771" y="495325"/>
                    </a:lnTo>
                    <a:lnTo>
                      <a:pt x="171073" y="471066"/>
                    </a:lnTo>
                    <a:cubicBezTo>
                      <a:pt x="179860" y="462157"/>
                      <a:pt x="193590" y="460512"/>
                      <a:pt x="204436" y="466817"/>
                    </a:cubicBezTo>
                    <a:cubicBezTo>
                      <a:pt x="219951" y="476000"/>
                      <a:pt x="236701" y="482853"/>
                      <a:pt x="254001" y="487376"/>
                    </a:cubicBezTo>
                    <a:cubicBezTo>
                      <a:pt x="266083" y="490528"/>
                      <a:pt x="274595" y="501356"/>
                      <a:pt x="274595" y="513965"/>
                    </a:cubicBezTo>
                    <a:lnTo>
                      <a:pt x="274595" y="548229"/>
                    </a:lnTo>
                    <a:lnTo>
                      <a:pt x="329515" y="548229"/>
                    </a:lnTo>
                    <a:lnTo>
                      <a:pt x="329515" y="513965"/>
                    </a:lnTo>
                    <a:cubicBezTo>
                      <a:pt x="329515" y="501356"/>
                      <a:pt x="338027" y="490528"/>
                      <a:pt x="350109" y="487376"/>
                    </a:cubicBezTo>
                    <a:cubicBezTo>
                      <a:pt x="367409" y="482853"/>
                      <a:pt x="384159" y="476000"/>
                      <a:pt x="399674" y="466817"/>
                    </a:cubicBezTo>
                    <a:cubicBezTo>
                      <a:pt x="410520" y="460512"/>
                      <a:pt x="424250" y="462157"/>
                      <a:pt x="433037" y="471066"/>
                    </a:cubicBezTo>
                    <a:lnTo>
                      <a:pt x="457339" y="495325"/>
                    </a:lnTo>
                    <a:lnTo>
                      <a:pt x="496194" y="456538"/>
                    </a:lnTo>
                    <a:lnTo>
                      <a:pt x="471892" y="432279"/>
                    </a:lnTo>
                    <a:cubicBezTo>
                      <a:pt x="462968" y="423507"/>
                      <a:pt x="461320" y="409801"/>
                      <a:pt x="467636" y="398974"/>
                    </a:cubicBezTo>
                    <a:cubicBezTo>
                      <a:pt x="476835" y="383486"/>
                      <a:pt x="483700" y="366765"/>
                      <a:pt x="488231" y="349496"/>
                    </a:cubicBezTo>
                    <a:cubicBezTo>
                      <a:pt x="491389" y="337435"/>
                      <a:pt x="502235" y="328937"/>
                      <a:pt x="514866" y="328937"/>
                    </a:cubicBezTo>
                    <a:lnTo>
                      <a:pt x="549191" y="328937"/>
                    </a:lnTo>
                    <a:lnTo>
                      <a:pt x="549191" y="274115"/>
                    </a:lnTo>
                    <a:lnTo>
                      <a:pt x="514866" y="274115"/>
                    </a:lnTo>
                    <a:cubicBezTo>
                      <a:pt x="502235" y="274115"/>
                      <a:pt x="491389" y="265617"/>
                      <a:pt x="488231" y="253556"/>
                    </a:cubicBezTo>
                    <a:cubicBezTo>
                      <a:pt x="483700" y="236287"/>
                      <a:pt x="476835" y="219566"/>
                      <a:pt x="467636" y="204078"/>
                    </a:cubicBezTo>
                    <a:cubicBezTo>
                      <a:pt x="461320" y="193251"/>
                      <a:pt x="462968" y="179545"/>
                      <a:pt x="471892" y="170773"/>
                    </a:cubicBezTo>
                    <a:lnTo>
                      <a:pt x="496194" y="146514"/>
                    </a:lnTo>
                    <a:lnTo>
                      <a:pt x="457339" y="107727"/>
                    </a:lnTo>
                    <a:lnTo>
                      <a:pt x="433037" y="131986"/>
                    </a:lnTo>
                    <a:cubicBezTo>
                      <a:pt x="424250" y="140895"/>
                      <a:pt x="410520" y="142540"/>
                      <a:pt x="399674" y="136235"/>
                    </a:cubicBezTo>
                    <a:cubicBezTo>
                      <a:pt x="384159" y="127052"/>
                      <a:pt x="367409" y="120199"/>
                      <a:pt x="350109" y="115676"/>
                    </a:cubicBezTo>
                    <a:cubicBezTo>
                      <a:pt x="338027" y="112524"/>
                      <a:pt x="329515" y="101696"/>
                      <a:pt x="329515" y="89087"/>
                    </a:cubicBezTo>
                    <a:lnTo>
                      <a:pt x="329515" y="54823"/>
                    </a:lnTo>
                    <a:close/>
                    <a:moveTo>
                      <a:pt x="247136" y="0"/>
                    </a:moveTo>
                    <a:lnTo>
                      <a:pt x="356974" y="0"/>
                    </a:lnTo>
                    <a:cubicBezTo>
                      <a:pt x="372077" y="0"/>
                      <a:pt x="384434" y="12335"/>
                      <a:pt x="384434" y="27411"/>
                    </a:cubicBezTo>
                    <a:lnTo>
                      <a:pt x="384434" y="68940"/>
                    </a:lnTo>
                    <a:cubicBezTo>
                      <a:pt x="392672" y="71818"/>
                      <a:pt x="400772" y="75107"/>
                      <a:pt x="408598" y="78945"/>
                    </a:cubicBezTo>
                    <a:lnTo>
                      <a:pt x="437980" y="49615"/>
                    </a:lnTo>
                    <a:cubicBezTo>
                      <a:pt x="443060" y="44407"/>
                      <a:pt x="450062" y="41528"/>
                      <a:pt x="457339" y="41528"/>
                    </a:cubicBezTo>
                    <a:cubicBezTo>
                      <a:pt x="464616" y="41528"/>
                      <a:pt x="471618" y="44407"/>
                      <a:pt x="476835" y="49615"/>
                    </a:cubicBezTo>
                    <a:lnTo>
                      <a:pt x="554408" y="127052"/>
                    </a:lnTo>
                    <a:cubicBezTo>
                      <a:pt x="565255" y="137743"/>
                      <a:pt x="565255" y="155149"/>
                      <a:pt x="554408" y="165839"/>
                    </a:cubicBezTo>
                    <a:lnTo>
                      <a:pt x="525026" y="195170"/>
                    </a:lnTo>
                    <a:cubicBezTo>
                      <a:pt x="528871" y="202982"/>
                      <a:pt x="532166" y="211068"/>
                      <a:pt x="535049" y="219292"/>
                    </a:cubicBezTo>
                    <a:lnTo>
                      <a:pt x="576650" y="219292"/>
                    </a:lnTo>
                    <a:cubicBezTo>
                      <a:pt x="591753" y="219292"/>
                      <a:pt x="604110" y="231627"/>
                      <a:pt x="604110" y="246703"/>
                    </a:cubicBezTo>
                    <a:lnTo>
                      <a:pt x="604110" y="356349"/>
                    </a:lnTo>
                    <a:cubicBezTo>
                      <a:pt x="604110" y="371425"/>
                      <a:pt x="591753" y="383760"/>
                      <a:pt x="576650" y="383760"/>
                    </a:cubicBezTo>
                    <a:lnTo>
                      <a:pt x="535187" y="383760"/>
                    </a:lnTo>
                    <a:cubicBezTo>
                      <a:pt x="532166" y="391984"/>
                      <a:pt x="528871" y="400070"/>
                      <a:pt x="525026" y="407882"/>
                    </a:cubicBezTo>
                    <a:lnTo>
                      <a:pt x="554408" y="437213"/>
                    </a:lnTo>
                    <a:cubicBezTo>
                      <a:pt x="565255" y="447903"/>
                      <a:pt x="565255" y="465309"/>
                      <a:pt x="554408" y="476000"/>
                    </a:cubicBezTo>
                    <a:lnTo>
                      <a:pt x="476835" y="553437"/>
                    </a:lnTo>
                    <a:cubicBezTo>
                      <a:pt x="466126" y="564265"/>
                      <a:pt x="448689" y="564265"/>
                      <a:pt x="437980" y="553437"/>
                    </a:cubicBezTo>
                    <a:lnTo>
                      <a:pt x="408598" y="524107"/>
                    </a:lnTo>
                    <a:cubicBezTo>
                      <a:pt x="400772" y="527945"/>
                      <a:pt x="392672" y="531234"/>
                      <a:pt x="384434" y="534112"/>
                    </a:cubicBezTo>
                    <a:lnTo>
                      <a:pt x="384434" y="575641"/>
                    </a:lnTo>
                    <a:cubicBezTo>
                      <a:pt x="384434" y="590717"/>
                      <a:pt x="372077" y="603052"/>
                      <a:pt x="356974" y="603052"/>
                    </a:cubicBezTo>
                    <a:lnTo>
                      <a:pt x="247136" y="603052"/>
                    </a:lnTo>
                    <a:cubicBezTo>
                      <a:pt x="232033" y="603052"/>
                      <a:pt x="219676" y="590717"/>
                      <a:pt x="219676" y="575641"/>
                    </a:cubicBezTo>
                    <a:lnTo>
                      <a:pt x="219676" y="534112"/>
                    </a:lnTo>
                    <a:cubicBezTo>
                      <a:pt x="211438" y="531234"/>
                      <a:pt x="203338" y="527945"/>
                      <a:pt x="195512" y="524107"/>
                    </a:cubicBezTo>
                    <a:lnTo>
                      <a:pt x="166130" y="553437"/>
                    </a:lnTo>
                    <a:cubicBezTo>
                      <a:pt x="155421" y="564265"/>
                      <a:pt x="137984" y="564265"/>
                      <a:pt x="127275" y="553437"/>
                    </a:cubicBezTo>
                    <a:lnTo>
                      <a:pt x="49702" y="476000"/>
                    </a:lnTo>
                    <a:cubicBezTo>
                      <a:pt x="44484" y="470792"/>
                      <a:pt x="41601" y="463802"/>
                      <a:pt x="41601" y="456538"/>
                    </a:cubicBezTo>
                    <a:cubicBezTo>
                      <a:pt x="41601" y="449274"/>
                      <a:pt x="44484" y="442284"/>
                      <a:pt x="49702" y="437213"/>
                    </a:cubicBezTo>
                    <a:lnTo>
                      <a:pt x="79083" y="407882"/>
                    </a:lnTo>
                    <a:cubicBezTo>
                      <a:pt x="75239" y="400070"/>
                      <a:pt x="71944" y="391984"/>
                      <a:pt x="69061" y="383760"/>
                    </a:cubicBezTo>
                    <a:lnTo>
                      <a:pt x="27460" y="383760"/>
                    </a:lnTo>
                    <a:cubicBezTo>
                      <a:pt x="12357" y="383760"/>
                      <a:pt x="0" y="371425"/>
                      <a:pt x="0" y="356349"/>
                    </a:cubicBezTo>
                    <a:lnTo>
                      <a:pt x="0" y="246703"/>
                    </a:lnTo>
                    <a:cubicBezTo>
                      <a:pt x="0" y="231627"/>
                      <a:pt x="12357" y="219292"/>
                      <a:pt x="27460" y="219292"/>
                    </a:cubicBezTo>
                    <a:lnTo>
                      <a:pt x="69061" y="219292"/>
                    </a:lnTo>
                    <a:cubicBezTo>
                      <a:pt x="71944" y="211068"/>
                      <a:pt x="75239" y="202982"/>
                      <a:pt x="79083" y="195170"/>
                    </a:cubicBezTo>
                    <a:lnTo>
                      <a:pt x="49702" y="165839"/>
                    </a:lnTo>
                    <a:cubicBezTo>
                      <a:pt x="38855" y="155149"/>
                      <a:pt x="38855" y="137743"/>
                      <a:pt x="49702" y="127052"/>
                    </a:cubicBezTo>
                    <a:lnTo>
                      <a:pt x="127275" y="49615"/>
                    </a:lnTo>
                    <a:cubicBezTo>
                      <a:pt x="137984" y="38787"/>
                      <a:pt x="155421" y="38787"/>
                      <a:pt x="166130" y="49615"/>
                    </a:cubicBezTo>
                    <a:lnTo>
                      <a:pt x="195512" y="78945"/>
                    </a:lnTo>
                    <a:cubicBezTo>
                      <a:pt x="203338" y="75107"/>
                      <a:pt x="211438" y="71818"/>
                      <a:pt x="219676" y="68940"/>
                    </a:cubicBezTo>
                    <a:lnTo>
                      <a:pt x="219676" y="27411"/>
                    </a:lnTo>
                    <a:cubicBezTo>
                      <a:pt x="219676" y="12335"/>
                      <a:pt x="232033" y="0"/>
                      <a:pt x="247136" y="0"/>
                    </a:cubicBezTo>
                    <a:close/>
                  </a:path>
                </a:pathLst>
              </a:custGeom>
              <a:solidFill>
                <a:schemeClr val="bg1"/>
              </a:solidFill>
              <a:ln>
                <a:noFill/>
              </a:ln>
            </p:spPr>
            <p:txBody>
              <a:bodyPr>
                <a:normAutofit/>
              </a:bodyPr>
              <a:p>
                <a:pPr>
                  <a:lnSpc>
                    <a:spcPct val="150000"/>
                  </a:lnSpc>
                </a:pPr>
                <a:endParaRPr lang="zh-CN" altLang="en-US" sz="1000" dirty="0">
                  <a:latin typeface="字魂105号-简雅黑" panose="00000500000000000000" pitchFamily="2" charset="-122"/>
                  <a:ea typeface="字魂105号-简雅黑" panose="00000500000000000000" pitchFamily="2" charset="-122"/>
                </a:endParaRPr>
              </a:p>
            </p:txBody>
          </p:sp>
        </p:grpSp>
        <p:grpSp>
          <p:nvGrpSpPr>
            <p:cNvPr id="75" name="组合 74"/>
            <p:cNvGrpSpPr/>
            <p:nvPr/>
          </p:nvGrpSpPr>
          <p:grpSpPr>
            <a:xfrm>
              <a:off x="0" y="6570"/>
              <a:ext cx="9153" cy="2112"/>
              <a:chOff x="736064" y="1812222"/>
              <a:chExt cx="5812167" cy="1340866"/>
            </a:xfrm>
          </p:grpSpPr>
          <p:sp>
            <p:nvSpPr>
              <p:cNvPr id="76" name="矩形 75"/>
              <p:cNvSpPr/>
              <p:nvPr/>
            </p:nvSpPr>
            <p:spPr>
              <a:xfrm>
                <a:off x="736064" y="1812222"/>
                <a:ext cx="5359936" cy="1340866"/>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p>
            </p:txBody>
          </p:sp>
          <p:sp>
            <p:nvSpPr>
              <p:cNvPr id="77" name="íṧ1îḋê"/>
              <p:cNvSpPr/>
              <p:nvPr/>
            </p:nvSpPr>
            <p:spPr>
              <a:xfrm>
                <a:off x="5535434" y="1987579"/>
                <a:ext cx="1012797" cy="1012797"/>
              </a:xfrm>
              <a:prstGeom prst="ellipse">
                <a:avLst/>
              </a:prstGeom>
              <a:solidFill>
                <a:srgbClr val="F095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p>
                <a:pPr algn="ctr">
                  <a:lnSpc>
                    <a:spcPct val="150000"/>
                  </a:lnSpc>
                </a:pPr>
                <a:endParaRPr sz="1600" dirty="0">
                  <a:latin typeface="字魂105号-简雅黑" panose="00000500000000000000" pitchFamily="2" charset="-122"/>
                  <a:ea typeface="字魂105号-简雅黑" panose="00000500000000000000" pitchFamily="2" charset="-122"/>
                  <a:cs typeface="+mn-ea"/>
                  <a:sym typeface="+mn-lt"/>
                </a:endParaRPr>
              </a:p>
            </p:txBody>
          </p:sp>
          <p:sp>
            <p:nvSpPr>
              <p:cNvPr id="78" name="文本框 77"/>
              <p:cNvSpPr txBox="1"/>
              <p:nvPr/>
            </p:nvSpPr>
            <p:spPr>
              <a:xfrm>
                <a:off x="1800903" y="1906508"/>
                <a:ext cx="3458310" cy="548130"/>
              </a:xfrm>
              <a:prstGeom prst="rect">
                <a:avLst/>
              </a:prstGeom>
              <a:noFill/>
            </p:spPr>
            <p:txBody>
              <a:bodyPr wrap="square" rtlCol="0">
                <a:spAutoFit/>
              </a:bodyPr>
              <a:p>
                <a:pPr algn="r"/>
                <a:r>
                  <a:rPr lang="en-US" altLang="zh-CN" sz="2000" dirty="0">
                    <a:solidFill>
                      <a:schemeClr val="tx1">
                        <a:lumMod val="75000"/>
                        <a:lumOff val="25000"/>
                      </a:schemeClr>
                    </a:solidFill>
                    <a:latin typeface="字魂105号-简雅黑" panose="00000500000000000000" pitchFamily="2" charset="-122"/>
                    <a:ea typeface="字魂105号-简雅黑" panose="00000500000000000000" pitchFamily="2" charset="-122"/>
                  </a:rPr>
                  <a:t>L3 </a:t>
                </a:r>
                <a:r>
                  <a:rPr lang="zh-CN" altLang="en-US" sz="2000" dirty="0">
                    <a:solidFill>
                      <a:schemeClr val="tx1">
                        <a:lumMod val="75000"/>
                        <a:lumOff val="25000"/>
                      </a:schemeClr>
                    </a:solidFill>
                    <a:latin typeface="字魂105号-简雅黑" panose="00000500000000000000" pitchFamily="2" charset="-122"/>
                    <a:ea typeface="字魂105号-简雅黑" panose="00000500000000000000" pitchFamily="2" charset="-122"/>
                  </a:rPr>
                  <a:t>白金会员卡</a:t>
                </a:r>
                <a:endParaRPr lang="zh-CN" altLang="en-US" sz="2000" dirty="0">
                  <a:solidFill>
                    <a:schemeClr val="tx1">
                      <a:lumMod val="75000"/>
                      <a:lumOff val="25000"/>
                    </a:schemeClr>
                  </a:solidFill>
                  <a:latin typeface="字魂105号-简雅黑" panose="00000500000000000000" pitchFamily="2" charset="-122"/>
                  <a:ea typeface="字魂105号-简雅黑" panose="00000500000000000000" pitchFamily="2" charset="-122"/>
                </a:endParaRPr>
              </a:p>
            </p:txBody>
          </p:sp>
          <p:sp>
            <p:nvSpPr>
              <p:cNvPr id="80" name="efficiency_158344"/>
              <p:cNvSpPr>
                <a:spLocks noChangeAspect="1"/>
              </p:cNvSpPr>
              <p:nvPr/>
            </p:nvSpPr>
            <p:spPr bwMode="auto">
              <a:xfrm>
                <a:off x="5789181" y="2225195"/>
                <a:ext cx="502583" cy="501702"/>
              </a:xfrm>
              <a:custGeom>
                <a:avLst/>
                <a:gdLst>
                  <a:gd name="connsiteX0" fmla="*/ 360585 w 604110"/>
                  <a:gd name="connsiteY0" fmla="*/ 233916 h 603052"/>
                  <a:gd name="connsiteX1" fmla="*/ 380012 w 604110"/>
                  <a:gd name="connsiteY1" fmla="*/ 241933 h 603052"/>
                  <a:gd name="connsiteX2" fmla="*/ 380012 w 604110"/>
                  <a:gd name="connsiteY2" fmla="*/ 280718 h 603052"/>
                  <a:gd name="connsiteX3" fmla="*/ 297635 w 604110"/>
                  <a:gd name="connsiteY3" fmla="*/ 362947 h 603052"/>
                  <a:gd name="connsiteX4" fmla="*/ 278277 w 604110"/>
                  <a:gd name="connsiteY4" fmla="*/ 371033 h 603052"/>
                  <a:gd name="connsiteX5" fmla="*/ 258781 w 604110"/>
                  <a:gd name="connsiteY5" fmla="*/ 362947 h 603052"/>
                  <a:gd name="connsiteX6" fmla="*/ 222260 w 604110"/>
                  <a:gd name="connsiteY6" fmla="*/ 326355 h 603052"/>
                  <a:gd name="connsiteX7" fmla="*/ 222260 w 604110"/>
                  <a:gd name="connsiteY7" fmla="*/ 287707 h 603052"/>
                  <a:gd name="connsiteX8" fmla="*/ 260977 w 604110"/>
                  <a:gd name="connsiteY8" fmla="*/ 287707 h 603052"/>
                  <a:gd name="connsiteX9" fmla="*/ 278277 w 604110"/>
                  <a:gd name="connsiteY9" fmla="*/ 304838 h 603052"/>
                  <a:gd name="connsiteX10" fmla="*/ 341158 w 604110"/>
                  <a:gd name="connsiteY10" fmla="*/ 241933 h 603052"/>
                  <a:gd name="connsiteX11" fmla="*/ 360585 w 604110"/>
                  <a:gd name="connsiteY11" fmla="*/ 233916 h 603052"/>
                  <a:gd name="connsiteX12" fmla="*/ 274595 w 604110"/>
                  <a:gd name="connsiteY12" fmla="*/ 54823 h 603052"/>
                  <a:gd name="connsiteX13" fmla="*/ 274595 w 604110"/>
                  <a:gd name="connsiteY13" fmla="*/ 89087 h 603052"/>
                  <a:gd name="connsiteX14" fmla="*/ 254001 w 604110"/>
                  <a:gd name="connsiteY14" fmla="*/ 115676 h 603052"/>
                  <a:gd name="connsiteX15" fmla="*/ 204436 w 604110"/>
                  <a:gd name="connsiteY15" fmla="*/ 136235 h 603052"/>
                  <a:gd name="connsiteX16" fmla="*/ 171073 w 604110"/>
                  <a:gd name="connsiteY16" fmla="*/ 131986 h 603052"/>
                  <a:gd name="connsiteX17" fmla="*/ 146771 w 604110"/>
                  <a:gd name="connsiteY17" fmla="*/ 107727 h 603052"/>
                  <a:gd name="connsiteX18" fmla="*/ 107916 w 604110"/>
                  <a:gd name="connsiteY18" fmla="*/ 146514 h 603052"/>
                  <a:gd name="connsiteX19" fmla="*/ 132218 w 604110"/>
                  <a:gd name="connsiteY19" fmla="*/ 170773 h 603052"/>
                  <a:gd name="connsiteX20" fmla="*/ 136474 w 604110"/>
                  <a:gd name="connsiteY20" fmla="*/ 204078 h 603052"/>
                  <a:gd name="connsiteX21" fmla="*/ 115879 w 604110"/>
                  <a:gd name="connsiteY21" fmla="*/ 253556 h 603052"/>
                  <a:gd name="connsiteX22" fmla="*/ 89244 w 604110"/>
                  <a:gd name="connsiteY22" fmla="*/ 274115 h 603052"/>
                  <a:gd name="connsiteX23" fmla="*/ 54919 w 604110"/>
                  <a:gd name="connsiteY23" fmla="*/ 274115 h 603052"/>
                  <a:gd name="connsiteX24" fmla="*/ 54919 w 604110"/>
                  <a:gd name="connsiteY24" fmla="*/ 328937 h 603052"/>
                  <a:gd name="connsiteX25" fmla="*/ 89244 w 604110"/>
                  <a:gd name="connsiteY25" fmla="*/ 328937 h 603052"/>
                  <a:gd name="connsiteX26" fmla="*/ 115879 w 604110"/>
                  <a:gd name="connsiteY26" fmla="*/ 349496 h 603052"/>
                  <a:gd name="connsiteX27" fmla="*/ 136474 w 604110"/>
                  <a:gd name="connsiteY27" fmla="*/ 398974 h 603052"/>
                  <a:gd name="connsiteX28" fmla="*/ 132218 w 604110"/>
                  <a:gd name="connsiteY28" fmla="*/ 432279 h 603052"/>
                  <a:gd name="connsiteX29" fmla="*/ 107916 w 604110"/>
                  <a:gd name="connsiteY29" fmla="*/ 456538 h 603052"/>
                  <a:gd name="connsiteX30" fmla="*/ 146771 w 604110"/>
                  <a:gd name="connsiteY30" fmla="*/ 495325 h 603052"/>
                  <a:gd name="connsiteX31" fmla="*/ 171073 w 604110"/>
                  <a:gd name="connsiteY31" fmla="*/ 471066 h 603052"/>
                  <a:gd name="connsiteX32" fmla="*/ 204436 w 604110"/>
                  <a:gd name="connsiteY32" fmla="*/ 466817 h 603052"/>
                  <a:gd name="connsiteX33" fmla="*/ 254001 w 604110"/>
                  <a:gd name="connsiteY33" fmla="*/ 487376 h 603052"/>
                  <a:gd name="connsiteX34" fmla="*/ 274595 w 604110"/>
                  <a:gd name="connsiteY34" fmla="*/ 513965 h 603052"/>
                  <a:gd name="connsiteX35" fmla="*/ 274595 w 604110"/>
                  <a:gd name="connsiteY35" fmla="*/ 548229 h 603052"/>
                  <a:gd name="connsiteX36" fmla="*/ 329515 w 604110"/>
                  <a:gd name="connsiteY36" fmla="*/ 548229 h 603052"/>
                  <a:gd name="connsiteX37" fmla="*/ 329515 w 604110"/>
                  <a:gd name="connsiteY37" fmla="*/ 513965 h 603052"/>
                  <a:gd name="connsiteX38" fmla="*/ 350109 w 604110"/>
                  <a:gd name="connsiteY38" fmla="*/ 487376 h 603052"/>
                  <a:gd name="connsiteX39" fmla="*/ 399674 w 604110"/>
                  <a:gd name="connsiteY39" fmla="*/ 466817 h 603052"/>
                  <a:gd name="connsiteX40" fmla="*/ 433037 w 604110"/>
                  <a:gd name="connsiteY40" fmla="*/ 471066 h 603052"/>
                  <a:gd name="connsiteX41" fmla="*/ 457339 w 604110"/>
                  <a:gd name="connsiteY41" fmla="*/ 495325 h 603052"/>
                  <a:gd name="connsiteX42" fmla="*/ 496194 w 604110"/>
                  <a:gd name="connsiteY42" fmla="*/ 456538 h 603052"/>
                  <a:gd name="connsiteX43" fmla="*/ 471892 w 604110"/>
                  <a:gd name="connsiteY43" fmla="*/ 432279 h 603052"/>
                  <a:gd name="connsiteX44" fmla="*/ 467636 w 604110"/>
                  <a:gd name="connsiteY44" fmla="*/ 398974 h 603052"/>
                  <a:gd name="connsiteX45" fmla="*/ 488231 w 604110"/>
                  <a:gd name="connsiteY45" fmla="*/ 349496 h 603052"/>
                  <a:gd name="connsiteX46" fmla="*/ 514866 w 604110"/>
                  <a:gd name="connsiteY46" fmla="*/ 328937 h 603052"/>
                  <a:gd name="connsiteX47" fmla="*/ 549191 w 604110"/>
                  <a:gd name="connsiteY47" fmla="*/ 328937 h 603052"/>
                  <a:gd name="connsiteX48" fmla="*/ 549191 w 604110"/>
                  <a:gd name="connsiteY48" fmla="*/ 274115 h 603052"/>
                  <a:gd name="connsiteX49" fmla="*/ 514866 w 604110"/>
                  <a:gd name="connsiteY49" fmla="*/ 274115 h 603052"/>
                  <a:gd name="connsiteX50" fmla="*/ 488231 w 604110"/>
                  <a:gd name="connsiteY50" fmla="*/ 253556 h 603052"/>
                  <a:gd name="connsiteX51" fmla="*/ 467636 w 604110"/>
                  <a:gd name="connsiteY51" fmla="*/ 204078 h 603052"/>
                  <a:gd name="connsiteX52" fmla="*/ 471892 w 604110"/>
                  <a:gd name="connsiteY52" fmla="*/ 170773 h 603052"/>
                  <a:gd name="connsiteX53" fmla="*/ 496194 w 604110"/>
                  <a:gd name="connsiteY53" fmla="*/ 146514 h 603052"/>
                  <a:gd name="connsiteX54" fmla="*/ 457339 w 604110"/>
                  <a:gd name="connsiteY54" fmla="*/ 107727 h 603052"/>
                  <a:gd name="connsiteX55" fmla="*/ 433037 w 604110"/>
                  <a:gd name="connsiteY55" fmla="*/ 131986 h 603052"/>
                  <a:gd name="connsiteX56" fmla="*/ 399674 w 604110"/>
                  <a:gd name="connsiteY56" fmla="*/ 136235 h 603052"/>
                  <a:gd name="connsiteX57" fmla="*/ 350109 w 604110"/>
                  <a:gd name="connsiteY57" fmla="*/ 115676 h 603052"/>
                  <a:gd name="connsiteX58" fmla="*/ 329515 w 604110"/>
                  <a:gd name="connsiteY58" fmla="*/ 89087 h 603052"/>
                  <a:gd name="connsiteX59" fmla="*/ 329515 w 604110"/>
                  <a:gd name="connsiteY59" fmla="*/ 54823 h 603052"/>
                  <a:gd name="connsiteX60" fmla="*/ 247136 w 604110"/>
                  <a:gd name="connsiteY60" fmla="*/ 0 h 603052"/>
                  <a:gd name="connsiteX61" fmla="*/ 356974 w 604110"/>
                  <a:gd name="connsiteY61" fmla="*/ 0 h 603052"/>
                  <a:gd name="connsiteX62" fmla="*/ 384434 w 604110"/>
                  <a:gd name="connsiteY62" fmla="*/ 27411 h 603052"/>
                  <a:gd name="connsiteX63" fmla="*/ 384434 w 604110"/>
                  <a:gd name="connsiteY63" fmla="*/ 68940 h 603052"/>
                  <a:gd name="connsiteX64" fmla="*/ 408598 w 604110"/>
                  <a:gd name="connsiteY64" fmla="*/ 78945 h 603052"/>
                  <a:gd name="connsiteX65" fmla="*/ 437980 w 604110"/>
                  <a:gd name="connsiteY65" fmla="*/ 49615 h 603052"/>
                  <a:gd name="connsiteX66" fmla="*/ 457339 w 604110"/>
                  <a:gd name="connsiteY66" fmla="*/ 41528 h 603052"/>
                  <a:gd name="connsiteX67" fmla="*/ 476835 w 604110"/>
                  <a:gd name="connsiteY67" fmla="*/ 49615 h 603052"/>
                  <a:gd name="connsiteX68" fmla="*/ 554408 w 604110"/>
                  <a:gd name="connsiteY68" fmla="*/ 127052 h 603052"/>
                  <a:gd name="connsiteX69" fmla="*/ 554408 w 604110"/>
                  <a:gd name="connsiteY69" fmla="*/ 165839 h 603052"/>
                  <a:gd name="connsiteX70" fmla="*/ 525026 w 604110"/>
                  <a:gd name="connsiteY70" fmla="*/ 195170 h 603052"/>
                  <a:gd name="connsiteX71" fmla="*/ 535049 w 604110"/>
                  <a:gd name="connsiteY71" fmla="*/ 219292 h 603052"/>
                  <a:gd name="connsiteX72" fmla="*/ 576650 w 604110"/>
                  <a:gd name="connsiteY72" fmla="*/ 219292 h 603052"/>
                  <a:gd name="connsiteX73" fmla="*/ 604110 w 604110"/>
                  <a:gd name="connsiteY73" fmla="*/ 246703 h 603052"/>
                  <a:gd name="connsiteX74" fmla="*/ 604110 w 604110"/>
                  <a:gd name="connsiteY74" fmla="*/ 356349 h 603052"/>
                  <a:gd name="connsiteX75" fmla="*/ 576650 w 604110"/>
                  <a:gd name="connsiteY75" fmla="*/ 383760 h 603052"/>
                  <a:gd name="connsiteX76" fmla="*/ 535187 w 604110"/>
                  <a:gd name="connsiteY76" fmla="*/ 383760 h 603052"/>
                  <a:gd name="connsiteX77" fmla="*/ 525026 w 604110"/>
                  <a:gd name="connsiteY77" fmla="*/ 407882 h 603052"/>
                  <a:gd name="connsiteX78" fmla="*/ 554408 w 604110"/>
                  <a:gd name="connsiteY78" fmla="*/ 437213 h 603052"/>
                  <a:gd name="connsiteX79" fmla="*/ 554408 w 604110"/>
                  <a:gd name="connsiteY79" fmla="*/ 476000 h 603052"/>
                  <a:gd name="connsiteX80" fmla="*/ 476835 w 604110"/>
                  <a:gd name="connsiteY80" fmla="*/ 553437 h 603052"/>
                  <a:gd name="connsiteX81" fmla="*/ 437980 w 604110"/>
                  <a:gd name="connsiteY81" fmla="*/ 553437 h 603052"/>
                  <a:gd name="connsiteX82" fmla="*/ 408598 w 604110"/>
                  <a:gd name="connsiteY82" fmla="*/ 524107 h 603052"/>
                  <a:gd name="connsiteX83" fmla="*/ 384434 w 604110"/>
                  <a:gd name="connsiteY83" fmla="*/ 534112 h 603052"/>
                  <a:gd name="connsiteX84" fmla="*/ 384434 w 604110"/>
                  <a:gd name="connsiteY84" fmla="*/ 575641 h 603052"/>
                  <a:gd name="connsiteX85" fmla="*/ 356974 w 604110"/>
                  <a:gd name="connsiteY85" fmla="*/ 603052 h 603052"/>
                  <a:gd name="connsiteX86" fmla="*/ 247136 w 604110"/>
                  <a:gd name="connsiteY86" fmla="*/ 603052 h 603052"/>
                  <a:gd name="connsiteX87" fmla="*/ 219676 w 604110"/>
                  <a:gd name="connsiteY87" fmla="*/ 575641 h 603052"/>
                  <a:gd name="connsiteX88" fmla="*/ 219676 w 604110"/>
                  <a:gd name="connsiteY88" fmla="*/ 534112 h 603052"/>
                  <a:gd name="connsiteX89" fmla="*/ 195512 w 604110"/>
                  <a:gd name="connsiteY89" fmla="*/ 524107 h 603052"/>
                  <a:gd name="connsiteX90" fmla="*/ 166130 w 604110"/>
                  <a:gd name="connsiteY90" fmla="*/ 553437 h 603052"/>
                  <a:gd name="connsiteX91" fmla="*/ 127275 w 604110"/>
                  <a:gd name="connsiteY91" fmla="*/ 553437 h 603052"/>
                  <a:gd name="connsiteX92" fmla="*/ 49702 w 604110"/>
                  <a:gd name="connsiteY92" fmla="*/ 476000 h 603052"/>
                  <a:gd name="connsiteX93" fmla="*/ 41601 w 604110"/>
                  <a:gd name="connsiteY93" fmla="*/ 456538 h 603052"/>
                  <a:gd name="connsiteX94" fmla="*/ 49702 w 604110"/>
                  <a:gd name="connsiteY94" fmla="*/ 437213 h 603052"/>
                  <a:gd name="connsiteX95" fmla="*/ 79083 w 604110"/>
                  <a:gd name="connsiteY95" fmla="*/ 407882 h 603052"/>
                  <a:gd name="connsiteX96" fmla="*/ 69061 w 604110"/>
                  <a:gd name="connsiteY96" fmla="*/ 383760 h 603052"/>
                  <a:gd name="connsiteX97" fmla="*/ 27460 w 604110"/>
                  <a:gd name="connsiteY97" fmla="*/ 383760 h 603052"/>
                  <a:gd name="connsiteX98" fmla="*/ 0 w 604110"/>
                  <a:gd name="connsiteY98" fmla="*/ 356349 h 603052"/>
                  <a:gd name="connsiteX99" fmla="*/ 0 w 604110"/>
                  <a:gd name="connsiteY99" fmla="*/ 246703 h 603052"/>
                  <a:gd name="connsiteX100" fmla="*/ 27460 w 604110"/>
                  <a:gd name="connsiteY100" fmla="*/ 219292 h 603052"/>
                  <a:gd name="connsiteX101" fmla="*/ 69061 w 604110"/>
                  <a:gd name="connsiteY101" fmla="*/ 219292 h 603052"/>
                  <a:gd name="connsiteX102" fmla="*/ 79083 w 604110"/>
                  <a:gd name="connsiteY102" fmla="*/ 195170 h 603052"/>
                  <a:gd name="connsiteX103" fmla="*/ 49702 w 604110"/>
                  <a:gd name="connsiteY103" fmla="*/ 165839 h 603052"/>
                  <a:gd name="connsiteX104" fmla="*/ 49702 w 604110"/>
                  <a:gd name="connsiteY104" fmla="*/ 127052 h 603052"/>
                  <a:gd name="connsiteX105" fmla="*/ 127275 w 604110"/>
                  <a:gd name="connsiteY105" fmla="*/ 49615 h 603052"/>
                  <a:gd name="connsiteX106" fmla="*/ 166130 w 604110"/>
                  <a:gd name="connsiteY106" fmla="*/ 49615 h 603052"/>
                  <a:gd name="connsiteX107" fmla="*/ 195512 w 604110"/>
                  <a:gd name="connsiteY107" fmla="*/ 78945 h 603052"/>
                  <a:gd name="connsiteX108" fmla="*/ 219676 w 604110"/>
                  <a:gd name="connsiteY108" fmla="*/ 68940 h 603052"/>
                  <a:gd name="connsiteX109" fmla="*/ 219676 w 604110"/>
                  <a:gd name="connsiteY109" fmla="*/ 27411 h 603052"/>
                  <a:gd name="connsiteX110" fmla="*/ 247136 w 604110"/>
                  <a:gd name="connsiteY110"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110" h="603052">
                    <a:moveTo>
                      <a:pt x="360585" y="233916"/>
                    </a:moveTo>
                    <a:cubicBezTo>
                      <a:pt x="367621" y="233916"/>
                      <a:pt x="374658" y="236588"/>
                      <a:pt x="380012" y="241933"/>
                    </a:cubicBezTo>
                    <a:cubicBezTo>
                      <a:pt x="390721" y="252623"/>
                      <a:pt x="390721" y="270028"/>
                      <a:pt x="380012" y="280718"/>
                    </a:cubicBezTo>
                    <a:lnTo>
                      <a:pt x="297635" y="362947"/>
                    </a:lnTo>
                    <a:cubicBezTo>
                      <a:pt x="292281" y="368292"/>
                      <a:pt x="285279" y="371033"/>
                      <a:pt x="278277" y="371033"/>
                    </a:cubicBezTo>
                    <a:cubicBezTo>
                      <a:pt x="271137" y="371033"/>
                      <a:pt x="264135" y="368292"/>
                      <a:pt x="258781" y="362947"/>
                    </a:cubicBezTo>
                    <a:lnTo>
                      <a:pt x="222260" y="326355"/>
                    </a:lnTo>
                    <a:cubicBezTo>
                      <a:pt x="211414" y="315665"/>
                      <a:pt x="211414" y="298397"/>
                      <a:pt x="222260" y="287707"/>
                    </a:cubicBezTo>
                    <a:cubicBezTo>
                      <a:pt x="232969" y="276880"/>
                      <a:pt x="250268" y="276880"/>
                      <a:pt x="260977" y="287707"/>
                    </a:cubicBezTo>
                    <a:lnTo>
                      <a:pt x="278277" y="304838"/>
                    </a:lnTo>
                    <a:lnTo>
                      <a:pt x="341158" y="241933"/>
                    </a:lnTo>
                    <a:cubicBezTo>
                      <a:pt x="346512" y="236588"/>
                      <a:pt x="353549" y="233916"/>
                      <a:pt x="360585" y="233916"/>
                    </a:cubicBezTo>
                    <a:close/>
                    <a:moveTo>
                      <a:pt x="274595" y="54823"/>
                    </a:moveTo>
                    <a:lnTo>
                      <a:pt x="274595" y="89087"/>
                    </a:lnTo>
                    <a:cubicBezTo>
                      <a:pt x="274595" y="101696"/>
                      <a:pt x="266083" y="112524"/>
                      <a:pt x="254001" y="115676"/>
                    </a:cubicBezTo>
                    <a:cubicBezTo>
                      <a:pt x="236701" y="120199"/>
                      <a:pt x="219951" y="127052"/>
                      <a:pt x="204436" y="136235"/>
                    </a:cubicBezTo>
                    <a:cubicBezTo>
                      <a:pt x="193590" y="142540"/>
                      <a:pt x="179860" y="140895"/>
                      <a:pt x="171073" y="131986"/>
                    </a:cubicBezTo>
                    <a:lnTo>
                      <a:pt x="146771" y="107727"/>
                    </a:lnTo>
                    <a:lnTo>
                      <a:pt x="107916" y="146514"/>
                    </a:lnTo>
                    <a:lnTo>
                      <a:pt x="132218" y="170773"/>
                    </a:lnTo>
                    <a:cubicBezTo>
                      <a:pt x="141142" y="179545"/>
                      <a:pt x="142790" y="193251"/>
                      <a:pt x="136474" y="204078"/>
                    </a:cubicBezTo>
                    <a:cubicBezTo>
                      <a:pt x="127275" y="219566"/>
                      <a:pt x="120410" y="236287"/>
                      <a:pt x="115879" y="253556"/>
                    </a:cubicBezTo>
                    <a:cubicBezTo>
                      <a:pt x="112721" y="265617"/>
                      <a:pt x="101875" y="274115"/>
                      <a:pt x="89244" y="274115"/>
                    </a:cubicBezTo>
                    <a:lnTo>
                      <a:pt x="54919" y="274115"/>
                    </a:lnTo>
                    <a:lnTo>
                      <a:pt x="54919" y="328937"/>
                    </a:lnTo>
                    <a:lnTo>
                      <a:pt x="89244" y="328937"/>
                    </a:lnTo>
                    <a:cubicBezTo>
                      <a:pt x="101875" y="328937"/>
                      <a:pt x="112721" y="337435"/>
                      <a:pt x="115879" y="349496"/>
                    </a:cubicBezTo>
                    <a:cubicBezTo>
                      <a:pt x="120410" y="366765"/>
                      <a:pt x="127275" y="383486"/>
                      <a:pt x="136474" y="398974"/>
                    </a:cubicBezTo>
                    <a:cubicBezTo>
                      <a:pt x="142790" y="409801"/>
                      <a:pt x="141142" y="423507"/>
                      <a:pt x="132218" y="432279"/>
                    </a:cubicBezTo>
                    <a:lnTo>
                      <a:pt x="107916" y="456538"/>
                    </a:lnTo>
                    <a:lnTo>
                      <a:pt x="146771" y="495325"/>
                    </a:lnTo>
                    <a:lnTo>
                      <a:pt x="171073" y="471066"/>
                    </a:lnTo>
                    <a:cubicBezTo>
                      <a:pt x="179860" y="462157"/>
                      <a:pt x="193590" y="460512"/>
                      <a:pt x="204436" y="466817"/>
                    </a:cubicBezTo>
                    <a:cubicBezTo>
                      <a:pt x="219951" y="476000"/>
                      <a:pt x="236701" y="482853"/>
                      <a:pt x="254001" y="487376"/>
                    </a:cubicBezTo>
                    <a:cubicBezTo>
                      <a:pt x="266083" y="490528"/>
                      <a:pt x="274595" y="501356"/>
                      <a:pt x="274595" y="513965"/>
                    </a:cubicBezTo>
                    <a:lnTo>
                      <a:pt x="274595" y="548229"/>
                    </a:lnTo>
                    <a:lnTo>
                      <a:pt x="329515" y="548229"/>
                    </a:lnTo>
                    <a:lnTo>
                      <a:pt x="329515" y="513965"/>
                    </a:lnTo>
                    <a:cubicBezTo>
                      <a:pt x="329515" y="501356"/>
                      <a:pt x="338027" y="490528"/>
                      <a:pt x="350109" y="487376"/>
                    </a:cubicBezTo>
                    <a:cubicBezTo>
                      <a:pt x="367409" y="482853"/>
                      <a:pt x="384159" y="476000"/>
                      <a:pt x="399674" y="466817"/>
                    </a:cubicBezTo>
                    <a:cubicBezTo>
                      <a:pt x="410520" y="460512"/>
                      <a:pt x="424250" y="462157"/>
                      <a:pt x="433037" y="471066"/>
                    </a:cubicBezTo>
                    <a:lnTo>
                      <a:pt x="457339" y="495325"/>
                    </a:lnTo>
                    <a:lnTo>
                      <a:pt x="496194" y="456538"/>
                    </a:lnTo>
                    <a:lnTo>
                      <a:pt x="471892" y="432279"/>
                    </a:lnTo>
                    <a:cubicBezTo>
                      <a:pt x="462968" y="423507"/>
                      <a:pt x="461320" y="409801"/>
                      <a:pt x="467636" y="398974"/>
                    </a:cubicBezTo>
                    <a:cubicBezTo>
                      <a:pt x="476835" y="383486"/>
                      <a:pt x="483700" y="366765"/>
                      <a:pt x="488231" y="349496"/>
                    </a:cubicBezTo>
                    <a:cubicBezTo>
                      <a:pt x="491389" y="337435"/>
                      <a:pt x="502235" y="328937"/>
                      <a:pt x="514866" y="328937"/>
                    </a:cubicBezTo>
                    <a:lnTo>
                      <a:pt x="549191" y="328937"/>
                    </a:lnTo>
                    <a:lnTo>
                      <a:pt x="549191" y="274115"/>
                    </a:lnTo>
                    <a:lnTo>
                      <a:pt x="514866" y="274115"/>
                    </a:lnTo>
                    <a:cubicBezTo>
                      <a:pt x="502235" y="274115"/>
                      <a:pt x="491389" y="265617"/>
                      <a:pt x="488231" y="253556"/>
                    </a:cubicBezTo>
                    <a:cubicBezTo>
                      <a:pt x="483700" y="236287"/>
                      <a:pt x="476835" y="219566"/>
                      <a:pt x="467636" y="204078"/>
                    </a:cubicBezTo>
                    <a:cubicBezTo>
                      <a:pt x="461320" y="193251"/>
                      <a:pt x="462968" y="179545"/>
                      <a:pt x="471892" y="170773"/>
                    </a:cubicBezTo>
                    <a:lnTo>
                      <a:pt x="496194" y="146514"/>
                    </a:lnTo>
                    <a:lnTo>
                      <a:pt x="457339" y="107727"/>
                    </a:lnTo>
                    <a:lnTo>
                      <a:pt x="433037" y="131986"/>
                    </a:lnTo>
                    <a:cubicBezTo>
                      <a:pt x="424250" y="140895"/>
                      <a:pt x="410520" y="142540"/>
                      <a:pt x="399674" y="136235"/>
                    </a:cubicBezTo>
                    <a:cubicBezTo>
                      <a:pt x="384159" y="127052"/>
                      <a:pt x="367409" y="120199"/>
                      <a:pt x="350109" y="115676"/>
                    </a:cubicBezTo>
                    <a:cubicBezTo>
                      <a:pt x="338027" y="112524"/>
                      <a:pt x="329515" y="101696"/>
                      <a:pt x="329515" y="89087"/>
                    </a:cubicBezTo>
                    <a:lnTo>
                      <a:pt x="329515" y="54823"/>
                    </a:lnTo>
                    <a:close/>
                    <a:moveTo>
                      <a:pt x="247136" y="0"/>
                    </a:moveTo>
                    <a:lnTo>
                      <a:pt x="356974" y="0"/>
                    </a:lnTo>
                    <a:cubicBezTo>
                      <a:pt x="372077" y="0"/>
                      <a:pt x="384434" y="12335"/>
                      <a:pt x="384434" y="27411"/>
                    </a:cubicBezTo>
                    <a:lnTo>
                      <a:pt x="384434" y="68940"/>
                    </a:lnTo>
                    <a:cubicBezTo>
                      <a:pt x="392672" y="71818"/>
                      <a:pt x="400772" y="75107"/>
                      <a:pt x="408598" y="78945"/>
                    </a:cubicBezTo>
                    <a:lnTo>
                      <a:pt x="437980" y="49615"/>
                    </a:lnTo>
                    <a:cubicBezTo>
                      <a:pt x="443060" y="44407"/>
                      <a:pt x="450062" y="41528"/>
                      <a:pt x="457339" y="41528"/>
                    </a:cubicBezTo>
                    <a:cubicBezTo>
                      <a:pt x="464616" y="41528"/>
                      <a:pt x="471618" y="44407"/>
                      <a:pt x="476835" y="49615"/>
                    </a:cubicBezTo>
                    <a:lnTo>
                      <a:pt x="554408" y="127052"/>
                    </a:lnTo>
                    <a:cubicBezTo>
                      <a:pt x="565255" y="137743"/>
                      <a:pt x="565255" y="155149"/>
                      <a:pt x="554408" y="165839"/>
                    </a:cubicBezTo>
                    <a:lnTo>
                      <a:pt x="525026" y="195170"/>
                    </a:lnTo>
                    <a:cubicBezTo>
                      <a:pt x="528871" y="202982"/>
                      <a:pt x="532166" y="211068"/>
                      <a:pt x="535049" y="219292"/>
                    </a:cubicBezTo>
                    <a:lnTo>
                      <a:pt x="576650" y="219292"/>
                    </a:lnTo>
                    <a:cubicBezTo>
                      <a:pt x="591753" y="219292"/>
                      <a:pt x="604110" y="231627"/>
                      <a:pt x="604110" y="246703"/>
                    </a:cubicBezTo>
                    <a:lnTo>
                      <a:pt x="604110" y="356349"/>
                    </a:lnTo>
                    <a:cubicBezTo>
                      <a:pt x="604110" y="371425"/>
                      <a:pt x="591753" y="383760"/>
                      <a:pt x="576650" y="383760"/>
                    </a:cubicBezTo>
                    <a:lnTo>
                      <a:pt x="535187" y="383760"/>
                    </a:lnTo>
                    <a:cubicBezTo>
                      <a:pt x="532166" y="391984"/>
                      <a:pt x="528871" y="400070"/>
                      <a:pt x="525026" y="407882"/>
                    </a:cubicBezTo>
                    <a:lnTo>
                      <a:pt x="554408" y="437213"/>
                    </a:lnTo>
                    <a:cubicBezTo>
                      <a:pt x="565255" y="447903"/>
                      <a:pt x="565255" y="465309"/>
                      <a:pt x="554408" y="476000"/>
                    </a:cubicBezTo>
                    <a:lnTo>
                      <a:pt x="476835" y="553437"/>
                    </a:lnTo>
                    <a:cubicBezTo>
                      <a:pt x="466126" y="564265"/>
                      <a:pt x="448689" y="564265"/>
                      <a:pt x="437980" y="553437"/>
                    </a:cubicBezTo>
                    <a:lnTo>
                      <a:pt x="408598" y="524107"/>
                    </a:lnTo>
                    <a:cubicBezTo>
                      <a:pt x="400772" y="527945"/>
                      <a:pt x="392672" y="531234"/>
                      <a:pt x="384434" y="534112"/>
                    </a:cubicBezTo>
                    <a:lnTo>
                      <a:pt x="384434" y="575641"/>
                    </a:lnTo>
                    <a:cubicBezTo>
                      <a:pt x="384434" y="590717"/>
                      <a:pt x="372077" y="603052"/>
                      <a:pt x="356974" y="603052"/>
                    </a:cubicBezTo>
                    <a:lnTo>
                      <a:pt x="247136" y="603052"/>
                    </a:lnTo>
                    <a:cubicBezTo>
                      <a:pt x="232033" y="603052"/>
                      <a:pt x="219676" y="590717"/>
                      <a:pt x="219676" y="575641"/>
                    </a:cubicBezTo>
                    <a:lnTo>
                      <a:pt x="219676" y="534112"/>
                    </a:lnTo>
                    <a:cubicBezTo>
                      <a:pt x="211438" y="531234"/>
                      <a:pt x="203338" y="527945"/>
                      <a:pt x="195512" y="524107"/>
                    </a:cubicBezTo>
                    <a:lnTo>
                      <a:pt x="166130" y="553437"/>
                    </a:lnTo>
                    <a:cubicBezTo>
                      <a:pt x="155421" y="564265"/>
                      <a:pt x="137984" y="564265"/>
                      <a:pt x="127275" y="553437"/>
                    </a:cubicBezTo>
                    <a:lnTo>
                      <a:pt x="49702" y="476000"/>
                    </a:lnTo>
                    <a:cubicBezTo>
                      <a:pt x="44484" y="470792"/>
                      <a:pt x="41601" y="463802"/>
                      <a:pt x="41601" y="456538"/>
                    </a:cubicBezTo>
                    <a:cubicBezTo>
                      <a:pt x="41601" y="449274"/>
                      <a:pt x="44484" y="442284"/>
                      <a:pt x="49702" y="437213"/>
                    </a:cubicBezTo>
                    <a:lnTo>
                      <a:pt x="79083" y="407882"/>
                    </a:lnTo>
                    <a:cubicBezTo>
                      <a:pt x="75239" y="400070"/>
                      <a:pt x="71944" y="391984"/>
                      <a:pt x="69061" y="383760"/>
                    </a:cubicBezTo>
                    <a:lnTo>
                      <a:pt x="27460" y="383760"/>
                    </a:lnTo>
                    <a:cubicBezTo>
                      <a:pt x="12357" y="383760"/>
                      <a:pt x="0" y="371425"/>
                      <a:pt x="0" y="356349"/>
                    </a:cubicBezTo>
                    <a:lnTo>
                      <a:pt x="0" y="246703"/>
                    </a:lnTo>
                    <a:cubicBezTo>
                      <a:pt x="0" y="231627"/>
                      <a:pt x="12357" y="219292"/>
                      <a:pt x="27460" y="219292"/>
                    </a:cubicBezTo>
                    <a:lnTo>
                      <a:pt x="69061" y="219292"/>
                    </a:lnTo>
                    <a:cubicBezTo>
                      <a:pt x="71944" y="211068"/>
                      <a:pt x="75239" y="202982"/>
                      <a:pt x="79083" y="195170"/>
                    </a:cubicBezTo>
                    <a:lnTo>
                      <a:pt x="49702" y="165839"/>
                    </a:lnTo>
                    <a:cubicBezTo>
                      <a:pt x="38855" y="155149"/>
                      <a:pt x="38855" y="137743"/>
                      <a:pt x="49702" y="127052"/>
                    </a:cubicBezTo>
                    <a:lnTo>
                      <a:pt x="127275" y="49615"/>
                    </a:lnTo>
                    <a:cubicBezTo>
                      <a:pt x="137984" y="38787"/>
                      <a:pt x="155421" y="38787"/>
                      <a:pt x="166130" y="49615"/>
                    </a:cubicBezTo>
                    <a:lnTo>
                      <a:pt x="195512" y="78945"/>
                    </a:lnTo>
                    <a:cubicBezTo>
                      <a:pt x="203338" y="75107"/>
                      <a:pt x="211438" y="71818"/>
                      <a:pt x="219676" y="68940"/>
                    </a:cubicBezTo>
                    <a:lnTo>
                      <a:pt x="219676" y="27411"/>
                    </a:lnTo>
                    <a:cubicBezTo>
                      <a:pt x="219676" y="12335"/>
                      <a:pt x="232033" y="0"/>
                      <a:pt x="247136" y="0"/>
                    </a:cubicBezTo>
                    <a:close/>
                  </a:path>
                </a:pathLst>
              </a:custGeom>
              <a:solidFill>
                <a:schemeClr val="bg1"/>
              </a:solidFill>
              <a:ln>
                <a:noFill/>
              </a:ln>
            </p:spPr>
            <p:txBody>
              <a:bodyPr>
                <a:normAutofit/>
              </a:bodyPr>
              <a:p>
                <a:pPr>
                  <a:lnSpc>
                    <a:spcPct val="150000"/>
                  </a:lnSpc>
                </a:pPr>
                <a:endParaRPr lang="zh-CN" altLang="en-US" sz="1000" dirty="0">
                  <a:latin typeface="字魂105号-简雅黑" panose="00000500000000000000" pitchFamily="2" charset="-122"/>
                  <a:ea typeface="字魂105号-简雅黑" panose="00000500000000000000" pitchFamily="2" charset="-122"/>
                </a:endParaRPr>
              </a:p>
            </p:txBody>
          </p:sp>
        </p:grpSp>
        <p:grpSp>
          <p:nvGrpSpPr>
            <p:cNvPr id="81" name="组合 80"/>
            <p:cNvGrpSpPr/>
            <p:nvPr/>
          </p:nvGrpSpPr>
          <p:grpSpPr>
            <a:xfrm flipH="1">
              <a:off x="10052" y="6570"/>
              <a:ext cx="9153" cy="2112"/>
              <a:chOff x="736064" y="1812222"/>
              <a:chExt cx="5812167" cy="1340866"/>
            </a:xfrm>
          </p:grpSpPr>
          <p:sp>
            <p:nvSpPr>
              <p:cNvPr id="82" name="矩形 81"/>
              <p:cNvSpPr/>
              <p:nvPr/>
            </p:nvSpPr>
            <p:spPr>
              <a:xfrm>
                <a:off x="736064" y="1812222"/>
                <a:ext cx="5359936" cy="1340866"/>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p>
            </p:txBody>
          </p:sp>
          <p:sp>
            <p:nvSpPr>
              <p:cNvPr id="83" name="íṧ1îḋê"/>
              <p:cNvSpPr/>
              <p:nvPr/>
            </p:nvSpPr>
            <p:spPr>
              <a:xfrm>
                <a:off x="5535434" y="1987579"/>
                <a:ext cx="1012797" cy="101279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p>
                <a:pPr algn="ctr">
                  <a:lnSpc>
                    <a:spcPct val="150000"/>
                  </a:lnSpc>
                </a:pPr>
                <a:endParaRPr sz="1600" dirty="0">
                  <a:latin typeface="字魂105号-简雅黑" panose="00000500000000000000" pitchFamily="2" charset="-122"/>
                  <a:ea typeface="字魂105号-简雅黑" panose="00000500000000000000" pitchFamily="2" charset="-122"/>
                  <a:cs typeface="+mn-ea"/>
                  <a:sym typeface="+mn-lt"/>
                </a:endParaRPr>
              </a:p>
            </p:txBody>
          </p:sp>
          <p:sp>
            <p:nvSpPr>
              <p:cNvPr id="84" name="文本框 83"/>
              <p:cNvSpPr txBox="1"/>
              <p:nvPr/>
            </p:nvSpPr>
            <p:spPr>
              <a:xfrm>
                <a:off x="1482595" y="1906508"/>
                <a:ext cx="3773981" cy="548244"/>
              </a:xfrm>
              <a:prstGeom prst="rect">
                <a:avLst/>
              </a:prstGeom>
              <a:noFill/>
            </p:spPr>
            <p:txBody>
              <a:bodyPr wrap="square" rtlCol="0">
                <a:spAutoFit/>
              </a:bodyPr>
              <a:p>
                <a:r>
                  <a:rPr lang="en-US" altLang="zh-CN" sz="2000" dirty="0">
                    <a:solidFill>
                      <a:schemeClr val="tx1">
                        <a:lumMod val="75000"/>
                        <a:lumOff val="25000"/>
                      </a:schemeClr>
                    </a:solidFill>
                    <a:latin typeface="字魂105号-简雅黑" panose="00000500000000000000" pitchFamily="2" charset="-122"/>
                    <a:ea typeface="字魂105号-简雅黑" panose="00000500000000000000" pitchFamily="2" charset="-122"/>
                  </a:rPr>
                  <a:t>L4 </a:t>
                </a:r>
                <a:r>
                  <a:rPr lang="zh-CN" altLang="en-US" sz="2000" dirty="0">
                    <a:solidFill>
                      <a:schemeClr val="tx1">
                        <a:lumMod val="75000"/>
                        <a:lumOff val="25000"/>
                      </a:schemeClr>
                    </a:solidFill>
                    <a:latin typeface="字魂105号-简雅黑" panose="00000500000000000000" pitchFamily="2" charset="-122"/>
                    <a:ea typeface="字魂105号-简雅黑" panose="00000500000000000000" pitchFamily="2" charset="-122"/>
                  </a:rPr>
                  <a:t>钻石会员卡</a:t>
                </a:r>
                <a:endParaRPr lang="zh-CN" altLang="en-US" sz="2000" dirty="0">
                  <a:solidFill>
                    <a:schemeClr val="tx1">
                      <a:lumMod val="75000"/>
                      <a:lumOff val="25000"/>
                    </a:schemeClr>
                  </a:solidFill>
                  <a:latin typeface="字魂105号-简雅黑" panose="00000500000000000000" pitchFamily="2" charset="-122"/>
                  <a:ea typeface="字魂105号-简雅黑" panose="00000500000000000000" pitchFamily="2" charset="-122"/>
                </a:endParaRPr>
              </a:p>
            </p:txBody>
          </p:sp>
          <p:sp>
            <p:nvSpPr>
              <p:cNvPr id="86" name="efficiency_158344"/>
              <p:cNvSpPr>
                <a:spLocks noChangeAspect="1"/>
              </p:cNvSpPr>
              <p:nvPr/>
            </p:nvSpPr>
            <p:spPr bwMode="auto">
              <a:xfrm>
                <a:off x="5789181" y="2225195"/>
                <a:ext cx="502583" cy="501702"/>
              </a:xfrm>
              <a:custGeom>
                <a:avLst/>
                <a:gdLst>
                  <a:gd name="connsiteX0" fmla="*/ 360585 w 604110"/>
                  <a:gd name="connsiteY0" fmla="*/ 233916 h 603052"/>
                  <a:gd name="connsiteX1" fmla="*/ 380012 w 604110"/>
                  <a:gd name="connsiteY1" fmla="*/ 241933 h 603052"/>
                  <a:gd name="connsiteX2" fmla="*/ 380012 w 604110"/>
                  <a:gd name="connsiteY2" fmla="*/ 280718 h 603052"/>
                  <a:gd name="connsiteX3" fmla="*/ 297635 w 604110"/>
                  <a:gd name="connsiteY3" fmla="*/ 362947 h 603052"/>
                  <a:gd name="connsiteX4" fmla="*/ 278277 w 604110"/>
                  <a:gd name="connsiteY4" fmla="*/ 371033 h 603052"/>
                  <a:gd name="connsiteX5" fmla="*/ 258781 w 604110"/>
                  <a:gd name="connsiteY5" fmla="*/ 362947 h 603052"/>
                  <a:gd name="connsiteX6" fmla="*/ 222260 w 604110"/>
                  <a:gd name="connsiteY6" fmla="*/ 326355 h 603052"/>
                  <a:gd name="connsiteX7" fmla="*/ 222260 w 604110"/>
                  <a:gd name="connsiteY7" fmla="*/ 287707 h 603052"/>
                  <a:gd name="connsiteX8" fmla="*/ 260977 w 604110"/>
                  <a:gd name="connsiteY8" fmla="*/ 287707 h 603052"/>
                  <a:gd name="connsiteX9" fmla="*/ 278277 w 604110"/>
                  <a:gd name="connsiteY9" fmla="*/ 304838 h 603052"/>
                  <a:gd name="connsiteX10" fmla="*/ 341158 w 604110"/>
                  <a:gd name="connsiteY10" fmla="*/ 241933 h 603052"/>
                  <a:gd name="connsiteX11" fmla="*/ 360585 w 604110"/>
                  <a:gd name="connsiteY11" fmla="*/ 233916 h 603052"/>
                  <a:gd name="connsiteX12" fmla="*/ 274595 w 604110"/>
                  <a:gd name="connsiteY12" fmla="*/ 54823 h 603052"/>
                  <a:gd name="connsiteX13" fmla="*/ 274595 w 604110"/>
                  <a:gd name="connsiteY13" fmla="*/ 89087 h 603052"/>
                  <a:gd name="connsiteX14" fmla="*/ 254001 w 604110"/>
                  <a:gd name="connsiteY14" fmla="*/ 115676 h 603052"/>
                  <a:gd name="connsiteX15" fmla="*/ 204436 w 604110"/>
                  <a:gd name="connsiteY15" fmla="*/ 136235 h 603052"/>
                  <a:gd name="connsiteX16" fmla="*/ 171073 w 604110"/>
                  <a:gd name="connsiteY16" fmla="*/ 131986 h 603052"/>
                  <a:gd name="connsiteX17" fmla="*/ 146771 w 604110"/>
                  <a:gd name="connsiteY17" fmla="*/ 107727 h 603052"/>
                  <a:gd name="connsiteX18" fmla="*/ 107916 w 604110"/>
                  <a:gd name="connsiteY18" fmla="*/ 146514 h 603052"/>
                  <a:gd name="connsiteX19" fmla="*/ 132218 w 604110"/>
                  <a:gd name="connsiteY19" fmla="*/ 170773 h 603052"/>
                  <a:gd name="connsiteX20" fmla="*/ 136474 w 604110"/>
                  <a:gd name="connsiteY20" fmla="*/ 204078 h 603052"/>
                  <a:gd name="connsiteX21" fmla="*/ 115879 w 604110"/>
                  <a:gd name="connsiteY21" fmla="*/ 253556 h 603052"/>
                  <a:gd name="connsiteX22" fmla="*/ 89244 w 604110"/>
                  <a:gd name="connsiteY22" fmla="*/ 274115 h 603052"/>
                  <a:gd name="connsiteX23" fmla="*/ 54919 w 604110"/>
                  <a:gd name="connsiteY23" fmla="*/ 274115 h 603052"/>
                  <a:gd name="connsiteX24" fmla="*/ 54919 w 604110"/>
                  <a:gd name="connsiteY24" fmla="*/ 328937 h 603052"/>
                  <a:gd name="connsiteX25" fmla="*/ 89244 w 604110"/>
                  <a:gd name="connsiteY25" fmla="*/ 328937 h 603052"/>
                  <a:gd name="connsiteX26" fmla="*/ 115879 w 604110"/>
                  <a:gd name="connsiteY26" fmla="*/ 349496 h 603052"/>
                  <a:gd name="connsiteX27" fmla="*/ 136474 w 604110"/>
                  <a:gd name="connsiteY27" fmla="*/ 398974 h 603052"/>
                  <a:gd name="connsiteX28" fmla="*/ 132218 w 604110"/>
                  <a:gd name="connsiteY28" fmla="*/ 432279 h 603052"/>
                  <a:gd name="connsiteX29" fmla="*/ 107916 w 604110"/>
                  <a:gd name="connsiteY29" fmla="*/ 456538 h 603052"/>
                  <a:gd name="connsiteX30" fmla="*/ 146771 w 604110"/>
                  <a:gd name="connsiteY30" fmla="*/ 495325 h 603052"/>
                  <a:gd name="connsiteX31" fmla="*/ 171073 w 604110"/>
                  <a:gd name="connsiteY31" fmla="*/ 471066 h 603052"/>
                  <a:gd name="connsiteX32" fmla="*/ 204436 w 604110"/>
                  <a:gd name="connsiteY32" fmla="*/ 466817 h 603052"/>
                  <a:gd name="connsiteX33" fmla="*/ 254001 w 604110"/>
                  <a:gd name="connsiteY33" fmla="*/ 487376 h 603052"/>
                  <a:gd name="connsiteX34" fmla="*/ 274595 w 604110"/>
                  <a:gd name="connsiteY34" fmla="*/ 513965 h 603052"/>
                  <a:gd name="connsiteX35" fmla="*/ 274595 w 604110"/>
                  <a:gd name="connsiteY35" fmla="*/ 548229 h 603052"/>
                  <a:gd name="connsiteX36" fmla="*/ 329515 w 604110"/>
                  <a:gd name="connsiteY36" fmla="*/ 548229 h 603052"/>
                  <a:gd name="connsiteX37" fmla="*/ 329515 w 604110"/>
                  <a:gd name="connsiteY37" fmla="*/ 513965 h 603052"/>
                  <a:gd name="connsiteX38" fmla="*/ 350109 w 604110"/>
                  <a:gd name="connsiteY38" fmla="*/ 487376 h 603052"/>
                  <a:gd name="connsiteX39" fmla="*/ 399674 w 604110"/>
                  <a:gd name="connsiteY39" fmla="*/ 466817 h 603052"/>
                  <a:gd name="connsiteX40" fmla="*/ 433037 w 604110"/>
                  <a:gd name="connsiteY40" fmla="*/ 471066 h 603052"/>
                  <a:gd name="connsiteX41" fmla="*/ 457339 w 604110"/>
                  <a:gd name="connsiteY41" fmla="*/ 495325 h 603052"/>
                  <a:gd name="connsiteX42" fmla="*/ 496194 w 604110"/>
                  <a:gd name="connsiteY42" fmla="*/ 456538 h 603052"/>
                  <a:gd name="connsiteX43" fmla="*/ 471892 w 604110"/>
                  <a:gd name="connsiteY43" fmla="*/ 432279 h 603052"/>
                  <a:gd name="connsiteX44" fmla="*/ 467636 w 604110"/>
                  <a:gd name="connsiteY44" fmla="*/ 398974 h 603052"/>
                  <a:gd name="connsiteX45" fmla="*/ 488231 w 604110"/>
                  <a:gd name="connsiteY45" fmla="*/ 349496 h 603052"/>
                  <a:gd name="connsiteX46" fmla="*/ 514866 w 604110"/>
                  <a:gd name="connsiteY46" fmla="*/ 328937 h 603052"/>
                  <a:gd name="connsiteX47" fmla="*/ 549191 w 604110"/>
                  <a:gd name="connsiteY47" fmla="*/ 328937 h 603052"/>
                  <a:gd name="connsiteX48" fmla="*/ 549191 w 604110"/>
                  <a:gd name="connsiteY48" fmla="*/ 274115 h 603052"/>
                  <a:gd name="connsiteX49" fmla="*/ 514866 w 604110"/>
                  <a:gd name="connsiteY49" fmla="*/ 274115 h 603052"/>
                  <a:gd name="connsiteX50" fmla="*/ 488231 w 604110"/>
                  <a:gd name="connsiteY50" fmla="*/ 253556 h 603052"/>
                  <a:gd name="connsiteX51" fmla="*/ 467636 w 604110"/>
                  <a:gd name="connsiteY51" fmla="*/ 204078 h 603052"/>
                  <a:gd name="connsiteX52" fmla="*/ 471892 w 604110"/>
                  <a:gd name="connsiteY52" fmla="*/ 170773 h 603052"/>
                  <a:gd name="connsiteX53" fmla="*/ 496194 w 604110"/>
                  <a:gd name="connsiteY53" fmla="*/ 146514 h 603052"/>
                  <a:gd name="connsiteX54" fmla="*/ 457339 w 604110"/>
                  <a:gd name="connsiteY54" fmla="*/ 107727 h 603052"/>
                  <a:gd name="connsiteX55" fmla="*/ 433037 w 604110"/>
                  <a:gd name="connsiteY55" fmla="*/ 131986 h 603052"/>
                  <a:gd name="connsiteX56" fmla="*/ 399674 w 604110"/>
                  <a:gd name="connsiteY56" fmla="*/ 136235 h 603052"/>
                  <a:gd name="connsiteX57" fmla="*/ 350109 w 604110"/>
                  <a:gd name="connsiteY57" fmla="*/ 115676 h 603052"/>
                  <a:gd name="connsiteX58" fmla="*/ 329515 w 604110"/>
                  <a:gd name="connsiteY58" fmla="*/ 89087 h 603052"/>
                  <a:gd name="connsiteX59" fmla="*/ 329515 w 604110"/>
                  <a:gd name="connsiteY59" fmla="*/ 54823 h 603052"/>
                  <a:gd name="connsiteX60" fmla="*/ 247136 w 604110"/>
                  <a:gd name="connsiteY60" fmla="*/ 0 h 603052"/>
                  <a:gd name="connsiteX61" fmla="*/ 356974 w 604110"/>
                  <a:gd name="connsiteY61" fmla="*/ 0 h 603052"/>
                  <a:gd name="connsiteX62" fmla="*/ 384434 w 604110"/>
                  <a:gd name="connsiteY62" fmla="*/ 27411 h 603052"/>
                  <a:gd name="connsiteX63" fmla="*/ 384434 w 604110"/>
                  <a:gd name="connsiteY63" fmla="*/ 68940 h 603052"/>
                  <a:gd name="connsiteX64" fmla="*/ 408598 w 604110"/>
                  <a:gd name="connsiteY64" fmla="*/ 78945 h 603052"/>
                  <a:gd name="connsiteX65" fmla="*/ 437980 w 604110"/>
                  <a:gd name="connsiteY65" fmla="*/ 49615 h 603052"/>
                  <a:gd name="connsiteX66" fmla="*/ 457339 w 604110"/>
                  <a:gd name="connsiteY66" fmla="*/ 41528 h 603052"/>
                  <a:gd name="connsiteX67" fmla="*/ 476835 w 604110"/>
                  <a:gd name="connsiteY67" fmla="*/ 49615 h 603052"/>
                  <a:gd name="connsiteX68" fmla="*/ 554408 w 604110"/>
                  <a:gd name="connsiteY68" fmla="*/ 127052 h 603052"/>
                  <a:gd name="connsiteX69" fmla="*/ 554408 w 604110"/>
                  <a:gd name="connsiteY69" fmla="*/ 165839 h 603052"/>
                  <a:gd name="connsiteX70" fmla="*/ 525026 w 604110"/>
                  <a:gd name="connsiteY70" fmla="*/ 195170 h 603052"/>
                  <a:gd name="connsiteX71" fmla="*/ 535049 w 604110"/>
                  <a:gd name="connsiteY71" fmla="*/ 219292 h 603052"/>
                  <a:gd name="connsiteX72" fmla="*/ 576650 w 604110"/>
                  <a:gd name="connsiteY72" fmla="*/ 219292 h 603052"/>
                  <a:gd name="connsiteX73" fmla="*/ 604110 w 604110"/>
                  <a:gd name="connsiteY73" fmla="*/ 246703 h 603052"/>
                  <a:gd name="connsiteX74" fmla="*/ 604110 w 604110"/>
                  <a:gd name="connsiteY74" fmla="*/ 356349 h 603052"/>
                  <a:gd name="connsiteX75" fmla="*/ 576650 w 604110"/>
                  <a:gd name="connsiteY75" fmla="*/ 383760 h 603052"/>
                  <a:gd name="connsiteX76" fmla="*/ 535187 w 604110"/>
                  <a:gd name="connsiteY76" fmla="*/ 383760 h 603052"/>
                  <a:gd name="connsiteX77" fmla="*/ 525026 w 604110"/>
                  <a:gd name="connsiteY77" fmla="*/ 407882 h 603052"/>
                  <a:gd name="connsiteX78" fmla="*/ 554408 w 604110"/>
                  <a:gd name="connsiteY78" fmla="*/ 437213 h 603052"/>
                  <a:gd name="connsiteX79" fmla="*/ 554408 w 604110"/>
                  <a:gd name="connsiteY79" fmla="*/ 476000 h 603052"/>
                  <a:gd name="connsiteX80" fmla="*/ 476835 w 604110"/>
                  <a:gd name="connsiteY80" fmla="*/ 553437 h 603052"/>
                  <a:gd name="connsiteX81" fmla="*/ 437980 w 604110"/>
                  <a:gd name="connsiteY81" fmla="*/ 553437 h 603052"/>
                  <a:gd name="connsiteX82" fmla="*/ 408598 w 604110"/>
                  <a:gd name="connsiteY82" fmla="*/ 524107 h 603052"/>
                  <a:gd name="connsiteX83" fmla="*/ 384434 w 604110"/>
                  <a:gd name="connsiteY83" fmla="*/ 534112 h 603052"/>
                  <a:gd name="connsiteX84" fmla="*/ 384434 w 604110"/>
                  <a:gd name="connsiteY84" fmla="*/ 575641 h 603052"/>
                  <a:gd name="connsiteX85" fmla="*/ 356974 w 604110"/>
                  <a:gd name="connsiteY85" fmla="*/ 603052 h 603052"/>
                  <a:gd name="connsiteX86" fmla="*/ 247136 w 604110"/>
                  <a:gd name="connsiteY86" fmla="*/ 603052 h 603052"/>
                  <a:gd name="connsiteX87" fmla="*/ 219676 w 604110"/>
                  <a:gd name="connsiteY87" fmla="*/ 575641 h 603052"/>
                  <a:gd name="connsiteX88" fmla="*/ 219676 w 604110"/>
                  <a:gd name="connsiteY88" fmla="*/ 534112 h 603052"/>
                  <a:gd name="connsiteX89" fmla="*/ 195512 w 604110"/>
                  <a:gd name="connsiteY89" fmla="*/ 524107 h 603052"/>
                  <a:gd name="connsiteX90" fmla="*/ 166130 w 604110"/>
                  <a:gd name="connsiteY90" fmla="*/ 553437 h 603052"/>
                  <a:gd name="connsiteX91" fmla="*/ 127275 w 604110"/>
                  <a:gd name="connsiteY91" fmla="*/ 553437 h 603052"/>
                  <a:gd name="connsiteX92" fmla="*/ 49702 w 604110"/>
                  <a:gd name="connsiteY92" fmla="*/ 476000 h 603052"/>
                  <a:gd name="connsiteX93" fmla="*/ 41601 w 604110"/>
                  <a:gd name="connsiteY93" fmla="*/ 456538 h 603052"/>
                  <a:gd name="connsiteX94" fmla="*/ 49702 w 604110"/>
                  <a:gd name="connsiteY94" fmla="*/ 437213 h 603052"/>
                  <a:gd name="connsiteX95" fmla="*/ 79083 w 604110"/>
                  <a:gd name="connsiteY95" fmla="*/ 407882 h 603052"/>
                  <a:gd name="connsiteX96" fmla="*/ 69061 w 604110"/>
                  <a:gd name="connsiteY96" fmla="*/ 383760 h 603052"/>
                  <a:gd name="connsiteX97" fmla="*/ 27460 w 604110"/>
                  <a:gd name="connsiteY97" fmla="*/ 383760 h 603052"/>
                  <a:gd name="connsiteX98" fmla="*/ 0 w 604110"/>
                  <a:gd name="connsiteY98" fmla="*/ 356349 h 603052"/>
                  <a:gd name="connsiteX99" fmla="*/ 0 w 604110"/>
                  <a:gd name="connsiteY99" fmla="*/ 246703 h 603052"/>
                  <a:gd name="connsiteX100" fmla="*/ 27460 w 604110"/>
                  <a:gd name="connsiteY100" fmla="*/ 219292 h 603052"/>
                  <a:gd name="connsiteX101" fmla="*/ 69061 w 604110"/>
                  <a:gd name="connsiteY101" fmla="*/ 219292 h 603052"/>
                  <a:gd name="connsiteX102" fmla="*/ 79083 w 604110"/>
                  <a:gd name="connsiteY102" fmla="*/ 195170 h 603052"/>
                  <a:gd name="connsiteX103" fmla="*/ 49702 w 604110"/>
                  <a:gd name="connsiteY103" fmla="*/ 165839 h 603052"/>
                  <a:gd name="connsiteX104" fmla="*/ 49702 w 604110"/>
                  <a:gd name="connsiteY104" fmla="*/ 127052 h 603052"/>
                  <a:gd name="connsiteX105" fmla="*/ 127275 w 604110"/>
                  <a:gd name="connsiteY105" fmla="*/ 49615 h 603052"/>
                  <a:gd name="connsiteX106" fmla="*/ 166130 w 604110"/>
                  <a:gd name="connsiteY106" fmla="*/ 49615 h 603052"/>
                  <a:gd name="connsiteX107" fmla="*/ 195512 w 604110"/>
                  <a:gd name="connsiteY107" fmla="*/ 78945 h 603052"/>
                  <a:gd name="connsiteX108" fmla="*/ 219676 w 604110"/>
                  <a:gd name="connsiteY108" fmla="*/ 68940 h 603052"/>
                  <a:gd name="connsiteX109" fmla="*/ 219676 w 604110"/>
                  <a:gd name="connsiteY109" fmla="*/ 27411 h 603052"/>
                  <a:gd name="connsiteX110" fmla="*/ 247136 w 604110"/>
                  <a:gd name="connsiteY110"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110" h="603052">
                    <a:moveTo>
                      <a:pt x="360585" y="233916"/>
                    </a:moveTo>
                    <a:cubicBezTo>
                      <a:pt x="367621" y="233916"/>
                      <a:pt x="374658" y="236588"/>
                      <a:pt x="380012" y="241933"/>
                    </a:cubicBezTo>
                    <a:cubicBezTo>
                      <a:pt x="390721" y="252623"/>
                      <a:pt x="390721" y="270028"/>
                      <a:pt x="380012" y="280718"/>
                    </a:cubicBezTo>
                    <a:lnTo>
                      <a:pt x="297635" y="362947"/>
                    </a:lnTo>
                    <a:cubicBezTo>
                      <a:pt x="292281" y="368292"/>
                      <a:pt x="285279" y="371033"/>
                      <a:pt x="278277" y="371033"/>
                    </a:cubicBezTo>
                    <a:cubicBezTo>
                      <a:pt x="271137" y="371033"/>
                      <a:pt x="264135" y="368292"/>
                      <a:pt x="258781" y="362947"/>
                    </a:cubicBezTo>
                    <a:lnTo>
                      <a:pt x="222260" y="326355"/>
                    </a:lnTo>
                    <a:cubicBezTo>
                      <a:pt x="211414" y="315665"/>
                      <a:pt x="211414" y="298397"/>
                      <a:pt x="222260" y="287707"/>
                    </a:cubicBezTo>
                    <a:cubicBezTo>
                      <a:pt x="232969" y="276880"/>
                      <a:pt x="250268" y="276880"/>
                      <a:pt x="260977" y="287707"/>
                    </a:cubicBezTo>
                    <a:lnTo>
                      <a:pt x="278277" y="304838"/>
                    </a:lnTo>
                    <a:lnTo>
                      <a:pt x="341158" y="241933"/>
                    </a:lnTo>
                    <a:cubicBezTo>
                      <a:pt x="346512" y="236588"/>
                      <a:pt x="353549" y="233916"/>
                      <a:pt x="360585" y="233916"/>
                    </a:cubicBezTo>
                    <a:close/>
                    <a:moveTo>
                      <a:pt x="274595" y="54823"/>
                    </a:moveTo>
                    <a:lnTo>
                      <a:pt x="274595" y="89087"/>
                    </a:lnTo>
                    <a:cubicBezTo>
                      <a:pt x="274595" y="101696"/>
                      <a:pt x="266083" y="112524"/>
                      <a:pt x="254001" y="115676"/>
                    </a:cubicBezTo>
                    <a:cubicBezTo>
                      <a:pt x="236701" y="120199"/>
                      <a:pt x="219951" y="127052"/>
                      <a:pt x="204436" y="136235"/>
                    </a:cubicBezTo>
                    <a:cubicBezTo>
                      <a:pt x="193590" y="142540"/>
                      <a:pt x="179860" y="140895"/>
                      <a:pt x="171073" y="131986"/>
                    </a:cubicBezTo>
                    <a:lnTo>
                      <a:pt x="146771" y="107727"/>
                    </a:lnTo>
                    <a:lnTo>
                      <a:pt x="107916" y="146514"/>
                    </a:lnTo>
                    <a:lnTo>
                      <a:pt x="132218" y="170773"/>
                    </a:lnTo>
                    <a:cubicBezTo>
                      <a:pt x="141142" y="179545"/>
                      <a:pt x="142790" y="193251"/>
                      <a:pt x="136474" y="204078"/>
                    </a:cubicBezTo>
                    <a:cubicBezTo>
                      <a:pt x="127275" y="219566"/>
                      <a:pt x="120410" y="236287"/>
                      <a:pt x="115879" y="253556"/>
                    </a:cubicBezTo>
                    <a:cubicBezTo>
                      <a:pt x="112721" y="265617"/>
                      <a:pt x="101875" y="274115"/>
                      <a:pt x="89244" y="274115"/>
                    </a:cubicBezTo>
                    <a:lnTo>
                      <a:pt x="54919" y="274115"/>
                    </a:lnTo>
                    <a:lnTo>
                      <a:pt x="54919" y="328937"/>
                    </a:lnTo>
                    <a:lnTo>
                      <a:pt x="89244" y="328937"/>
                    </a:lnTo>
                    <a:cubicBezTo>
                      <a:pt x="101875" y="328937"/>
                      <a:pt x="112721" y="337435"/>
                      <a:pt x="115879" y="349496"/>
                    </a:cubicBezTo>
                    <a:cubicBezTo>
                      <a:pt x="120410" y="366765"/>
                      <a:pt x="127275" y="383486"/>
                      <a:pt x="136474" y="398974"/>
                    </a:cubicBezTo>
                    <a:cubicBezTo>
                      <a:pt x="142790" y="409801"/>
                      <a:pt x="141142" y="423507"/>
                      <a:pt x="132218" y="432279"/>
                    </a:cubicBezTo>
                    <a:lnTo>
                      <a:pt x="107916" y="456538"/>
                    </a:lnTo>
                    <a:lnTo>
                      <a:pt x="146771" y="495325"/>
                    </a:lnTo>
                    <a:lnTo>
                      <a:pt x="171073" y="471066"/>
                    </a:lnTo>
                    <a:cubicBezTo>
                      <a:pt x="179860" y="462157"/>
                      <a:pt x="193590" y="460512"/>
                      <a:pt x="204436" y="466817"/>
                    </a:cubicBezTo>
                    <a:cubicBezTo>
                      <a:pt x="219951" y="476000"/>
                      <a:pt x="236701" y="482853"/>
                      <a:pt x="254001" y="487376"/>
                    </a:cubicBezTo>
                    <a:cubicBezTo>
                      <a:pt x="266083" y="490528"/>
                      <a:pt x="274595" y="501356"/>
                      <a:pt x="274595" y="513965"/>
                    </a:cubicBezTo>
                    <a:lnTo>
                      <a:pt x="274595" y="548229"/>
                    </a:lnTo>
                    <a:lnTo>
                      <a:pt x="329515" y="548229"/>
                    </a:lnTo>
                    <a:lnTo>
                      <a:pt x="329515" y="513965"/>
                    </a:lnTo>
                    <a:cubicBezTo>
                      <a:pt x="329515" y="501356"/>
                      <a:pt x="338027" y="490528"/>
                      <a:pt x="350109" y="487376"/>
                    </a:cubicBezTo>
                    <a:cubicBezTo>
                      <a:pt x="367409" y="482853"/>
                      <a:pt x="384159" y="476000"/>
                      <a:pt x="399674" y="466817"/>
                    </a:cubicBezTo>
                    <a:cubicBezTo>
                      <a:pt x="410520" y="460512"/>
                      <a:pt x="424250" y="462157"/>
                      <a:pt x="433037" y="471066"/>
                    </a:cubicBezTo>
                    <a:lnTo>
                      <a:pt x="457339" y="495325"/>
                    </a:lnTo>
                    <a:lnTo>
                      <a:pt x="496194" y="456538"/>
                    </a:lnTo>
                    <a:lnTo>
                      <a:pt x="471892" y="432279"/>
                    </a:lnTo>
                    <a:cubicBezTo>
                      <a:pt x="462968" y="423507"/>
                      <a:pt x="461320" y="409801"/>
                      <a:pt x="467636" y="398974"/>
                    </a:cubicBezTo>
                    <a:cubicBezTo>
                      <a:pt x="476835" y="383486"/>
                      <a:pt x="483700" y="366765"/>
                      <a:pt x="488231" y="349496"/>
                    </a:cubicBezTo>
                    <a:cubicBezTo>
                      <a:pt x="491389" y="337435"/>
                      <a:pt x="502235" y="328937"/>
                      <a:pt x="514866" y="328937"/>
                    </a:cubicBezTo>
                    <a:lnTo>
                      <a:pt x="549191" y="328937"/>
                    </a:lnTo>
                    <a:lnTo>
                      <a:pt x="549191" y="274115"/>
                    </a:lnTo>
                    <a:lnTo>
                      <a:pt x="514866" y="274115"/>
                    </a:lnTo>
                    <a:cubicBezTo>
                      <a:pt x="502235" y="274115"/>
                      <a:pt x="491389" y="265617"/>
                      <a:pt x="488231" y="253556"/>
                    </a:cubicBezTo>
                    <a:cubicBezTo>
                      <a:pt x="483700" y="236287"/>
                      <a:pt x="476835" y="219566"/>
                      <a:pt x="467636" y="204078"/>
                    </a:cubicBezTo>
                    <a:cubicBezTo>
                      <a:pt x="461320" y="193251"/>
                      <a:pt x="462968" y="179545"/>
                      <a:pt x="471892" y="170773"/>
                    </a:cubicBezTo>
                    <a:lnTo>
                      <a:pt x="496194" y="146514"/>
                    </a:lnTo>
                    <a:lnTo>
                      <a:pt x="457339" y="107727"/>
                    </a:lnTo>
                    <a:lnTo>
                      <a:pt x="433037" y="131986"/>
                    </a:lnTo>
                    <a:cubicBezTo>
                      <a:pt x="424250" y="140895"/>
                      <a:pt x="410520" y="142540"/>
                      <a:pt x="399674" y="136235"/>
                    </a:cubicBezTo>
                    <a:cubicBezTo>
                      <a:pt x="384159" y="127052"/>
                      <a:pt x="367409" y="120199"/>
                      <a:pt x="350109" y="115676"/>
                    </a:cubicBezTo>
                    <a:cubicBezTo>
                      <a:pt x="338027" y="112524"/>
                      <a:pt x="329515" y="101696"/>
                      <a:pt x="329515" y="89087"/>
                    </a:cubicBezTo>
                    <a:lnTo>
                      <a:pt x="329515" y="54823"/>
                    </a:lnTo>
                    <a:close/>
                    <a:moveTo>
                      <a:pt x="247136" y="0"/>
                    </a:moveTo>
                    <a:lnTo>
                      <a:pt x="356974" y="0"/>
                    </a:lnTo>
                    <a:cubicBezTo>
                      <a:pt x="372077" y="0"/>
                      <a:pt x="384434" y="12335"/>
                      <a:pt x="384434" y="27411"/>
                    </a:cubicBezTo>
                    <a:lnTo>
                      <a:pt x="384434" y="68940"/>
                    </a:lnTo>
                    <a:cubicBezTo>
                      <a:pt x="392672" y="71818"/>
                      <a:pt x="400772" y="75107"/>
                      <a:pt x="408598" y="78945"/>
                    </a:cubicBezTo>
                    <a:lnTo>
                      <a:pt x="437980" y="49615"/>
                    </a:lnTo>
                    <a:cubicBezTo>
                      <a:pt x="443060" y="44407"/>
                      <a:pt x="450062" y="41528"/>
                      <a:pt x="457339" y="41528"/>
                    </a:cubicBezTo>
                    <a:cubicBezTo>
                      <a:pt x="464616" y="41528"/>
                      <a:pt x="471618" y="44407"/>
                      <a:pt x="476835" y="49615"/>
                    </a:cubicBezTo>
                    <a:lnTo>
                      <a:pt x="554408" y="127052"/>
                    </a:lnTo>
                    <a:cubicBezTo>
                      <a:pt x="565255" y="137743"/>
                      <a:pt x="565255" y="155149"/>
                      <a:pt x="554408" y="165839"/>
                    </a:cubicBezTo>
                    <a:lnTo>
                      <a:pt x="525026" y="195170"/>
                    </a:lnTo>
                    <a:cubicBezTo>
                      <a:pt x="528871" y="202982"/>
                      <a:pt x="532166" y="211068"/>
                      <a:pt x="535049" y="219292"/>
                    </a:cubicBezTo>
                    <a:lnTo>
                      <a:pt x="576650" y="219292"/>
                    </a:lnTo>
                    <a:cubicBezTo>
                      <a:pt x="591753" y="219292"/>
                      <a:pt x="604110" y="231627"/>
                      <a:pt x="604110" y="246703"/>
                    </a:cubicBezTo>
                    <a:lnTo>
                      <a:pt x="604110" y="356349"/>
                    </a:lnTo>
                    <a:cubicBezTo>
                      <a:pt x="604110" y="371425"/>
                      <a:pt x="591753" y="383760"/>
                      <a:pt x="576650" y="383760"/>
                    </a:cubicBezTo>
                    <a:lnTo>
                      <a:pt x="535187" y="383760"/>
                    </a:lnTo>
                    <a:cubicBezTo>
                      <a:pt x="532166" y="391984"/>
                      <a:pt x="528871" y="400070"/>
                      <a:pt x="525026" y="407882"/>
                    </a:cubicBezTo>
                    <a:lnTo>
                      <a:pt x="554408" y="437213"/>
                    </a:lnTo>
                    <a:cubicBezTo>
                      <a:pt x="565255" y="447903"/>
                      <a:pt x="565255" y="465309"/>
                      <a:pt x="554408" y="476000"/>
                    </a:cubicBezTo>
                    <a:lnTo>
                      <a:pt x="476835" y="553437"/>
                    </a:lnTo>
                    <a:cubicBezTo>
                      <a:pt x="466126" y="564265"/>
                      <a:pt x="448689" y="564265"/>
                      <a:pt x="437980" y="553437"/>
                    </a:cubicBezTo>
                    <a:lnTo>
                      <a:pt x="408598" y="524107"/>
                    </a:lnTo>
                    <a:cubicBezTo>
                      <a:pt x="400772" y="527945"/>
                      <a:pt x="392672" y="531234"/>
                      <a:pt x="384434" y="534112"/>
                    </a:cubicBezTo>
                    <a:lnTo>
                      <a:pt x="384434" y="575641"/>
                    </a:lnTo>
                    <a:cubicBezTo>
                      <a:pt x="384434" y="590717"/>
                      <a:pt x="372077" y="603052"/>
                      <a:pt x="356974" y="603052"/>
                    </a:cubicBezTo>
                    <a:lnTo>
                      <a:pt x="247136" y="603052"/>
                    </a:lnTo>
                    <a:cubicBezTo>
                      <a:pt x="232033" y="603052"/>
                      <a:pt x="219676" y="590717"/>
                      <a:pt x="219676" y="575641"/>
                    </a:cubicBezTo>
                    <a:lnTo>
                      <a:pt x="219676" y="534112"/>
                    </a:lnTo>
                    <a:cubicBezTo>
                      <a:pt x="211438" y="531234"/>
                      <a:pt x="203338" y="527945"/>
                      <a:pt x="195512" y="524107"/>
                    </a:cubicBezTo>
                    <a:lnTo>
                      <a:pt x="166130" y="553437"/>
                    </a:lnTo>
                    <a:cubicBezTo>
                      <a:pt x="155421" y="564265"/>
                      <a:pt x="137984" y="564265"/>
                      <a:pt x="127275" y="553437"/>
                    </a:cubicBezTo>
                    <a:lnTo>
                      <a:pt x="49702" y="476000"/>
                    </a:lnTo>
                    <a:cubicBezTo>
                      <a:pt x="44484" y="470792"/>
                      <a:pt x="41601" y="463802"/>
                      <a:pt x="41601" y="456538"/>
                    </a:cubicBezTo>
                    <a:cubicBezTo>
                      <a:pt x="41601" y="449274"/>
                      <a:pt x="44484" y="442284"/>
                      <a:pt x="49702" y="437213"/>
                    </a:cubicBezTo>
                    <a:lnTo>
                      <a:pt x="79083" y="407882"/>
                    </a:lnTo>
                    <a:cubicBezTo>
                      <a:pt x="75239" y="400070"/>
                      <a:pt x="71944" y="391984"/>
                      <a:pt x="69061" y="383760"/>
                    </a:cubicBezTo>
                    <a:lnTo>
                      <a:pt x="27460" y="383760"/>
                    </a:lnTo>
                    <a:cubicBezTo>
                      <a:pt x="12357" y="383760"/>
                      <a:pt x="0" y="371425"/>
                      <a:pt x="0" y="356349"/>
                    </a:cubicBezTo>
                    <a:lnTo>
                      <a:pt x="0" y="246703"/>
                    </a:lnTo>
                    <a:cubicBezTo>
                      <a:pt x="0" y="231627"/>
                      <a:pt x="12357" y="219292"/>
                      <a:pt x="27460" y="219292"/>
                    </a:cubicBezTo>
                    <a:lnTo>
                      <a:pt x="69061" y="219292"/>
                    </a:lnTo>
                    <a:cubicBezTo>
                      <a:pt x="71944" y="211068"/>
                      <a:pt x="75239" y="202982"/>
                      <a:pt x="79083" y="195170"/>
                    </a:cubicBezTo>
                    <a:lnTo>
                      <a:pt x="49702" y="165839"/>
                    </a:lnTo>
                    <a:cubicBezTo>
                      <a:pt x="38855" y="155149"/>
                      <a:pt x="38855" y="137743"/>
                      <a:pt x="49702" y="127052"/>
                    </a:cubicBezTo>
                    <a:lnTo>
                      <a:pt x="127275" y="49615"/>
                    </a:lnTo>
                    <a:cubicBezTo>
                      <a:pt x="137984" y="38787"/>
                      <a:pt x="155421" y="38787"/>
                      <a:pt x="166130" y="49615"/>
                    </a:cubicBezTo>
                    <a:lnTo>
                      <a:pt x="195512" y="78945"/>
                    </a:lnTo>
                    <a:cubicBezTo>
                      <a:pt x="203338" y="75107"/>
                      <a:pt x="211438" y="71818"/>
                      <a:pt x="219676" y="68940"/>
                    </a:cubicBezTo>
                    <a:lnTo>
                      <a:pt x="219676" y="27411"/>
                    </a:lnTo>
                    <a:cubicBezTo>
                      <a:pt x="219676" y="12335"/>
                      <a:pt x="232033" y="0"/>
                      <a:pt x="247136" y="0"/>
                    </a:cubicBezTo>
                    <a:close/>
                  </a:path>
                </a:pathLst>
              </a:custGeom>
              <a:solidFill>
                <a:schemeClr val="bg1"/>
              </a:solidFill>
              <a:ln>
                <a:noFill/>
              </a:ln>
            </p:spPr>
            <p:txBody>
              <a:bodyPr>
                <a:normAutofit/>
              </a:bodyPr>
              <a:p>
                <a:pPr>
                  <a:lnSpc>
                    <a:spcPct val="150000"/>
                  </a:lnSpc>
                </a:pPr>
                <a:endParaRPr lang="zh-CN" altLang="en-US" sz="1000" dirty="0">
                  <a:latin typeface="字魂105号-简雅黑" panose="00000500000000000000" pitchFamily="2" charset="-122"/>
                  <a:ea typeface="字魂105号-简雅黑" panose="00000500000000000000" pitchFamily="2" charset="-122"/>
                </a:endParaRPr>
              </a:p>
            </p:txBody>
          </p:sp>
        </p:grpSp>
      </p:grpSp>
      <p:sp>
        <p:nvSpPr>
          <p:cNvPr id="8" name="文本框 7"/>
          <p:cNvSpPr txBox="1"/>
          <p:nvPr/>
        </p:nvSpPr>
        <p:spPr>
          <a:xfrm>
            <a:off x="6270287" y="2105138"/>
            <a:ext cx="3179096" cy="737235"/>
          </a:xfrm>
          <a:prstGeom prst="rect">
            <a:avLst/>
          </a:prstGeom>
          <a:noFill/>
        </p:spPr>
        <p:txBody>
          <a:bodyPr wrap="square" rtlCol="0">
            <a:spAutoFit/>
          </a:bodyPr>
          <a:p>
            <a:pPr algn="l">
              <a:lnSpc>
                <a:spcPct val="100000"/>
              </a:lnSpc>
            </a:pPr>
            <a:r>
              <a:rPr lang="en-US" altLang="zh-CN"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30</a:t>
            </a: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元办年卡</a:t>
            </a:r>
            <a:endPar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a:p>
            <a:pPr algn="l">
              <a:lnSpc>
                <a:spcPct val="100000"/>
              </a:lnSpc>
            </a:pP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购物</a:t>
            </a:r>
            <a:r>
              <a:rPr lang="en-US" altLang="zh-CN"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9</a:t>
            </a: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折，办卡立送</a:t>
            </a:r>
            <a:r>
              <a:rPr lang="en-US" altLang="zh-CN"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3000</a:t>
            </a: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积分</a:t>
            </a:r>
            <a:endPar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a:p>
            <a:pPr algn="l">
              <a:lnSpc>
                <a:spcPct val="100000"/>
              </a:lnSpc>
            </a:pP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每月</a:t>
            </a:r>
            <a:r>
              <a:rPr lang="en-US" altLang="zh-CN"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1</a:t>
            </a: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号再送</a:t>
            </a:r>
            <a:r>
              <a:rPr lang="en-US" altLang="zh-CN"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300</a:t>
            </a: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积分</a:t>
            </a:r>
            <a:endPar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p:txBody>
      </p:sp>
      <p:sp>
        <p:nvSpPr>
          <p:cNvPr id="9" name="文本框 8"/>
          <p:cNvSpPr txBox="1"/>
          <p:nvPr/>
        </p:nvSpPr>
        <p:spPr>
          <a:xfrm>
            <a:off x="752772" y="3504043"/>
            <a:ext cx="3179096" cy="737235"/>
          </a:xfrm>
          <a:prstGeom prst="rect">
            <a:avLst/>
          </a:prstGeom>
          <a:noFill/>
        </p:spPr>
        <p:txBody>
          <a:bodyPr wrap="square" rtlCol="0">
            <a:spAutoFit/>
          </a:bodyPr>
          <a:p>
            <a:pPr algn="r">
              <a:lnSpc>
                <a:spcPct val="100000"/>
              </a:lnSpc>
            </a:pPr>
            <a:r>
              <a:rPr lang="en-US" altLang="zh-CN"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99</a:t>
            </a: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元办年卡</a:t>
            </a:r>
            <a:endPar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a:p>
            <a:pPr algn="r">
              <a:lnSpc>
                <a:spcPct val="100000"/>
              </a:lnSpc>
            </a:pP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购物</a:t>
            </a:r>
            <a:r>
              <a:rPr lang="en-US" altLang="zh-CN"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8.5</a:t>
            </a: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折，</a:t>
            </a: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sym typeface="+mn-ea"/>
              </a:rPr>
              <a:t>办卡立送</a:t>
            </a:r>
            <a:r>
              <a:rPr lang="en-US" altLang="zh-CN" sz="1400" dirty="0">
                <a:solidFill>
                  <a:schemeClr val="tx1">
                    <a:lumMod val="50000"/>
                    <a:lumOff val="50000"/>
                  </a:schemeClr>
                </a:solidFill>
                <a:latin typeface="字魂105号-简雅黑" panose="00000500000000000000" pitchFamily="2" charset="-122"/>
                <a:ea typeface="字魂105号-简雅黑" panose="00000500000000000000" pitchFamily="2" charset="-122"/>
                <a:sym typeface="+mn-ea"/>
              </a:rPr>
              <a:t>10000</a:t>
            </a: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sym typeface="+mn-ea"/>
              </a:rPr>
              <a:t>积分</a:t>
            </a:r>
            <a:endPar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a:p>
            <a:pPr algn="r">
              <a:lnSpc>
                <a:spcPct val="100000"/>
              </a:lnSpc>
            </a:pP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sym typeface="+mn-ea"/>
              </a:rPr>
              <a:t>每月</a:t>
            </a:r>
            <a:r>
              <a:rPr lang="en-US" altLang="zh-CN" sz="1400" dirty="0">
                <a:solidFill>
                  <a:schemeClr val="tx1">
                    <a:lumMod val="50000"/>
                    <a:lumOff val="50000"/>
                  </a:schemeClr>
                </a:solidFill>
                <a:latin typeface="字魂105号-简雅黑" panose="00000500000000000000" pitchFamily="2" charset="-122"/>
                <a:ea typeface="字魂105号-简雅黑" panose="00000500000000000000" pitchFamily="2" charset="-122"/>
                <a:sym typeface="+mn-ea"/>
              </a:rPr>
              <a:t>1</a:t>
            </a: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sym typeface="+mn-ea"/>
              </a:rPr>
              <a:t>号再</a:t>
            </a: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送</a:t>
            </a:r>
            <a:r>
              <a:rPr lang="en-US" altLang="zh-CN"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1000</a:t>
            </a: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积分</a:t>
            </a:r>
            <a:endPar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p:txBody>
      </p:sp>
      <p:sp>
        <p:nvSpPr>
          <p:cNvPr id="11" name="文本框 10"/>
          <p:cNvSpPr txBox="1"/>
          <p:nvPr/>
        </p:nvSpPr>
        <p:spPr>
          <a:xfrm>
            <a:off x="6270287" y="3509123"/>
            <a:ext cx="3179096" cy="737235"/>
          </a:xfrm>
          <a:prstGeom prst="rect">
            <a:avLst/>
          </a:prstGeom>
          <a:noFill/>
        </p:spPr>
        <p:txBody>
          <a:bodyPr wrap="square" rtlCol="0">
            <a:spAutoFit/>
          </a:bodyPr>
          <a:p>
            <a:pPr algn="l">
              <a:lnSpc>
                <a:spcPct val="100000"/>
              </a:lnSpc>
            </a:pPr>
            <a:r>
              <a:rPr lang="en-US" altLang="zh-CN"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399</a:t>
            </a: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元办年卡</a:t>
            </a:r>
            <a:endPar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a:p>
            <a:pPr algn="l">
              <a:lnSpc>
                <a:spcPct val="100000"/>
              </a:lnSpc>
            </a:pP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购物</a:t>
            </a:r>
            <a:r>
              <a:rPr lang="en-US" altLang="zh-CN"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8</a:t>
            </a: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折，</a:t>
            </a: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sym typeface="+mn-ea"/>
              </a:rPr>
              <a:t>办卡立送</a:t>
            </a:r>
            <a:r>
              <a:rPr lang="en-US" altLang="zh-CN" sz="1400" dirty="0">
                <a:solidFill>
                  <a:schemeClr val="tx1">
                    <a:lumMod val="50000"/>
                    <a:lumOff val="50000"/>
                  </a:schemeClr>
                </a:solidFill>
                <a:latin typeface="字魂105号-简雅黑" panose="00000500000000000000" pitchFamily="2" charset="-122"/>
                <a:ea typeface="字魂105号-简雅黑" panose="00000500000000000000" pitchFamily="2" charset="-122"/>
                <a:sym typeface="+mn-ea"/>
              </a:rPr>
              <a:t>50000</a:t>
            </a: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sym typeface="+mn-ea"/>
              </a:rPr>
              <a:t>积分</a:t>
            </a:r>
            <a:endPar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a:p>
            <a:pPr algn="l">
              <a:lnSpc>
                <a:spcPct val="100000"/>
              </a:lnSpc>
            </a:pP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sym typeface="+mn-ea"/>
              </a:rPr>
              <a:t>每月</a:t>
            </a:r>
            <a:r>
              <a:rPr lang="en-US" altLang="zh-CN" sz="1400" dirty="0">
                <a:solidFill>
                  <a:schemeClr val="tx1">
                    <a:lumMod val="50000"/>
                    <a:lumOff val="50000"/>
                  </a:schemeClr>
                </a:solidFill>
                <a:latin typeface="字魂105号-简雅黑" panose="00000500000000000000" pitchFamily="2" charset="-122"/>
                <a:ea typeface="字魂105号-简雅黑" panose="00000500000000000000" pitchFamily="2" charset="-122"/>
                <a:sym typeface="+mn-ea"/>
              </a:rPr>
              <a:t>1</a:t>
            </a: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sym typeface="+mn-ea"/>
              </a:rPr>
              <a:t>号再</a:t>
            </a: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送</a:t>
            </a:r>
            <a:r>
              <a:rPr lang="en-US" altLang="zh-CN"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5000</a:t>
            </a:r>
            <a:r>
              <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rPr>
              <a:t>积分</a:t>
            </a:r>
            <a:endParaRPr lang="zh-CN" altLang="en-US" sz="1400"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p:txBody>
      </p:sp>
      <p:sp>
        <p:nvSpPr>
          <p:cNvPr id="21" name="矩形 20"/>
          <p:cNvSpPr/>
          <p:nvPr/>
        </p:nvSpPr>
        <p:spPr>
          <a:xfrm>
            <a:off x="724535" y="1073785"/>
            <a:ext cx="8809355" cy="387985"/>
          </a:xfrm>
          <a:prstGeom prst="rect">
            <a:avLst/>
          </a:prstGeom>
        </p:spPr>
        <p:style>
          <a:lnRef idx="2">
            <a:schemeClr val="dk1"/>
          </a:lnRef>
          <a:fillRef idx="1">
            <a:schemeClr val="lt1"/>
          </a:fillRef>
          <a:effectRef idx="0">
            <a:schemeClr val="dk1"/>
          </a:effectRef>
          <a:fontRef idx="minor">
            <a:schemeClr val="dk1"/>
          </a:fontRef>
        </p:style>
        <p:txBody>
          <a:bodyPr rtlCol="0" anchor="ctr"/>
          <a:p>
            <a:pPr algn="ctr"/>
            <a:r>
              <a:rPr lang="zh-CN" sz="1400">
                <a:sym typeface="+mn-ea"/>
              </a:rPr>
              <a:t>采用付费办卡的模式（分四级）</a:t>
            </a:r>
            <a:endParaRPr lang="zh-CN" altLang="en-US" sz="1400">
              <a:sym typeface="+mn-ea"/>
            </a:endParaRPr>
          </a:p>
        </p:txBody>
      </p:sp>
      <p:sp>
        <p:nvSpPr>
          <p:cNvPr id="12" name="文本框 11"/>
          <p:cNvSpPr txBox="1"/>
          <p:nvPr/>
        </p:nvSpPr>
        <p:spPr>
          <a:xfrm>
            <a:off x="753110" y="4430395"/>
            <a:ext cx="8779510" cy="829945"/>
          </a:xfrm>
          <a:prstGeom prst="rect">
            <a:avLst/>
          </a:prstGeom>
          <a:noFill/>
        </p:spPr>
        <p:txBody>
          <a:bodyPr wrap="square" rtlCol="0">
            <a:spAutoFit/>
          </a:bodyPr>
          <a:p>
            <a:pPr algn="l"/>
            <a:r>
              <a:rPr lang="zh-CN" sz="1600"/>
              <a:t>（</a:t>
            </a:r>
            <a:r>
              <a:rPr lang="en-US" altLang="zh-CN" sz="1600"/>
              <a:t>1</a:t>
            </a:r>
            <a:r>
              <a:rPr lang="zh-CN" sz="1600"/>
              <a:t>）</a:t>
            </a:r>
            <a:r>
              <a:rPr lang="zh-CN" altLang="en-US" sz="1600"/>
              <a:t>积分有</a:t>
            </a:r>
            <a:r>
              <a:rPr lang="en-US" altLang="zh-CN" sz="1600"/>
              <a:t>15</a:t>
            </a:r>
            <a:r>
              <a:rPr lang="zh-CN" altLang="en-US" sz="1600"/>
              <a:t>天的冻结期，不能当天使用，用于引导复购</a:t>
            </a:r>
            <a:endParaRPr lang="zh-CN" altLang="en-US" sz="1600"/>
          </a:p>
          <a:p>
            <a:pPr algn="l"/>
            <a:r>
              <a:rPr lang="zh-CN" sz="1600">
                <a:sym typeface="+mn-ea"/>
              </a:rPr>
              <a:t>（</a:t>
            </a:r>
            <a:r>
              <a:rPr lang="en-US" altLang="zh-CN" sz="1600">
                <a:sym typeface="+mn-ea"/>
              </a:rPr>
              <a:t>2</a:t>
            </a:r>
            <a:r>
              <a:rPr lang="zh-CN" sz="1600">
                <a:sym typeface="+mn-ea"/>
              </a:rPr>
              <a:t>）为什么不采用累计消费金额自动升级的模式？主群是目前老客占比偏低，回购率不高，会员买断制可能更有效</a:t>
            </a:r>
            <a:endParaRPr lang="en-US" altLang="zh-CN" sz="1600"/>
          </a:p>
        </p:txBody>
      </p:sp>
      <p:grpSp>
        <p:nvGrpSpPr>
          <p:cNvPr id="31" name="组合 30"/>
          <p:cNvGrpSpPr/>
          <p:nvPr/>
        </p:nvGrpSpPr>
        <p:grpSpPr>
          <a:xfrm>
            <a:off x="9375775" y="178435"/>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EA900"/>
        </a:solidFill>
        <a:effectLst/>
      </p:bgPr>
    </p:bg>
    <p:spTree>
      <p:nvGrpSpPr>
        <p:cNvPr id="1" name=""/>
        <p:cNvGrpSpPr/>
        <p:nvPr/>
      </p:nvGrpSpPr>
      <p:grpSpPr>
        <a:xfrm>
          <a:off x="0" y="0"/>
          <a:ext cx="0" cy="0"/>
          <a:chOff x="0" y="0"/>
          <a:chExt cx="0" cy="0"/>
        </a:xfrm>
      </p:grpSpPr>
      <p:grpSp>
        <p:nvGrpSpPr>
          <p:cNvPr id="9" name="组合 8"/>
          <p:cNvGrpSpPr/>
          <p:nvPr/>
        </p:nvGrpSpPr>
        <p:grpSpPr>
          <a:xfrm>
            <a:off x="3886835" y="1041400"/>
            <a:ext cx="2516505" cy="621030"/>
            <a:chOff x="5993" y="4227"/>
            <a:chExt cx="3963" cy="978"/>
          </a:xfrm>
        </p:grpSpPr>
        <p:sp>
          <p:nvSpPr>
            <p:cNvPr id="31" name="矩形 30"/>
            <p:cNvSpPr/>
            <p:nvPr/>
          </p:nvSpPr>
          <p:spPr>
            <a:xfrm>
              <a:off x="6984" y="4672"/>
              <a:ext cx="2973" cy="53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5993" y="4673"/>
              <a:ext cx="991" cy="5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resource"/>
            <p:cNvPicPr>
              <a:picLocks noChangeAspect="1"/>
            </p:cNvPicPr>
            <p:nvPr/>
          </p:nvPicPr>
          <p:blipFill>
            <a:blip r:embed="rId1"/>
            <a:stretch>
              <a:fillRect/>
            </a:stretch>
          </p:blipFill>
          <p:spPr>
            <a:xfrm>
              <a:off x="6022" y="4227"/>
              <a:ext cx="587" cy="587"/>
            </a:xfrm>
            <a:prstGeom prst="rect">
              <a:avLst/>
            </a:prstGeom>
            <a:effectLst>
              <a:outerShdw blurRad="50800" dist="38100" dir="2700000" algn="tl" rotWithShape="0">
                <a:prstClr val="black">
                  <a:alpha val="40000"/>
                </a:prstClr>
              </a:outerShdw>
            </a:effectLst>
          </p:spPr>
        </p:pic>
        <p:sp>
          <p:nvSpPr>
            <p:cNvPr id="19" name="文本框 18"/>
            <p:cNvSpPr txBox="1"/>
            <p:nvPr/>
          </p:nvSpPr>
          <p:spPr>
            <a:xfrm>
              <a:off x="6985" y="4673"/>
              <a:ext cx="2971" cy="531"/>
            </a:xfrm>
            <a:prstGeom prst="rect">
              <a:avLst/>
            </a:prstGeom>
            <a:noFill/>
          </p:spPr>
          <p:txBody>
            <a:bodyPr wrap="square" rtlCol="0">
              <a:spAutoFit/>
            </a:bodyPr>
            <a:lstStyle/>
            <a:p>
              <a:pPr algn="l"/>
              <a:r>
                <a:rPr lang="zh-CN" altLang="en-US" sz="1600" b="1">
                  <a:solidFill>
                    <a:srgbClr val="FEA900"/>
                  </a:solidFill>
                  <a:sym typeface="+mn-ea"/>
                </a:rPr>
                <a:t>品牌私域运营中心</a:t>
              </a:r>
              <a:endParaRPr lang="zh-CN" altLang="en-US" sz="1600" b="1">
                <a:solidFill>
                  <a:srgbClr val="FEA900"/>
                </a:solidFill>
                <a:sym typeface="+mn-ea"/>
              </a:endParaRPr>
            </a:p>
          </p:txBody>
        </p:sp>
        <p:sp>
          <p:nvSpPr>
            <p:cNvPr id="27" name="文本框 26"/>
            <p:cNvSpPr txBox="1"/>
            <p:nvPr/>
          </p:nvSpPr>
          <p:spPr>
            <a:xfrm>
              <a:off x="5994" y="4673"/>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2" name="文本框 1"/>
          <p:cNvSpPr txBox="1"/>
          <p:nvPr/>
        </p:nvSpPr>
        <p:spPr>
          <a:xfrm>
            <a:off x="1042035" y="1943735"/>
            <a:ext cx="8206105" cy="645160"/>
          </a:xfrm>
          <a:prstGeom prst="rect">
            <a:avLst/>
          </a:prstGeom>
          <a:noFill/>
        </p:spPr>
        <p:txBody>
          <a:bodyPr wrap="square" rtlCol="0">
            <a:spAutoFit/>
          </a:bodyPr>
          <a:lstStyle/>
          <a:p>
            <a:pPr algn="ctr"/>
            <a:r>
              <a:rPr lang="zh-CN" altLang="en-US" sz="3600" b="1">
                <a:solidFill>
                  <a:schemeClr val="tx1"/>
                </a:solidFill>
              </a:rPr>
              <a:t>最专业的品牌私域运营服务商</a:t>
            </a:r>
            <a:endParaRPr lang="zh-CN" altLang="en-US" sz="3600" b="1">
              <a:solidFill>
                <a:schemeClr val="tx1"/>
              </a:solidFill>
            </a:endParaRPr>
          </a:p>
        </p:txBody>
      </p:sp>
      <p:grpSp>
        <p:nvGrpSpPr>
          <p:cNvPr id="10" name="组合 9"/>
          <p:cNvGrpSpPr/>
          <p:nvPr/>
        </p:nvGrpSpPr>
        <p:grpSpPr>
          <a:xfrm>
            <a:off x="4688840" y="3872865"/>
            <a:ext cx="737870" cy="749300"/>
            <a:chOff x="6602" y="7573"/>
            <a:chExt cx="1162" cy="1180"/>
          </a:xfrm>
        </p:grpSpPr>
        <p:pic>
          <p:nvPicPr>
            <p:cNvPr id="3" name="图片 2" descr="015d8b6baa35987936daeba60c0d12a"/>
            <p:cNvPicPr>
              <a:picLocks noChangeAspect="1"/>
            </p:cNvPicPr>
            <p:nvPr/>
          </p:nvPicPr>
          <p:blipFill>
            <a:blip r:embed="rId2"/>
            <a:stretch>
              <a:fillRect/>
            </a:stretch>
          </p:blipFill>
          <p:spPr>
            <a:xfrm>
              <a:off x="6614" y="7591"/>
              <a:ext cx="1139" cy="1144"/>
            </a:xfrm>
            <a:prstGeom prst="rect">
              <a:avLst/>
            </a:prstGeom>
          </p:spPr>
        </p:pic>
        <p:pic>
          <p:nvPicPr>
            <p:cNvPr id="42" name="图片 41"/>
            <p:cNvPicPr>
              <a:picLocks noChangeAspect="1"/>
            </p:cNvPicPr>
            <p:nvPr/>
          </p:nvPicPr>
          <p:blipFill>
            <a:blip r:embed="rId3"/>
            <a:stretch>
              <a:fillRect/>
            </a:stretch>
          </p:blipFill>
          <p:spPr>
            <a:xfrm>
              <a:off x="7033" y="8016"/>
              <a:ext cx="300" cy="295"/>
            </a:xfrm>
            <a:prstGeom prst="rect">
              <a:avLst/>
            </a:prstGeom>
          </p:spPr>
        </p:pic>
        <p:sp>
          <p:nvSpPr>
            <p:cNvPr id="4" name="矩形 3"/>
            <p:cNvSpPr/>
            <p:nvPr/>
          </p:nvSpPr>
          <p:spPr>
            <a:xfrm>
              <a:off x="6602" y="7573"/>
              <a:ext cx="1162" cy="1180"/>
            </a:xfrm>
            <a:prstGeom prst="rect">
              <a:avLst/>
            </a:prstGeom>
            <a:noFill/>
            <a:ln w="12700" cmpd="sng">
              <a:solidFill>
                <a:srgbClr val="120C16"/>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98395" y="3971608"/>
            <a:ext cx="475615" cy="475615"/>
          </a:xfrm>
          <a:prstGeom prst="rect">
            <a:avLst/>
          </a:prstGeom>
          <a:effectLst>
            <a:outerShdw blurRad="50800" dist="38100" dir="2700000" algn="tl" rotWithShape="0">
              <a:prstClr val="black">
                <a:alpha val="40000"/>
              </a:prstClr>
            </a:outerShdw>
          </a:effectLst>
        </p:spPr>
      </p:pic>
      <p:sp>
        <p:nvSpPr>
          <p:cNvPr id="47" name="文本框 46"/>
          <p:cNvSpPr txBox="1"/>
          <p:nvPr/>
        </p:nvSpPr>
        <p:spPr>
          <a:xfrm>
            <a:off x="2013585" y="4518660"/>
            <a:ext cx="1244600" cy="394970"/>
          </a:xfrm>
          <a:prstGeom prst="rect">
            <a:avLst/>
          </a:prstGeom>
          <a:noFill/>
        </p:spPr>
        <p:txBody>
          <a:bodyPr wrap="square" rtlCol="0" anchor="t">
            <a:spAutoFit/>
          </a:bodyPr>
          <a:lstStyle/>
          <a:p>
            <a:pPr algn="ctr">
              <a:lnSpc>
                <a:spcPct val="110000"/>
              </a:lnSpc>
            </a:pPr>
            <a:r>
              <a:rPr lang="en-US" altLang="zh-CN" sz="900" b="1">
                <a:latin typeface="+mj-lt"/>
                <a:ea typeface="微软雅黑" panose="020B0503020204020204" charset="-122"/>
                <a:cs typeface="+mj-lt"/>
              </a:rPr>
              <a:t>Wei Zi Jun</a:t>
            </a:r>
            <a:endParaRPr lang="en-US" altLang="zh-CN" sz="900" b="1">
              <a:latin typeface="+mj-lt"/>
              <a:ea typeface="微软雅黑" panose="020B0503020204020204" charset="-122"/>
              <a:cs typeface="+mj-lt"/>
            </a:endParaRPr>
          </a:p>
          <a:p>
            <a:pPr algn="ctr">
              <a:lnSpc>
                <a:spcPct val="110000"/>
              </a:lnSpc>
            </a:pPr>
            <a:r>
              <a:rPr lang="en-US" altLang="zh-CN" sz="900" b="1">
                <a:latin typeface="+mj-lt"/>
                <a:ea typeface="微软雅黑" panose="020B0503020204020204" charset="-122"/>
                <a:cs typeface="+mj-lt"/>
              </a:rPr>
              <a:t>+86   139  0227  0098</a:t>
            </a:r>
            <a:endParaRPr lang="en-US" altLang="zh-CN" sz="900" b="1">
              <a:latin typeface="+mj-lt"/>
              <a:ea typeface="微软雅黑" panose="020B0503020204020204" charset="-122"/>
              <a:cs typeface="+mj-lt"/>
            </a:endParaRPr>
          </a:p>
        </p:txBody>
      </p:sp>
      <p:sp>
        <p:nvSpPr>
          <p:cNvPr id="38" name="文本框 37"/>
          <p:cNvSpPr txBox="1"/>
          <p:nvPr/>
        </p:nvSpPr>
        <p:spPr>
          <a:xfrm>
            <a:off x="6908165" y="4670425"/>
            <a:ext cx="1186815" cy="243205"/>
          </a:xfrm>
          <a:prstGeom prst="rect">
            <a:avLst/>
          </a:prstGeom>
          <a:noFill/>
        </p:spPr>
        <p:txBody>
          <a:bodyPr wrap="square" rtlCol="0" anchor="t">
            <a:spAutoFit/>
          </a:bodyPr>
          <a:lstStyle/>
          <a:p>
            <a:pPr algn="ctr">
              <a:lnSpc>
                <a:spcPct val="110000"/>
              </a:lnSpc>
            </a:pPr>
            <a:r>
              <a:rPr lang="en-US" altLang="zh-CN" sz="900" b="1">
                <a:latin typeface="+mj-lt"/>
                <a:ea typeface="微软雅黑" panose="020B0503020204020204" charset="-122"/>
                <a:cs typeface="+mj-lt"/>
              </a:rPr>
              <a:t>510970969@qq.com</a:t>
            </a:r>
            <a:endParaRPr lang="en-US" altLang="zh-CN" sz="900" b="1">
              <a:latin typeface="+mj-lt"/>
              <a:ea typeface="微软雅黑" panose="020B0503020204020204" charset="-122"/>
              <a:cs typeface="+mj-lt"/>
            </a:endParaRPr>
          </a:p>
        </p:txBody>
      </p:sp>
      <p:sp>
        <p:nvSpPr>
          <p:cNvPr id="39" name="文本框 38"/>
          <p:cNvSpPr txBox="1"/>
          <p:nvPr/>
        </p:nvSpPr>
        <p:spPr>
          <a:xfrm>
            <a:off x="4628515" y="4670425"/>
            <a:ext cx="840740" cy="243205"/>
          </a:xfrm>
          <a:prstGeom prst="rect">
            <a:avLst/>
          </a:prstGeom>
          <a:noFill/>
        </p:spPr>
        <p:txBody>
          <a:bodyPr wrap="square" rtlCol="0" anchor="t">
            <a:spAutoFit/>
          </a:bodyPr>
          <a:lstStyle/>
          <a:p>
            <a:pPr algn="ctr">
              <a:lnSpc>
                <a:spcPct val="110000"/>
              </a:lnSpc>
            </a:pPr>
            <a:r>
              <a:rPr lang="en-US" altLang="zh-CN" sz="900" b="1">
                <a:latin typeface="+mj-lt"/>
                <a:ea typeface="微软雅黑" panose="020B0503020204020204" charset="-122"/>
                <a:cs typeface="+mj-lt"/>
              </a:rPr>
              <a:t>WeChat</a:t>
            </a:r>
            <a:endParaRPr lang="en-US" altLang="zh-CN" sz="900" b="1">
              <a:latin typeface="+mj-lt"/>
              <a:ea typeface="微软雅黑" panose="020B0503020204020204" charset="-122"/>
              <a:cs typeface="+mj-lt"/>
            </a:endParaRPr>
          </a:p>
        </p:txBody>
      </p:sp>
      <p:pic>
        <p:nvPicPr>
          <p:cNvPr id="11" name="图片 10" descr="resource"/>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41540" y="4093845"/>
            <a:ext cx="454660" cy="307340"/>
          </a:xfrm>
          <a:prstGeom prst="rect">
            <a:avLst/>
          </a:prstGeom>
          <a:effectLst>
            <a:outerShdw blurRad="50800" dist="38100" dir="2700000" algn="tl" rotWithShape="0">
              <a:prstClr val="black">
                <a:alpha val="40000"/>
              </a:prstClr>
            </a:outerShdw>
          </a:effectLst>
        </p:spPr>
      </p:pic>
      <p:sp>
        <p:nvSpPr>
          <p:cNvPr id="6" name="文本框 5"/>
          <p:cNvSpPr txBox="1"/>
          <p:nvPr/>
        </p:nvSpPr>
        <p:spPr>
          <a:xfrm>
            <a:off x="1594168" y="2640965"/>
            <a:ext cx="7101840" cy="645160"/>
          </a:xfrm>
          <a:prstGeom prst="rect">
            <a:avLst/>
          </a:prstGeom>
          <a:noFill/>
        </p:spPr>
        <p:txBody>
          <a:bodyPr wrap="square" rtlCol="0">
            <a:spAutoFit/>
          </a:bodyPr>
          <a:lstStyle/>
          <a:p>
            <a:pPr algn="ctr"/>
            <a:r>
              <a:rPr lang="zh-CN" sz="3600" b="1">
                <a:solidFill>
                  <a:schemeClr val="tx1"/>
                </a:solidFill>
              </a:rPr>
              <a:t>帮你管理最有价值的用户资产</a:t>
            </a:r>
            <a:endParaRPr lang="en-US" altLang="zh-CN" sz="3600" b="1">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523173" y="1133475"/>
            <a:ext cx="5212080" cy="645160"/>
          </a:xfrm>
          <a:prstGeom prst="rect">
            <a:avLst/>
          </a:prstGeom>
          <a:noFill/>
        </p:spPr>
        <p:txBody>
          <a:bodyPr wrap="none" rtlCol="0">
            <a:spAutoFit/>
          </a:bodyPr>
          <a:lstStyle/>
          <a:p>
            <a:pPr algn="ctr"/>
            <a:r>
              <a:rPr lang="zh-CN" altLang="en-US" sz="3600" b="1">
                <a:solidFill>
                  <a:schemeClr val="tx1"/>
                </a:solidFill>
              </a:rPr>
              <a:t>私域运营会员体系四步曲</a:t>
            </a:r>
            <a:endParaRPr lang="zh-CN" altLang="en-US" sz="3600" b="1">
              <a:solidFill>
                <a:schemeClr val="tx1"/>
              </a:solidFill>
            </a:endParaRPr>
          </a:p>
        </p:txBody>
      </p:sp>
      <p:sp>
        <p:nvSpPr>
          <p:cNvPr id="12" name="矩形 11"/>
          <p:cNvSpPr/>
          <p:nvPr/>
        </p:nvSpPr>
        <p:spPr>
          <a:xfrm>
            <a:off x="970915" y="3175000"/>
            <a:ext cx="1552575" cy="1743075"/>
          </a:xfrm>
          <a:prstGeom prst="rect">
            <a:avLst/>
          </a:prstGeom>
          <a:solidFill>
            <a:srgbClr val="0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3242945" y="3175000"/>
            <a:ext cx="1552575" cy="174307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709285" y="3175000"/>
            <a:ext cx="1552575" cy="1743075"/>
          </a:xfrm>
          <a:prstGeom prst="rect">
            <a:avLst/>
          </a:prstGeom>
          <a:solidFill>
            <a:srgbClr val="0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7942580" y="3175000"/>
            <a:ext cx="1552575" cy="174307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504190" y="2102485"/>
            <a:ext cx="8990965" cy="583565"/>
          </a:xfrm>
          <a:prstGeom prst="rect">
            <a:avLst/>
          </a:prstGeom>
          <a:noFill/>
        </p:spPr>
        <p:txBody>
          <a:bodyPr wrap="square" rtlCol="0">
            <a:spAutoFit/>
          </a:bodyPr>
          <a:lstStyle/>
          <a:p>
            <a:pPr algn="l"/>
            <a:r>
              <a:rPr lang="zh-CN" altLang="en-US" sz="1600" b="1">
                <a:solidFill>
                  <a:schemeClr val="tx1"/>
                </a:solidFill>
              </a:rPr>
              <a:t>会员体系是运营私域过程中不可或缺的重要环节之一，对于激活用户、留存用户、活跃用户、转化用户等方面起着至关重要的作用，一套成熟会员体系方案往往能让私域运营变得事半功倍。</a:t>
            </a:r>
            <a:endParaRPr lang="zh-CN" altLang="en-US" sz="1600" b="1">
              <a:solidFill>
                <a:schemeClr val="tx1"/>
              </a:solidFill>
            </a:endParaRPr>
          </a:p>
        </p:txBody>
      </p:sp>
      <p:sp>
        <p:nvSpPr>
          <p:cNvPr id="17" name="文本框 16"/>
          <p:cNvSpPr txBox="1"/>
          <p:nvPr/>
        </p:nvSpPr>
        <p:spPr>
          <a:xfrm>
            <a:off x="894080" y="3785870"/>
            <a:ext cx="1706880" cy="706755"/>
          </a:xfrm>
          <a:prstGeom prst="rect">
            <a:avLst/>
          </a:prstGeom>
          <a:noFill/>
        </p:spPr>
        <p:txBody>
          <a:bodyPr wrap="none" rtlCol="0">
            <a:spAutoFit/>
          </a:bodyPr>
          <a:lstStyle/>
          <a:p>
            <a:pPr algn="ctr"/>
            <a:r>
              <a:rPr lang="zh-CN" altLang="en-US" sz="2000" b="1">
                <a:solidFill>
                  <a:srgbClr val="FFC000"/>
                </a:solidFill>
                <a:sym typeface="+mn-ea"/>
              </a:rPr>
              <a:t>设定</a:t>
            </a:r>
            <a:endParaRPr lang="zh-CN" altLang="en-US" sz="2000" b="1">
              <a:solidFill>
                <a:srgbClr val="FFC000"/>
              </a:solidFill>
              <a:sym typeface="+mn-ea"/>
            </a:endParaRPr>
          </a:p>
          <a:p>
            <a:pPr algn="ctr"/>
            <a:r>
              <a:rPr lang="zh-CN" altLang="en-US" sz="2000" b="1">
                <a:solidFill>
                  <a:srgbClr val="FFC000"/>
                </a:solidFill>
                <a:sym typeface="+mn-ea"/>
              </a:rPr>
              <a:t>会员体系目标</a:t>
            </a:r>
            <a:endParaRPr lang="zh-CN" altLang="en-US" sz="2000" b="1">
              <a:solidFill>
                <a:srgbClr val="FFC000"/>
              </a:solidFill>
              <a:sym typeface="+mn-ea"/>
            </a:endParaRPr>
          </a:p>
        </p:txBody>
      </p:sp>
      <p:sp>
        <p:nvSpPr>
          <p:cNvPr id="22" name="文本框 21"/>
          <p:cNvSpPr txBox="1"/>
          <p:nvPr/>
        </p:nvSpPr>
        <p:spPr>
          <a:xfrm>
            <a:off x="3420110" y="3785235"/>
            <a:ext cx="1198880" cy="706755"/>
          </a:xfrm>
          <a:prstGeom prst="rect">
            <a:avLst/>
          </a:prstGeom>
          <a:noFill/>
        </p:spPr>
        <p:txBody>
          <a:bodyPr wrap="none" rtlCol="0">
            <a:spAutoFit/>
          </a:bodyPr>
          <a:lstStyle/>
          <a:p>
            <a:pPr algn="ctr"/>
            <a:r>
              <a:rPr lang="zh-CN" altLang="en-US" sz="2000" b="1">
                <a:solidFill>
                  <a:schemeClr val="tx1"/>
                </a:solidFill>
                <a:sym typeface="+mn-ea"/>
              </a:rPr>
              <a:t>制定</a:t>
            </a:r>
            <a:endParaRPr lang="zh-CN" altLang="en-US" sz="2000" b="1">
              <a:solidFill>
                <a:schemeClr val="tx1"/>
              </a:solidFill>
              <a:sym typeface="+mn-ea"/>
            </a:endParaRPr>
          </a:p>
          <a:p>
            <a:pPr algn="ctr"/>
            <a:r>
              <a:rPr lang="zh-CN" altLang="en-US" sz="2000" b="1">
                <a:solidFill>
                  <a:schemeClr val="tx1"/>
                </a:solidFill>
                <a:sym typeface="+mn-ea"/>
              </a:rPr>
              <a:t>会员等级</a:t>
            </a:r>
            <a:endParaRPr lang="zh-CN" altLang="en-US" sz="2000" b="1">
              <a:solidFill>
                <a:schemeClr val="tx1"/>
              </a:solidFill>
              <a:sym typeface="+mn-ea"/>
            </a:endParaRPr>
          </a:p>
        </p:txBody>
      </p:sp>
      <p:sp>
        <p:nvSpPr>
          <p:cNvPr id="23" name="文本框 22"/>
          <p:cNvSpPr txBox="1"/>
          <p:nvPr/>
        </p:nvSpPr>
        <p:spPr>
          <a:xfrm>
            <a:off x="7865745" y="3785235"/>
            <a:ext cx="1706880" cy="706755"/>
          </a:xfrm>
          <a:prstGeom prst="rect">
            <a:avLst/>
          </a:prstGeom>
          <a:noFill/>
        </p:spPr>
        <p:txBody>
          <a:bodyPr wrap="none" rtlCol="0">
            <a:spAutoFit/>
          </a:bodyPr>
          <a:lstStyle/>
          <a:p>
            <a:pPr algn="ctr"/>
            <a:r>
              <a:rPr lang="zh-CN" altLang="en-US" sz="2000" b="1">
                <a:solidFill>
                  <a:schemeClr val="tx1"/>
                </a:solidFill>
                <a:sym typeface="+mn-ea"/>
              </a:rPr>
              <a:t>管理</a:t>
            </a:r>
            <a:endParaRPr lang="zh-CN" altLang="en-US" sz="2000" b="1">
              <a:solidFill>
                <a:schemeClr val="tx1"/>
              </a:solidFill>
              <a:sym typeface="+mn-ea"/>
            </a:endParaRPr>
          </a:p>
          <a:p>
            <a:pPr algn="ctr"/>
            <a:r>
              <a:rPr lang="zh-CN" altLang="en-US" sz="2000" b="1">
                <a:solidFill>
                  <a:schemeClr val="tx1"/>
                </a:solidFill>
                <a:sym typeface="+mn-ea"/>
              </a:rPr>
              <a:t>会员生命周期</a:t>
            </a:r>
            <a:endParaRPr lang="zh-CN" altLang="en-US" sz="2000" b="1">
              <a:solidFill>
                <a:schemeClr val="tx1"/>
              </a:solidFill>
              <a:sym typeface="+mn-ea"/>
            </a:endParaRPr>
          </a:p>
        </p:txBody>
      </p:sp>
      <p:sp>
        <p:nvSpPr>
          <p:cNvPr id="24" name="文本框 23"/>
          <p:cNvSpPr txBox="1"/>
          <p:nvPr/>
        </p:nvSpPr>
        <p:spPr>
          <a:xfrm>
            <a:off x="5886450" y="3785870"/>
            <a:ext cx="1198880" cy="706755"/>
          </a:xfrm>
          <a:prstGeom prst="rect">
            <a:avLst/>
          </a:prstGeom>
          <a:noFill/>
        </p:spPr>
        <p:txBody>
          <a:bodyPr wrap="none" rtlCol="0">
            <a:spAutoFit/>
          </a:bodyPr>
          <a:lstStyle/>
          <a:p>
            <a:pPr algn="ctr"/>
            <a:r>
              <a:rPr lang="zh-CN" altLang="en-US" sz="2000" b="1">
                <a:solidFill>
                  <a:srgbClr val="FFC000"/>
                </a:solidFill>
                <a:sym typeface="+mn-ea"/>
              </a:rPr>
              <a:t>策划</a:t>
            </a:r>
            <a:endParaRPr lang="zh-CN" altLang="en-US" sz="2000" b="1">
              <a:solidFill>
                <a:srgbClr val="FFC000"/>
              </a:solidFill>
              <a:sym typeface="+mn-ea"/>
            </a:endParaRPr>
          </a:p>
          <a:p>
            <a:pPr algn="ctr"/>
            <a:r>
              <a:rPr lang="zh-CN" altLang="en-US" sz="2000" b="1">
                <a:solidFill>
                  <a:srgbClr val="FFC000"/>
                </a:solidFill>
                <a:sym typeface="+mn-ea"/>
              </a:rPr>
              <a:t>会员权益</a:t>
            </a:r>
            <a:endParaRPr lang="zh-CN" altLang="en-US" sz="2000" b="1">
              <a:solidFill>
                <a:srgbClr val="FFC000"/>
              </a:solidFill>
              <a:sym typeface="+mn-ea"/>
            </a:endParaRPr>
          </a:p>
        </p:txBody>
      </p:sp>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752475" y="464185"/>
            <a:ext cx="341630" cy="280035"/>
            <a:chOff x="4729" y="1585"/>
            <a:chExt cx="842" cy="708"/>
          </a:xfrm>
        </p:grpSpPr>
        <p:pic>
          <p:nvPicPr>
            <p:cNvPr id="4" name="图片 3" descr="resource"/>
            <p:cNvPicPr>
              <a:picLocks noChangeAspect="1"/>
            </p:cNvPicPr>
            <p:nvPr/>
          </p:nvPicPr>
          <p:blipFill>
            <a:blip r:embed="rId1"/>
            <a:stretch>
              <a:fillRect/>
            </a:stretch>
          </p:blipFill>
          <p:spPr>
            <a:xfrm>
              <a:off x="5235" y="1585"/>
              <a:ext cx="337" cy="709"/>
            </a:xfrm>
            <a:prstGeom prst="rect">
              <a:avLst/>
            </a:prstGeom>
          </p:spPr>
        </p:pic>
        <p:pic>
          <p:nvPicPr>
            <p:cNvPr id="6" name="图片 5"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 name="文本框 9"/>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18" name="文本框 17"/>
          <p:cNvSpPr txBox="1"/>
          <p:nvPr/>
        </p:nvSpPr>
        <p:spPr>
          <a:xfrm>
            <a:off x="1194826" y="404337"/>
            <a:ext cx="1203960" cy="400050"/>
          </a:xfrm>
          <a:prstGeom prst="rect">
            <a:avLst/>
          </a:prstGeom>
          <a:noFill/>
        </p:spPr>
        <p:txBody>
          <a:bodyPr wrap="none" rtlCol="0">
            <a:spAutoFit/>
          </a:bodyPr>
          <a:lstStyle/>
          <a:p>
            <a:pPr algn="ctr"/>
            <a:r>
              <a:rPr lang="zh-CN" sz="2005" b="1" noProof="1">
                <a:latin typeface="微软雅黑" panose="020B0503020204020204" charset="-122"/>
                <a:ea typeface="微软雅黑" panose="020B0503020204020204" charset="-122"/>
                <a:cs typeface="微软雅黑" panose="020B0503020204020204" charset="-122"/>
                <a:sym typeface="+mn-ea"/>
              </a:rPr>
              <a:t>会员体系</a:t>
            </a:r>
            <a:endParaRPr lang="zh-CN" sz="2005" b="1" noProof="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4627563" y="483235"/>
            <a:ext cx="1402080" cy="337185"/>
          </a:xfrm>
          <a:prstGeom prst="rect">
            <a:avLst/>
          </a:prstGeom>
          <a:noFill/>
        </p:spPr>
        <p:txBody>
          <a:bodyPr wrap="none" rtlCol="0">
            <a:spAutoFit/>
          </a:bodyPr>
          <a:lstStyle/>
          <a:p>
            <a:pPr algn="ctr"/>
            <a:r>
              <a:rPr lang="zh-CN" altLang="en-US" sz="1600" b="1">
                <a:sym typeface="+mn-ea"/>
              </a:rPr>
              <a:t>会员活动框架</a:t>
            </a:r>
            <a:endParaRPr lang="zh-CN" altLang="en-US" sz="1600" b="1">
              <a:solidFill>
                <a:schemeClr val="tx1"/>
              </a:solidFill>
              <a:sym typeface="+mn-ea"/>
            </a:endParaRPr>
          </a:p>
        </p:txBody>
      </p:sp>
      <p:grpSp>
        <p:nvGrpSpPr>
          <p:cNvPr id="7" name="组合 6"/>
          <p:cNvGrpSpPr/>
          <p:nvPr/>
        </p:nvGrpSpPr>
        <p:grpSpPr>
          <a:xfrm>
            <a:off x="631825" y="406400"/>
            <a:ext cx="341630" cy="280035"/>
            <a:chOff x="4729" y="1585"/>
            <a:chExt cx="842" cy="708"/>
          </a:xfrm>
        </p:grpSpPr>
        <p:pic>
          <p:nvPicPr>
            <p:cNvPr id="8" name="图片 7" descr="resource"/>
            <p:cNvPicPr>
              <a:picLocks noChangeAspect="1"/>
            </p:cNvPicPr>
            <p:nvPr/>
          </p:nvPicPr>
          <p:blipFill>
            <a:blip r:embed="rId1" cstate="print"/>
            <a:stretch>
              <a:fillRect/>
            </a:stretch>
          </p:blipFill>
          <p:spPr>
            <a:xfrm>
              <a:off x="5235" y="1585"/>
              <a:ext cx="337" cy="709"/>
            </a:xfrm>
            <a:prstGeom prst="rect">
              <a:avLst/>
            </a:prstGeom>
          </p:spPr>
        </p:pic>
        <p:pic>
          <p:nvPicPr>
            <p:cNvPr id="9" name="图片 8" descr="resource"/>
            <p:cNvPicPr>
              <a:picLocks noChangeAspect="1"/>
            </p:cNvPicPr>
            <p:nvPr/>
          </p:nvPicPr>
          <p:blipFill>
            <a:blip r:embed="rId2" cstate="print"/>
            <a:stretch>
              <a:fillRect/>
            </a:stretch>
          </p:blipFill>
          <p:spPr>
            <a:xfrm>
              <a:off x="4982" y="1585"/>
              <a:ext cx="337" cy="709"/>
            </a:xfrm>
            <a:prstGeom prst="rect">
              <a:avLst/>
            </a:prstGeom>
          </p:spPr>
        </p:pic>
        <p:pic>
          <p:nvPicPr>
            <p:cNvPr id="10" name="图片 9"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6" name="文本框 15"/>
          <p:cNvSpPr txBox="1"/>
          <p:nvPr/>
        </p:nvSpPr>
        <p:spPr>
          <a:xfrm>
            <a:off x="4086190" y="1066684"/>
            <a:ext cx="2621280" cy="583565"/>
          </a:xfrm>
          <a:prstGeom prst="rect">
            <a:avLst/>
          </a:prstGeom>
          <a:noFill/>
        </p:spPr>
        <p:txBody>
          <a:bodyPr wrap="none" rtlCol="0">
            <a:spAutoFit/>
          </a:bodyPr>
          <a:lstStyle/>
          <a:p>
            <a:pPr algn="l"/>
            <a:r>
              <a:rPr lang="zh-CN" altLang="en-US" sz="3200" b="1" dirty="0">
                <a:solidFill>
                  <a:srgbClr val="FEA900"/>
                </a:solidFill>
                <a:latin typeface="微软雅黑" panose="020B0503020204020204" charset="-122"/>
                <a:ea typeface="微软雅黑" panose="020B0503020204020204" charset="-122"/>
                <a:sym typeface="+mn-ea"/>
              </a:rPr>
              <a:t>会员专属活动</a:t>
            </a:r>
            <a:endParaRPr lang="zh-CN" altLang="en-US" sz="3200" b="1" dirty="0">
              <a:solidFill>
                <a:srgbClr val="FEA900"/>
              </a:solidFill>
              <a:latin typeface="微软雅黑" panose="020B0503020204020204" charset="-122"/>
              <a:ea typeface="微软雅黑" panose="020B0503020204020204" charset="-122"/>
              <a:sym typeface="+mn-ea"/>
            </a:endParaRPr>
          </a:p>
        </p:txBody>
      </p:sp>
      <p:grpSp>
        <p:nvGrpSpPr>
          <p:cNvPr id="19" name="组合 18"/>
          <p:cNvGrpSpPr/>
          <p:nvPr/>
        </p:nvGrpSpPr>
        <p:grpSpPr>
          <a:xfrm>
            <a:off x="2743792" y="1907405"/>
            <a:ext cx="5303332" cy="1482825"/>
            <a:chOff x="1106" y="3703"/>
            <a:chExt cx="8352" cy="2335"/>
          </a:xfrm>
        </p:grpSpPr>
        <p:sp>
          <p:nvSpPr>
            <p:cNvPr id="11" name="Freeform 5"/>
            <p:cNvSpPr/>
            <p:nvPr/>
          </p:nvSpPr>
          <p:spPr bwMode="auto">
            <a:xfrm>
              <a:off x="4004" y="3703"/>
              <a:ext cx="2589" cy="233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02390" tIns="51195" rIns="102390" bIns="51195"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015"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endParaRPr>
            </a:p>
          </p:txBody>
        </p:sp>
        <p:sp>
          <p:nvSpPr>
            <p:cNvPr id="13" name="Freeform 5"/>
            <p:cNvSpPr/>
            <p:nvPr/>
          </p:nvSpPr>
          <p:spPr bwMode="auto">
            <a:xfrm>
              <a:off x="1106" y="3703"/>
              <a:ext cx="2589" cy="233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02390" tIns="51195" rIns="102390" bIns="51195"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015"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endParaRPr>
            </a:p>
          </p:txBody>
        </p:sp>
        <p:sp>
          <p:nvSpPr>
            <p:cNvPr id="14" name="TextBox 11"/>
            <p:cNvSpPr txBox="1"/>
            <p:nvPr/>
          </p:nvSpPr>
          <p:spPr>
            <a:xfrm>
              <a:off x="1546" y="4290"/>
              <a:ext cx="1709" cy="1163"/>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altLang="en-US" sz="2400" b="1" dirty="0">
                  <a:solidFill>
                    <a:schemeClr val="bg1"/>
                  </a:solidFill>
                  <a:cs typeface="+mn-ea"/>
                </a:rPr>
                <a:t>场景  推荐</a:t>
              </a:r>
              <a:endParaRPr lang="zh-CN" altLang="en-US" sz="2400" b="1" dirty="0">
                <a:solidFill>
                  <a:schemeClr val="bg1"/>
                </a:solidFill>
                <a:cs typeface="+mn-ea"/>
              </a:endParaRPr>
            </a:p>
          </p:txBody>
        </p:sp>
        <p:sp>
          <p:nvSpPr>
            <p:cNvPr id="29" name="Freeform 5"/>
            <p:cNvSpPr/>
            <p:nvPr/>
          </p:nvSpPr>
          <p:spPr bwMode="auto">
            <a:xfrm>
              <a:off x="6869" y="3704"/>
              <a:ext cx="2589" cy="233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02390" tIns="51195" rIns="102390" bIns="51195"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015"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endParaRPr>
            </a:p>
          </p:txBody>
        </p:sp>
        <p:sp>
          <p:nvSpPr>
            <p:cNvPr id="17" name="TextBox 7"/>
            <p:cNvSpPr txBox="1"/>
            <p:nvPr/>
          </p:nvSpPr>
          <p:spPr>
            <a:xfrm>
              <a:off x="4444" y="4290"/>
              <a:ext cx="1709" cy="1163"/>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altLang="en-US" sz="2400" b="1" dirty="0">
                  <a:solidFill>
                    <a:schemeClr val="bg1"/>
                  </a:solidFill>
                  <a:cs typeface="+mn-ea"/>
                </a:rPr>
                <a:t>社群  团购</a:t>
              </a:r>
              <a:endParaRPr lang="zh-CN" altLang="en-US" sz="2400" b="1" dirty="0">
                <a:solidFill>
                  <a:schemeClr val="bg1"/>
                </a:solidFill>
                <a:cs typeface="+mn-ea"/>
              </a:endParaRPr>
            </a:p>
          </p:txBody>
        </p:sp>
        <p:sp>
          <p:nvSpPr>
            <p:cNvPr id="18" name="TextBox 7"/>
            <p:cNvSpPr txBox="1"/>
            <p:nvPr/>
          </p:nvSpPr>
          <p:spPr>
            <a:xfrm>
              <a:off x="7309" y="4382"/>
              <a:ext cx="1709" cy="1163"/>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altLang="en-US" sz="2400" b="1" dirty="0">
                  <a:solidFill>
                    <a:schemeClr val="bg1"/>
                  </a:solidFill>
                  <a:cs typeface="+mn-ea"/>
                </a:rPr>
                <a:t>每周  周促</a:t>
              </a:r>
              <a:endParaRPr lang="zh-CN" altLang="en-US" sz="2400" b="1" dirty="0">
                <a:solidFill>
                  <a:schemeClr val="bg1"/>
                </a:solidFill>
                <a:cs typeface="+mn-ea"/>
              </a:endParaRPr>
            </a:p>
          </p:txBody>
        </p:sp>
      </p:grpSp>
      <p:grpSp>
        <p:nvGrpSpPr>
          <p:cNvPr id="12" name="组合 11"/>
          <p:cNvGrpSpPr/>
          <p:nvPr/>
        </p:nvGrpSpPr>
        <p:grpSpPr>
          <a:xfrm>
            <a:off x="2721610" y="3639185"/>
            <a:ext cx="5213985" cy="1482090"/>
            <a:chOff x="1106" y="3703"/>
            <a:chExt cx="8211" cy="2334"/>
          </a:xfrm>
        </p:grpSpPr>
        <p:sp>
          <p:nvSpPr>
            <p:cNvPr id="15" name="Freeform 5"/>
            <p:cNvSpPr/>
            <p:nvPr/>
          </p:nvSpPr>
          <p:spPr bwMode="auto">
            <a:xfrm>
              <a:off x="6728" y="3703"/>
              <a:ext cx="2589" cy="233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02390" tIns="51195" rIns="102390" bIns="51195"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015"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endParaRPr>
            </a:p>
          </p:txBody>
        </p:sp>
        <p:sp>
          <p:nvSpPr>
            <p:cNvPr id="20" name="Freeform 5"/>
            <p:cNvSpPr/>
            <p:nvPr/>
          </p:nvSpPr>
          <p:spPr bwMode="auto">
            <a:xfrm>
              <a:off x="3917" y="3703"/>
              <a:ext cx="2589" cy="233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02390" tIns="51195" rIns="102390" bIns="51195"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015"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endParaRPr>
            </a:p>
          </p:txBody>
        </p:sp>
        <p:sp>
          <p:nvSpPr>
            <p:cNvPr id="21" name="Freeform 5"/>
            <p:cNvSpPr/>
            <p:nvPr/>
          </p:nvSpPr>
          <p:spPr bwMode="auto">
            <a:xfrm>
              <a:off x="1106" y="3703"/>
              <a:ext cx="2589" cy="233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02390" tIns="51195" rIns="102390" bIns="51195"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015"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endParaRPr>
            </a:p>
          </p:txBody>
        </p:sp>
        <p:sp>
          <p:nvSpPr>
            <p:cNvPr id="22" name="TextBox 11"/>
            <p:cNvSpPr txBox="1"/>
            <p:nvPr/>
          </p:nvSpPr>
          <p:spPr>
            <a:xfrm>
              <a:off x="1546" y="4288"/>
              <a:ext cx="1709" cy="1163"/>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altLang="en-US" sz="2400" b="1" dirty="0">
                  <a:solidFill>
                    <a:schemeClr val="bg1"/>
                  </a:solidFill>
                  <a:cs typeface="+mn-ea"/>
                </a:rPr>
                <a:t>每周  抽奖</a:t>
              </a:r>
              <a:endParaRPr lang="zh-CN" altLang="en-US" sz="2400" b="1" dirty="0">
                <a:solidFill>
                  <a:schemeClr val="bg1"/>
                </a:solidFill>
                <a:cs typeface="+mn-ea"/>
              </a:endParaRPr>
            </a:p>
          </p:txBody>
        </p:sp>
        <p:sp>
          <p:nvSpPr>
            <p:cNvPr id="23" name="TextBox 12"/>
            <p:cNvSpPr txBox="1"/>
            <p:nvPr/>
          </p:nvSpPr>
          <p:spPr>
            <a:xfrm>
              <a:off x="4357" y="4288"/>
              <a:ext cx="1709" cy="1163"/>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sz="2400" b="1" dirty="0">
                  <a:solidFill>
                    <a:schemeClr val="bg1"/>
                  </a:solidFill>
                  <a:cs typeface="+mn-ea"/>
                </a:rPr>
                <a:t>会员  心选</a:t>
              </a:r>
              <a:endParaRPr lang="zh-CN" sz="2400" b="1" dirty="0">
                <a:solidFill>
                  <a:schemeClr val="bg1"/>
                </a:solidFill>
                <a:cs typeface="+mn-ea"/>
              </a:endParaRPr>
            </a:p>
          </p:txBody>
        </p:sp>
        <p:sp>
          <p:nvSpPr>
            <p:cNvPr id="24" name="TextBox 7"/>
            <p:cNvSpPr txBox="1"/>
            <p:nvPr/>
          </p:nvSpPr>
          <p:spPr>
            <a:xfrm>
              <a:off x="7168" y="4290"/>
              <a:ext cx="1709" cy="1163"/>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altLang="en-US" sz="2400" b="1" dirty="0">
                  <a:solidFill>
                    <a:schemeClr val="bg1"/>
                  </a:solidFill>
                  <a:cs typeface="+mn-ea"/>
                </a:rPr>
                <a:t>秒杀  专区</a:t>
              </a:r>
              <a:endParaRPr lang="zh-CN" altLang="en-US" sz="2400" b="1" dirty="0">
                <a:solidFill>
                  <a:schemeClr val="bg1"/>
                </a:solidFill>
                <a:cs typeface="+mn-ea"/>
              </a:endParaRPr>
            </a:p>
          </p:txBody>
        </p:sp>
      </p:grpSp>
      <p:grpSp>
        <p:nvGrpSpPr>
          <p:cNvPr id="25" name="组合 24"/>
          <p:cNvGrpSpPr/>
          <p:nvPr/>
        </p:nvGrpSpPr>
        <p:grpSpPr>
          <a:xfrm>
            <a:off x="9368790" y="120650"/>
            <a:ext cx="659130" cy="598170"/>
            <a:chOff x="14118" y="124"/>
            <a:chExt cx="1038" cy="942"/>
          </a:xfrm>
        </p:grpSpPr>
        <p:sp>
          <p:nvSpPr>
            <p:cNvPr id="26" name="对角圆角矩形 25"/>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8" name="文本框 2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2003425" y="311785"/>
            <a:ext cx="5877560" cy="5334000"/>
          </a:xfrm>
          <a:prstGeom prst="rect">
            <a:avLst/>
          </a:prstGeom>
          <a:ln w="12700" cmpd="sng">
            <a:solidFill>
              <a:srgbClr val="000000">
                <a:alpha val="0"/>
              </a:srgbClr>
            </a:solidFill>
            <a:prstDash val="solid"/>
          </a:ln>
        </p:spPr>
      </p:pic>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 cstate="print"/>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cstate="print"/>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406718" y="2809875"/>
            <a:ext cx="1402080" cy="337185"/>
          </a:xfrm>
          <a:prstGeom prst="rect">
            <a:avLst/>
          </a:prstGeom>
          <a:noFill/>
        </p:spPr>
        <p:txBody>
          <a:bodyPr wrap="none" rtlCol="0">
            <a:spAutoFit/>
          </a:bodyPr>
          <a:lstStyle/>
          <a:p>
            <a:pPr algn="ctr"/>
            <a:r>
              <a:rPr lang="zh-CN" altLang="en-US" sz="1600" b="1">
                <a:sym typeface="+mn-ea"/>
              </a:rPr>
              <a:t>会员营销路径</a:t>
            </a:r>
            <a:endParaRPr lang="zh-CN" altLang="en-US" sz="1600" b="1">
              <a:solidFill>
                <a:schemeClr val="tx1"/>
              </a:solidFill>
              <a:sym typeface="+mn-ea"/>
            </a:endParaRPr>
          </a:p>
        </p:txBody>
      </p:sp>
      <p:grpSp>
        <p:nvGrpSpPr>
          <p:cNvPr id="5" name="组合 4"/>
          <p:cNvGrpSpPr/>
          <p:nvPr/>
        </p:nvGrpSpPr>
        <p:grpSpPr>
          <a:xfrm>
            <a:off x="9368790" y="120650"/>
            <a:ext cx="659130" cy="598170"/>
            <a:chOff x="14118" y="124"/>
            <a:chExt cx="1038" cy="942"/>
          </a:xfrm>
        </p:grpSpPr>
        <p:sp>
          <p:nvSpPr>
            <p:cNvPr id="9" name="对角圆角矩形 8"/>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6" name="文本框 2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a:biLevel thresh="50000"/>
          </a:blip>
          <a:stretch>
            <a:fillRect/>
          </a:stretch>
        </p:blipFill>
        <p:spPr>
          <a:xfrm>
            <a:off x="236220" y="1655445"/>
            <a:ext cx="3474720" cy="3632835"/>
          </a:xfrm>
          <a:prstGeom prst="rect">
            <a:avLst/>
          </a:prstGeom>
        </p:spPr>
      </p:pic>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nvSpPr>
        <p:spPr>
          <a:xfrm>
            <a:off x="752474" y="1128823"/>
            <a:ext cx="1281430" cy="337185"/>
          </a:xfrm>
          <a:prstGeom prst="rect">
            <a:avLst/>
          </a:prstGeom>
          <a:noFill/>
        </p:spPr>
        <p:txBody>
          <a:bodyPr wrap="none" rtlCol="0">
            <a:spAutoFit/>
          </a:bodyPr>
          <a:p>
            <a:pPr marL="285750" indent="-285750">
              <a:buFont typeface="Wingdings" panose="05000000000000000000" pitchFamily="2" charset="2"/>
              <a:buChar char="Ø"/>
            </a:pPr>
            <a:r>
              <a:rPr lang="zh-CN" altLang="en-US" sz="1600" b="1" dirty="0"/>
              <a:t>组建社群</a:t>
            </a:r>
            <a:endParaRPr lang="zh-CN" altLang="en-US" sz="1600" b="1" dirty="0"/>
          </a:p>
        </p:txBody>
      </p:sp>
      <p:pic>
        <p:nvPicPr>
          <p:cNvPr id="14" name="图片 13"/>
          <p:cNvPicPr>
            <a:picLocks noChangeAspect="1"/>
          </p:cNvPicPr>
          <p:nvPr/>
        </p:nvPicPr>
        <p:blipFill>
          <a:blip r:embed="rId2"/>
          <a:srcRect b="22963"/>
          <a:stretch>
            <a:fillRect/>
          </a:stretch>
        </p:blipFill>
        <p:spPr>
          <a:xfrm>
            <a:off x="1198880" y="2060575"/>
            <a:ext cx="1548765" cy="2413635"/>
          </a:xfrm>
          <a:prstGeom prst="rect">
            <a:avLst/>
          </a:prstGeom>
        </p:spPr>
      </p:pic>
      <p:sp>
        <p:nvSpPr>
          <p:cNvPr id="20" name="文本框 19"/>
          <p:cNvSpPr txBox="1"/>
          <p:nvPr/>
        </p:nvSpPr>
        <p:spPr>
          <a:xfrm>
            <a:off x="3549015" y="1655445"/>
            <a:ext cx="5544820" cy="3538220"/>
          </a:xfrm>
          <a:prstGeom prst="rect">
            <a:avLst/>
          </a:prstGeom>
          <a:noFill/>
        </p:spPr>
        <p:txBody>
          <a:bodyPr wrap="square" rtlCol="0">
            <a:spAutoFit/>
          </a:bodyPr>
          <a:p>
            <a:pPr marL="285750" indent="-285750" algn="l" fontAlgn="auto">
              <a:lnSpc>
                <a:spcPct val="200000"/>
              </a:lnSpc>
              <a:buFont typeface="Wingdings" panose="05000000000000000000" charset="0"/>
              <a:buChar char="p"/>
            </a:pPr>
            <a:r>
              <a:rPr lang="zh-CN" altLang="en-US" sz="1400" b="1">
                <a:solidFill>
                  <a:schemeClr val="tx1"/>
                </a:solidFill>
                <a:latin typeface="微软雅黑" panose="020B0503020204020204" charset="-122"/>
                <a:ea typeface="微软雅黑" panose="020B0503020204020204" charset="-122"/>
              </a:rPr>
              <a:t>邀请入群：用户扫码进入，群满员之后，自动新建群聊，会自动去重，水军的话需要重新邀请进入</a:t>
            </a:r>
            <a:endParaRPr lang="zh-CN" altLang="en-US" sz="1400" b="1">
              <a:solidFill>
                <a:schemeClr val="tx1"/>
              </a:solidFill>
              <a:latin typeface="微软雅黑" panose="020B0503020204020204" charset="-122"/>
              <a:ea typeface="微软雅黑" panose="020B0503020204020204" charset="-122"/>
            </a:endParaRPr>
          </a:p>
          <a:p>
            <a:pPr marL="285750" indent="-285750" algn="l" fontAlgn="auto">
              <a:lnSpc>
                <a:spcPct val="200000"/>
              </a:lnSpc>
              <a:buFont typeface="Wingdings" panose="05000000000000000000" charset="0"/>
              <a:buChar char="p"/>
            </a:pPr>
            <a:r>
              <a:rPr lang="zh-CN" altLang="en-US" sz="1400" b="1">
                <a:solidFill>
                  <a:schemeClr val="tx1"/>
                </a:solidFill>
                <a:latin typeface="微软雅黑" panose="020B0503020204020204" charset="-122"/>
                <a:ea typeface="微软雅黑" panose="020B0503020204020204" charset="-122"/>
              </a:rPr>
              <a:t>群构成：群主（ip），水军2-3个，凑人数最好一个群有10个左右自己人，为了活动造势，群控使用，可以邀请组员或者内部人员个人微信进入</a:t>
            </a:r>
            <a:endParaRPr lang="zh-CN" altLang="en-US" sz="1400" b="1">
              <a:solidFill>
                <a:schemeClr val="tx1"/>
              </a:solidFill>
              <a:latin typeface="微软雅黑" panose="020B0503020204020204" charset="-122"/>
              <a:ea typeface="微软雅黑" panose="020B0503020204020204" charset="-122"/>
            </a:endParaRPr>
          </a:p>
          <a:p>
            <a:pPr marL="285750" indent="-285750" algn="l" fontAlgn="auto">
              <a:lnSpc>
                <a:spcPct val="200000"/>
              </a:lnSpc>
              <a:buFont typeface="Wingdings" panose="05000000000000000000" charset="0"/>
              <a:buChar char="p"/>
            </a:pPr>
            <a:r>
              <a:rPr lang="zh-CN" altLang="en-US" sz="1400" b="1">
                <a:solidFill>
                  <a:schemeClr val="tx1"/>
                </a:solidFill>
                <a:latin typeface="微软雅黑" panose="020B0503020204020204" charset="-122"/>
                <a:ea typeface="微软雅黑" panose="020B0503020204020204" charset="-122"/>
              </a:rPr>
              <a:t>拉群方式：点对点群发</a:t>
            </a:r>
            <a:endParaRPr lang="zh-CN" altLang="en-US" sz="1400" b="1">
              <a:solidFill>
                <a:schemeClr val="tx1"/>
              </a:solidFill>
              <a:latin typeface="微软雅黑" panose="020B0503020204020204" charset="-122"/>
              <a:ea typeface="微软雅黑" panose="020B0503020204020204" charset="-122"/>
            </a:endParaRPr>
          </a:p>
          <a:p>
            <a:pPr marL="285750" indent="-285750" algn="l" fontAlgn="auto">
              <a:lnSpc>
                <a:spcPct val="200000"/>
              </a:lnSpc>
              <a:buFont typeface="Wingdings" panose="05000000000000000000" charset="0"/>
              <a:buChar char="p"/>
            </a:pPr>
            <a:r>
              <a:rPr lang="zh-CN" altLang="en-US" sz="1400" b="1">
                <a:solidFill>
                  <a:schemeClr val="tx1"/>
                </a:solidFill>
                <a:latin typeface="微软雅黑" panose="020B0503020204020204" charset="-122"/>
                <a:ea typeface="微软雅黑" panose="020B0503020204020204" charset="-122"/>
              </a:rPr>
              <a:t>拉群利益点</a:t>
            </a:r>
            <a:r>
              <a:rPr lang="en-US" altLang="zh-CN" sz="1400" b="1">
                <a:solidFill>
                  <a:schemeClr val="tx1"/>
                </a:solidFill>
                <a:latin typeface="微软雅黑" panose="020B0503020204020204" charset="-122"/>
                <a:ea typeface="微软雅黑" panose="020B0503020204020204" charset="-122"/>
              </a:rPr>
              <a:t>/</a:t>
            </a:r>
            <a:r>
              <a:rPr lang="zh-CN" altLang="en-US" sz="1400" b="1">
                <a:solidFill>
                  <a:schemeClr val="tx1"/>
                </a:solidFill>
                <a:latin typeface="微软雅黑" panose="020B0503020204020204" charset="-122"/>
                <a:ea typeface="微软雅黑" panose="020B0503020204020204" charset="-122"/>
              </a:rPr>
              <a:t>时机：1.免单进群；2.折扣（比平时更加优惠）进群；3.活动节点进群</a:t>
            </a:r>
            <a:endParaRPr lang="zh-CN" altLang="en-US" sz="1400" b="1">
              <a:solidFill>
                <a:schemeClr val="tx1"/>
              </a:solidFill>
              <a:latin typeface="微软雅黑" panose="020B0503020204020204" charset="-122"/>
              <a:ea typeface="微软雅黑" panose="020B0503020204020204" charset="-122"/>
            </a:endParaRPr>
          </a:p>
        </p:txBody>
      </p:sp>
      <p:grpSp>
        <p:nvGrpSpPr>
          <p:cNvPr id="2" name="组合 1"/>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2" name="图片 21"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4" name="文本框 3"/>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6" name="文本框 5"/>
          <p:cNvSpPr txBox="1"/>
          <p:nvPr/>
        </p:nvSpPr>
        <p:spPr>
          <a:xfrm>
            <a:off x="1181418" y="417830"/>
            <a:ext cx="3004185" cy="337185"/>
          </a:xfrm>
          <a:prstGeom prst="rect">
            <a:avLst/>
          </a:prstGeom>
          <a:noFill/>
        </p:spPr>
        <p:txBody>
          <a:bodyPr wrap="none" rtlCol="0">
            <a:spAutoFit/>
          </a:bodyPr>
          <a:p>
            <a:pPr algn="l"/>
            <a:r>
              <a:rPr lang="zh-CN" sz="1600" b="1">
                <a:latin typeface="微软雅黑" panose="020B0503020204020204" charset="-122"/>
                <a:ea typeface="微软雅黑" panose="020B0503020204020204" charset="-122"/>
                <a:cs typeface="微软雅黑" panose="020B0503020204020204" charset="-122"/>
                <a:sym typeface="+mn-ea"/>
              </a:rPr>
              <a:t>STEP</a:t>
            </a:r>
            <a:r>
              <a:rPr lang="en-US" altLang="zh-CN" sz="1600" b="1">
                <a:latin typeface="微软雅黑" panose="020B0503020204020204" charset="-122"/>
                <a:ea typeface="微软雅黑" panose="020B0503020204020204" charset="-122"/>
                <a:cs typeface="微软雅黑" panose="020B0503020204020204" charset="-122"/>
                <a:sym typeface="+mn-ea"/>
              </a:rPr>
              <a:t>7</a:t>
            </a:r>
            <a:r>
              <a:rPr lang="zh-CN" altLang="en-US" sz="1600" b="1">
                <a:latin typeface="微软雅黑" panose="020B0503020204020204" charset="-122"/>
                <a:ea typeface="微软雅黑" panose="020B0503020204020204" charset="-122"/>
                <a:cs typeface="微软雅黑" panose="020B0503020204020204" charset="-122"/>
                <a:sym typeface="+mn-ea"/>
              </a:rPr>
              <a:t>：</a:t>
            </a:r>
            <a:r>
              <a:rPr lang="zh-CN" altLang="en-US" sz="1600" b="1">
                <a:solidFill>
                  <a:schemeClr val="tx1"/>
                </a:solidFill>
                <a:sym typeface="+mn-ea"/>
              </a:rPr>
              <a:t>社群运营</a:t>
            </a:r>
            <a:r>
              <a:rPr lang="en-US" altLang="zh-CN" sz="1600" b="1">
                <a:sym typeface="+mn-ea"/>
              </a:rPr>
              <a:t>——</a:t>
            </a:r>
            <a:r>
              <a:rPr lang="zh-CN" altLang="en-US" sz="1600" b="1">
                <a:sym typeface="+mn-ea"/>
              </a:rPr>
              <a:t>社群建立</a:t>
            </a:r>
            <a:endParaRPr lang="zh-CN" altLang="en-US" sz="1600" b="1">
              <a:solidFill>
                <a:schemeClr val="tx1"/>
              </a:solidFill>
              <a:sym typeface="+mn-ea"/>
            </a:endParaRPr>
          </a:p>
        </p:txBody>
      </p:sp>
      <p:grpSp>
        <p:nvGrpSpPr>
          <p:cNvPr id="8" name="组合 7"/>
          <p:cNvGrpSpPr/>
          <p:nvPr/>
        </p:nvGrpSpPr>
        <p:grpSpPr>
          <a:xfrm>
            <a:off x="752475" y="464185"/>
            <a:ext cx="341630" cy="280035"/>
            <a:chOff x="4729" y="1585"/>
            <a:chExt cx="842" cy="708"/>
          </a:xfrm>
        </p:grpSpPr>
        <p:pic>
          <p:nvPicPr>
            <p:cNvPr id="9" name="图片 8" descr="resource"/>
            <p:cNvPicPr>
              <a:picLocks noChangeAspect="1"/>
            </p:cNvPicPr>
            <p:nvPr/>
          </p:nvPicPr>
          <p:blipFill>
            <a:blip r:embed="rId4"/>
            <a:stretch>
              <a:fillRect/>
            </a:stretch>
          </p:blipFill>
          <p:spPr>
            <a:xfrm>
              <a:off x="5235" y="1585"/>
              <a:ext cx="337" cy="709"/>
            </a:xfrm>
            <a:prstGeom prst="rect">
              <a:avLst/>
            </a:prstGeom>
          </p:spPr>
        </p:pic>
        <p:pic>
          <p:nvPicPr>
            <p:cNvPr id="10" name="图片 9" descr="resource"/>
            <p:cNvPicPr>
              <a:picLocks noChangeAspect="1"/>
            </p:cNvPicPr>
            <p:nvPr/>
          </p:nvPicPr>
          <p:blipFill>
            <a:blip r:embed="rId5"/>
            <a:stretch>
              <a:fillRect/>
            </a:stretch>
          </p:blipFill>
          <p:spPr>
            <a:xfrm>
              <a:off x="4982" y="1585"/>
              <a:ext cx="337" cy="709"/>
            </a:xfrm>
            <a:prstGeom prst="rect">
              <a:avLst/>
            </a:prstGeom>
          </p:spPr>
        </p:pic>
        <p:pic>
          <p:nvPicPr>
            <p:cNvPr id="11" name="图片 10" descr="resource"/>
            <p:cNvPicPr>
              <a:picLocks noChangeAspect="1"/>
            </p:cNvPicPr>
            <p:nvPr/>
          </p:nvPicPr>
          <p:blipFill>
            <a:blip r:embed="rId4"/>
            <a:stretch>
              <a:fillRect/>
            </a:stretch>
          </p:blipFill>
          <p:spPr>
            <a:xfrm>
              <a:off x="4729" y="1585"/>
              <a:ext cx="337" cy="709"/>
            </a:xfrm>
            <a:prstGeom prst="rect">
              <a:avLst/>
            </a:prstGeom>
          </p:spPr>
        </p:pic>
      </p:grpSp>
      <p:pic>
        <p:nvPicPr>
          <p:cNvPr id="5" name="图片 4" descr="快鱼logo"/>
          <p:cNvPicPr>
            <a:picLocks noChangeAspect="1"/>
          </p:cNvPicPr>
          <p:nvPr/>
        </p:nvPicPr>
        <p:blipFill>
          <a:blip r:embed="rId6"/>
          <a:stretch>
            <a:fillRect/>
          </a:stretch>
        </p:blipFill>
        <p:spPr>
          <a:xfrm>
            <a:off x="8484870" y="142875"/>
            <a:ext cx="699135" cy="6991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tags/tag1.xml><?xml version="1.0" encoding="utf-8"?>
<p:tagLst xmlns:p="http://schemas.openxmlformats.org/presentationml/2006/main">
  <p:tag name="KSO_WM_TAG_VERSION" val="1.0"/>
  <p:tag name="KSO_WM_BEAUTIFY_FLAG" val="#wm#"/>
  <p:tag name="KSO_WM_UNIT_TYPE" val="i"/>
  <p:tag name="KSO_WM_UNIT_ID" val="diagram160708_4*i*1"/>
  <p:tag name="KSO_WM_TEMPLATE_CATEGORY" val="diagram"/>
  <p:tag name="KSO_WM_TEMPLATE_INDEX" val="160708"/>
  <p:tag name="KSO_WM_UNIT_INDEX" val="1"/>
</p:tagLst>
</file>

<file path=ppt/tags/tag10.xml><?xml version="1.0" encoding="utf-8"?>
<p:tagLst xmlns:p="http://schemas.openxmlformats.org/presentationml/2006/main">
  <p:tag name="KSO_WM_TAG_VERSION" val="1.0"/>
  <p:tag name="KSO_WM_BEAUTIFY_FLAG" val="#wm#"/>
  <p:tag name="KSO_WM_TEMPLATE_CATEGORY" val="diagram"/>
  <p:tag name="KSO_WM_TEMPLATE_INDEX" val="160708"/>
  <p:tag name="KSO_WM_UNIT_TYPE" val="l_i"/>
  <p:tag name="KSO_WM_UNIT_INDEX" val="1_5"/>
  <p:tag name="KSO_WM_UNIT_ID" val="diagram160708_4*l_i*1_5"/>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1"/>
</p:tagLst>
</file>

<file path=ppt/tags/tag11.xml><?xml version="1.0" encoding="utf-8"?>
<p:tagLst xmlns:p="http://schemas.openxmlformats.org/presentationml/2006/main">
  <p:tag name="KSO_WM_TAG_VERSION" val="1.0"/>
  <p:tag name="KSO_WM_BEAUTIFY_FLAG" val="#wm#"/>
  <p:tag name="KSO_WM_TEMPLATE_CATEGORY" val="diagram"/>
  <p:tag name="KSO_WM_TEMPLATE_INDEX" val="160708"/>
  <p:tag name="KSO_WM_UNIT_TYPE" val="l_i"/>
  <p:tag name="KSO_WM_UNIT_INDEX" val="1_6"/>
  <p:tag name="KSO_WM_UNIT_ID" val="diagram160708_4*l_i*1_6"/>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1"/>
</p:tagLst>
</file>

<file path=ppt/tags/tag12.xml><?xml version="1.0" encoding="utf-8"?>
<p:tagLst xmlns:p="http://schemas.openxmlformats.org/presentationml/2006/main">
  <p:tag name="KSO_WM_TAG_VERSION" val="1.0"/>
  <p:tag name="KSO_WM_BEAUTIFY_FLAG" val="#wm#"/>
  <p:tag name="KSO_WM_TEMPLATE_CATEGORY" val="diagram"/>
  <p:tag name="KSO_WM_TEMPLATE_INDEX" val="160708"/>
  <p:tag name="KSO_WM_UNIT_TYPE" val="l_h_f"/>
  <p:tag name="KSO_WM_UNIT_INDEX" val="1_3_1"/>
  <p:tag name="KSO_WM_UNIT_ID" val="diagram160708_4*l_h_f*1_3_1"/>
  <p:tag name="KSO_WM_UNIT_CLEAR" val="1"/>
  <p:tag name="KSO_WM_UNIT_LAYERLEVEL" val="1_1_1"/>
  <p:tag name="KSO_WM_UNIT_VALUE" val="18"/>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13.xml><?xml version="1.0" encoding="utf-8"?>
<p:tagLst xmlns:p="http://schemas.openxmlformats.org/presentationml/2006/main">
  <p:tag name="KSO_WM_TAG_VERSION" val="1.0"/>
  <p:tag name="KSO_WM_BEAUTIFY_FLAG" val="#wm#"/>
  <p:tag name="KSO_WM_UNIT_TYPE" val="i"/>
  <p:tag name="KSO_WM_UNIT_ID" val="diagram160708_4*i*22"/>
  <p:tag name="KSO_WM_TEMPLATE_CATEGORY" val="diagram"/>
  <p:tag name="KSO_WM_TEMPLATE_INDEX" val="160708"/>
  <p:tag name="KSO_WM_UNIT_INDEX" val="22"/>
</p:tagLst>
</file>

<file path=ppt/tags/tag14.xml><?xml version="1.0" encoding="utf-8"?>
<p:tagLst xmlns:p="http://schemas.openxmlformats.org/presentationml/2006/main">
  <p:tag name="KSO_WM_TAG_VERSION" val="1.0"/>
  <p:tag name="KSO_WM_BEAUTIFY_FLAG" val="#wm#"/>
  <p:tag name="KSO_WM_TEMPLATE_CATEGORY" val="diagram"/>
  <p:tag name="KSO_WM_TEMPLATE_INDEX" val="160708"/>
  <p:tag name="KSO_WM_UNIT_TYPE" val="l_i"/>
  <p:tag name="KSO_WM_UNIT_INDEX" val="1_7"/>
  <p:tag name="KSO_WM_UNIT_ID" val="diagram160708_4*l_i*1_7"/>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1"/>
</p:tagLst>
</file>

<file path=ppt/tags/tag15.xml><?xml version="1.0" encoding="utf-8"?>
<p:tagLst xmlns:p="http://schemas.openxmlformats.org/presentationml/2006/main">
  <p:tag name="KSO_WM_TAG_VERSION" val="1.0"/>
  <p:tag name="KSO_WM_BEAUTIFY_FLAG" val="#wm#"/>
  <p:tag name="KSO_WM_TEMPLATE_CATEGORY" val="diagram"/>
  <p:tag name="KSO_WM_TEMPLATE_INDEX" val="160708"/>
  <p:tag name="KSO_WM_UNIT_TYPE" val="l_i"/>
  <p:tag name="KSO_WM_UNIT_INDEX" val="1_8"/>
  <p:tag name="KSO_WM_UNIT_ID" val="diagram160708_4*l_i*1_8"/>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1"/>
</p:tagLst>
</file>

<file path=ppt/tags/tag16.xml><?xml version="1.0" encoding="utf-8"?>
<p:tagLst xmlns:p="http://schemas.openxmlformats.org/presentationml/2006/main">
  <p:tag name="KSO_WM_TAG_VERSION" val="1.0"/>
  <p:tag name="KSO_WM_BEAUTIFY_FLAG" val="#wm#"/>
  <p:tag name="KSO_WM_TEMPLATE_CATEGORY" val="diagram"/>
  <p:tag name="KSO_WM_TEMPLATE_INDEX" val="160708"/>
  <p:tag name="KSO_WM_UNIT_TYPE" val="l_h_f"/>
  <p:tag name="KSO_WM_UNIT_INDEX" val="1_4_1"/>
  <p:tag name="KSO_WM_UNIT_ID" val="diagram160708_4*l_h_f*1_4_1"/>
  <p:tag name="KSO_WM_UNIT_CLEAR" val="1"/>
  <p:tag name="KSO_WM_UNIT_LAYERLEVEL" val="1_1_1"/>
  <p:tag name="KSO_WM_UNIT_VALUE" val="18"/>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17.xml><?xml version="1.0" encoding="utf-8"?>
<p:tagLst xmlns:p="http://schemas.openxmlformats.org/presentationml/2006/main">
  <p:tag name="KSO_WM_UNIT_TABLE_BEAUTIFY" val="smartTable{a2b1cc84-c53f-4119-bbeb-e24eb8c3e46a}"/>
</p:tagLst>
</file>

<file path=ppt/tags/tag18.xml><?xml version="1.0" encoding="utf-8"?>
<p:tagLst xmlns:p="http://schemas.openxmlformats.org/presentationml/2006/main">
  <p:tag name="KSO_WM_UNIT_PLACING_PICTURE_USER_VIEWPORT" val="{&quot;height&quot;:2980,&quot;width&quot;:2372}"/>
</p:tagLst>
</file>

<file path=ppt/tags/tag19.xml><?xml version="1.0" encoding="utf-8"?>
<p:tagLst xmlns:p="http://schemas.openxmlformats.org/presentationml/2006/main">
  <p:tag name="KSO_WM_UNIT_PLACING_PICTURE_USER_VIEWPORT" val="{&quot;height&quot;:2980,&quot;width&quot;:2372}"/>
</p:tagLst>
</file>

<file path=ppt/tags/tag2.xml><?xml version="1.0" encoding="utf-8"?>
<p:tagLst xmlns:p="http://schemas.openxmlformats.org/presentationml/2006/main">
  <p:tag name="KSO_WM_TAG_VERSION" val="1.0"/>
  <p:tag name="KSO_WM_BEAUTIFY_FLAG" val="#wm#"/>
  <p:tag name="KSO_WM_TEMPLATE_CATEGORY" val="diagram"/>
  <p:tag name="KSO_WM_TEMPLATE_INDEX" val="160708"/>
  <p:tag name="KSO_WM_UNIT_TYPE" val="l_i"/>
  <p:tag name="KSO_WM_UNIT_INDEX" val="1_1"/>
  <p:tag name="KSO_WM_UNIT_ID" val="diagram160708_4*l_i*1_1"/>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1"/>
</p:tagLst>
</file>

<file path=ppt/tags/tag20.xml><?xml version="1.0" encoding="utf-8"?>
<p:tagLst xmlns:p="http://schemas.openxmlformats.org/presentationml/2006/main">
  <p:tag name="KSO_WM_UNIT_PLACING_PICTURE_USER_VIEWPORT" val="{&quot;height&quot;:2980,&quot;width&quot;:2372}"/>
</p:tagLst>
</file>

<file path=ppt/tags/tag21.xml><?xml version="1.0" encoding="utf-8"?>
<p:tagLst xmlns:p="http://schemas.openxmlformats.org/presentationml/2006/main">
  <p:tag name="KSO_WM_UNIT_PLACING_PICTURE_USER_VIEWPORT" val="{&quot;height&quot;:2980,&quot;width&quot;:2430}"/>
</p:tagLst>
</file>

<file path=ppt/tags/tag22.xml><?xml version="1.0" encoding="utf-8"?>
<p:tagLst xmlns:p="http://schemas.openxmlformats.org/presentationml/2006/main">
  <p:tag name="KSO_WM_UNIT_PLACING_PICTURE_USER_VIEWPORT" val="{&quot;height&quot;:2980,&quot;width&quot;:2372}"/>
</p:tagLst>
</file>

<file path=ppt/tags/tag23.xml><?xml version="1.0" encoding="utf-8"?>
<p:tagLst xmlns:p="http://schemas.openxmlformats.org/presentationml/2006/main">
  <p:tag name="KSO_WM_UNIT_PLACING_PICTURE_USER_VIEWPORT" val="{&quot;height&quot;:2980,&quot;width&quot;:2372}"/>
</p:tagLst>
</file>

<file path=ppt/tags/tag24.xml><?xml version="1.0" encoding="utf-8"?>
<p:tagLst xmlns:p="http://schemas.openxmlformats.org/presentationml/2006/main">
  <p:tag name="KSO_WM_UNIT_PLACING_PICTURE_USER_VIEWPORT" val="{&quot;height&quot;:2980,&quot;width&quot;:2372}"/>
</p:tagLst>
</file>

<file path=ppt/tags/tag25.xml><?xml version="1.0" encoding="utf-8"?>
<p:tagLst xmlns:p="http://schemas.openxmlformats.org/presentationml/2006/main">
  <p:tag name="KSO_WM_UNIT_PLACING_PICTURE_USER_VIEWPORT" val="{&quot;height&quot;:2980,&quot;width&quot;:2430}"/>
</p:tagLst>
</file>

<file path=ppt/tags/tag26.xml><?xml version="1.0" encoding="utf-8"?>
<p:tagLst xmlns:p="http://schemas.openxmlformats.org/presentationml/2006/main">
  <p:tag name="KSO_WM_UNIT_PLACING_PICTURE_USER_VIEWPORT" val="{&quot;height&quot;:2980,&quot;width&quot;:2372}"/>
</p:tagLst>
</file>

<file path=ppt/tags/tag27.xml><?xml version="1.0" encoding="utf-8"?>
<p:tagLst xmlns:p="http://schemas.openxmlformats.org/presentationml/2006/main">
  <p:tag name="PA" val="v5.2.4"/>
</p:tagLst>
</file>

<file path=ppt/tags/tag28.xml><?xml version="1.0" encoding="utf-8"?>
<p:tagLst xmlns:p="http://schemas.openxmlformats.org/presentationml/2006/main">
  <p:tag name="PA" val="v5.2.4"/>
</p:tagLst>
</file>

<file path=ppt/tags/tag29.xml><?xml version="1.0" encoding="utf-8"?>
<p:tagLst xmlns:p="http://schemas.openxmlformats.org/presentationml/2006/main">
  <p:tag name="PA" val="v5.2.4"/>
</p:tagLst>
</file>

<file path=ppt/tags/tag3.xml><?xml version="1.0" encoding="utf-8"?>
<p:tagLst xmlns:p="http://schemas.openxmlformats.org/presentationml/2006/main">
  <p:tag name="KSO_WM_TAG_VERSION" val="1.0"/>
  <p:tag name="KSO_WM_BEAUTIFY_FLAG" val="#wm#"/>
  <p:tag name="KSO_WM_TEMPLATE_CATEGORY" val="diagram"/>
  <p:tag name="KSO_WM_TEMPLATE_INDEX" val="160708"/>
  <p:tag name="KSO_WM_UNIT_TYPE" val="l_i"/>
  <p:tag name="KSO_WM_UNIT_INDEX" val="1_2"/>
  <p:tag name="KSO_WM_UNIT_ID" val="diagram160708_4*l_i*1_2"/>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1"/>
</p:tagLst>
</file>

<file path=ppt/tags/tag30.xml><?xml version="1.0" encoding="utf-8"?>
<p:tagLst xmlns:p="http://schemas.openxmlformats.org/presentationml/2006/main">
  <p:tag name="PA" val="v5.2.4"/>
</p:tagLst>
</file>

<file path=ppt/tags/tag31.xml><?xml version="1.0" encoding="utf-8"?>
<p:tagLst xmlns:p="http://schemas.openxmlformats.org/presentationml/2006/main">
  <p:tag name="PA" val="v5.2.4"/>
</p:tagLst>
</file>

<file path=ppt/tags/tag32.xml><?xml version="1.0" encoding="utf-8"?>
<p:tagLst xmlns:p="http://schemas.openxmlformats.org/presentationml/2006/main">
  <p:tag name="PA" val="v5.2.4"/>
</p:tagLst>
</file>

<file path=ppt/tags/tag33.xml><?xml version="1.0" encoding="utf-8"?>
<p:tagLst xmlns:p="http://schemas.openxmlformats.org/presentationml/2006/main">
  <p:tag name="PA" val="v5.2.4"/>
</p:tagLst>
</file>

<file path=ppt/tags/tag34.xml><?xml version="1.0" encoding="utf-8"?>
<p:tagLst xmlns:p="http://schemas.openxmlformats.org/presentationml/2006/main">
  <p:tag name="PA" val="v5.2.4"/>
</p:tagLst>
</file>

<file path=ppt/tags/tag35.xml><?xml version="1.0" encoding="utf-8"?>
<p:tagLst xmlns:p="http://schemas.openxmlformats.org/presentationml/2006/main">
  <p:tag name="PA" val="v5.2.4"/>
</p:tagLst>
</file>

<file path=ppt/tags/tag36.xml><?xml version="1.0" encoding="utf-8"?>
<p:tagLst xmlns:p="http://schemas.openxmlformats.org/presentationml/2006/main">
  <p:tag name="PA" val="v5.2.4"/>
</p:tagLst>
</file>

<file path=ppt/tags/tag37.xml><?xml version="1.0" encoding="utf-8"?>
<p:tagLst xmlns:p="http://schemas.openxmlformats.org/presentationml/2006/main">
  <p:tag name="PA" val="v5.2.4"/>
</p:tagLst>
</file>

<file path=ppt/tags/tag38.xml><?xml version="1.0" encoding="utf-8"?>
<p:tagLst xmlns:p="http://schemas.openxmlformats.org/presentationml/2006/main">
  <p:tag name="PA" val="v5.2.4"/>
</p:tagLst>
</file>

<file path=ppt/tags/tag39.xml><?xml version="1.0" encoding="utf-8"?>
<p:tagLst xmlns:p="http://schemas.openxmlformats.org/presentationml/2006/main">
  <p:tag name="PA" val="v5.2.4"/>
</p:tagLst>
</file>

<file path=ppt/tags/tag4.xml><?xml version="1.0" encoding="utf-8"?>
<p:tagLst xmlns:p="http://schemas.openxmlformats.org/presentationml/2006/main">
  <p:tag name="KSO_WM_TAG_VERSION" val="1.0"/>
  <p:tag name="KSO_WM_BEAUTIFY_FLAG" val="#wm#"/>
  <p:tag name="KSO_WM_TEMPLATE_CATEGORY" val="diagram"/>
  <p:tag name="KSO_WM_TEMPLATE_INDEX" val="160708"/>
  <p:tag name="KSO_WM_UNIT_TYPE" val="l_h_f"/>
  <p:tag name="KSO_WM_UNIT_INDEX" val="1_1_1"/>
  <p:tag name="KSO_WM_UNIT_ID" val="diagram160708_4*l_h_f*1_1_1"/>
  <p:tag name="KSO_WM_UNIT_CLEAR" val="1"/>
  <p:tag name="KSO_WM_UNIT_LAYERLEVEL" val="1_1_1"/>
  <p:tag name="KSO_WM_UNIT_VALUE" val="18"/>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40.xml><?xml version="1.0" encoding="utf-8"?>
<p:tagLst xmlns:p="http://schemas.openxmlformats.org/presentationml/2006/main">
  <p:tag name="PA" val="v5.2.4"/>
</p:tagLst>
</file>

<file path=ppt/tags/tag41.xml><?xml version="1.0" encoding="utf-8"?>
<p:tagLst xmlns:p="http://schemas.openxmlformats.org/presentationml/2006/main">
  <p:tag name="PA" val="v5.2.4"/>
</p:tagLst>
</file>

<file path=ppt/tags/tag42.xml><?xml version="1.0" encoding="utf-8"?>
<p:tagLst xmlns:p="http://schemas.openxmlformats.org/presentationml/2006/main">
  <p:tag name="PA" val="v5.2.4"/>
</p:tagLst>
</file>

<file path=ppt/tags/tag43.xml><?xml version="1.0" encoding="utf-8"?>
<p:tagLst xmlns:p="http://schemas.openxmlformats.org/presentationml/2006/main">
  <p:tag name="PA" val="v5.2.4"/>
</p:tagLst>
</file>

<file path=ppt/tags/tag44.xml><?xml version="1.0" encoding="utf-8"?>
<p:tagLst xmlns:p="http://schemas.openxmlformats.org/presentationml/2006/main">
  <p:tag name="PA" val="v5.2.4"/>
</p:tagLst>
</file>

<file path=ppt/tags/tag45.xml><?xml version="1.0" encoding="utf-8"?>
<p:tagLst xmlns:p="http://schemas.openxmlformats.org/presentationml/2006/main">
  <p:tag name="PA" val="v5.2.4"/>
</p:tagLst>
</file>

<file path=ppt/tags/tag46.xml><?xml version="1.0" encoding="utf-8"?>
<p:tagLst xmlns:p="http://schemas.openxmlformats.org/presentationml/2006/main">
  <p:tag name="PA" val="v5.2.4"/>
</p:tagLst>
</file>

<file path=ppt/tags/tag47.xml><?xml version="1.0" encoding="utf-8"?>
<p:tagLst xmlns:p="http://schemas.openxmlformats.org/presentationml/2006/main">
  <p:tag name="PA" val="v5.2.4"/>
</p:tagLst>
</file>

<file path=ppt/tags/tag48.xml><?xml version="1.0" encoding="utf-8"?>
<p:tagLst xmlns:p="http://schemas.openxmlformats.org/presentationml/2006/main">
  <p:tag name="PA" val="v5.2.4"/>
</p:tagLst>
</file>

<file path=ppt/tags/tag49.xml><?xml version="1.0" encoding="utf-8"?>
<p:tagLst xmlns:p="http://schemas.openxmlformats.org/presentationml/2006/main">
  <p:tag name="PA" val="v5.2.4"/>
</p:tagLst>
</file>

<file path=ppt/tags/tag5.xml><?xml version="1.0" encoding="utf-8"?>
<p:tagLst xmlns:p="http://schemas.openxmlformats.org/presentationml/2006/main">
  <p:tag name="KSO_WM_TAG_VERSION" val="1.0"/>
  <p:tag name="KSO_WM_BEAUTIFY_FLAG" val="#wm#"/>
  <p:tag name="KSO_WM_UNIT_TYPE" val="i"/>
  <p:tag name="KSO_WM_UNIT_ID" val="diagram160708_4*i*8"/>
  <p:tag name="KSO_WM_TEMPLATE_CATEGORY" val="diagram"/>
  <p:tag name="KSO_WM_TEMPLATE_INDEX" val="160708"/>
  <p:tag name="KSO_WM_UNIT_INDEX" val="8"/>
</p:tagLst>
</file>

<file path=ppt/tags/tag50.xml><?xml version="1.0" encoding="utf-8"?>
<p:tagLst xmlns:p="http://schemas.openxmlformats.org/presentationml/2006/main">
  <p:tag name="PA" val="v5.2.4"/>
</p:tagLst>
</file>

<file path=ppt/tags/tag51.xml><?xml version="1.0" encoding="utf-8"?>
<p:tagLst xmlns:p="http://schemas.openxmlformats.org/presentationml/2006/main">
  <p:tag name="PA" val="v5.2.4"/>
</p:tagLst>
</file>

<file path=ppt/tags/tag52.xml><?xml version="1.0" encoding="utf-8"?>
<p:tagLst xmlns:p="http://schemas.openxmlformats.org/presentationml/2006/main">
  <p:tag name="PA" val="v5.2.4"/>
</p:tagLst>
</file>

<file path=ppt/tags/tag53.xml><?xml version="1.0" encoding="utf-8"?>
<p:tagLst xmlns:p="http://schemas.openxmlformats.org/presentationml/2006/main">
  <p:tag name="PA" val="v5.2.4"/>
</p:tagLst>
</file>

<file path=ppt/tags/tag54.xml><?xml version="1.0" encoding="utf-8"?>
<p:tagLst xmlns:p="http://schemas.openxmlformats.org/presentationml/2006/main">
  <p:tag name="PA" val="v5.2.4"/>
</p:tagLst>
</file>

<file path=ppt/tags/tag55.xml><?xml version="1.0" encoding="utf-8"?>
<p:tagLst xmlns:p="http://schemas.openxmlformats.org/presentationml/2006/main">
  <p:tag name="PA" val="v5.2.4"/>
</p:tagLst>
</file>

<file path=ppt/tags/tag56.xml><?xml version="1.0" encoding="utf-8"?>
<p:tagLst xmlns:p="http://schemas.openxmlformats.org/presentationml/2006/main">
  <p:tag name="PA" val="v5.2.4"/>
</p:tagLst>
</file>

<file path=ppt/tags/tag57.xml><?xml version="1.0" encoding="utf-8"?>
<p:tagLst xmlns:p="http://schemas.openxmlformats.org/presentationml/2006/main">
  <p:tag name="PA" val="v5.2.4"/>
</p:tagLst>
</file>

<file path=ppt/tags/tag58.xml><?xml version="1.0" encoding="utf-8"?>
<p:tagLst xmlns:p="http://schemas.openxmlformats.org/presentationml/2006/main">
  <p:tag name="PA" val="v5.2.4"/>
</p:tagLst>
</file>

<file path=ppt/tags/tag59.xml><?xml version="1.0" encoding="utf-8"?>
<p:tagLst xmlns:p="http://schemas.openxmlformats.org/presentationml/2006/main">
  <p:tag name="PA" val="v5.2.4"/>
</p:tagLst>
</file>

<file path=ppt/tags/tag6.xml><?xml version="1.0" encoding="utf-8"?>
<p:tagLst xmlns:p="http://schemas.openxmlformats.org/presentationml/2006/main">
  <p:tag name="KSO_WM_TAG_VERSION" val="1.0"/>
  <p:tag name="KSO_WM_BEAUTIFY_FLAG" val="#wm#"/>
  <p:tag name="KSO_WM_TEMPLATE_CATEGORY" val="diagram"/>
  <p:tag name="KSO_WM_TEMPLATE_INDEX" val="160708"/>
  <p:tag name="KSO_WM_UNIT_TYPE" val="l_i"/>
  <p:tag name="KSO_WM_UNIT_INDEX" val="1_3"/>
  <p:tag name="KSO_WM_UNIT_ID" val="diagram160708_4*l_i*1_3"/>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1"/>
</p:tagLst>
</file>

<file path=ppt/tags/tag60.xml><?xml version="1.0" encoding="utf-8"?>
<p:tagLst xmlns:p="http://schemas.openxmlformats.org/presentationml/2006/main">
  <p:tag name="PA" val="v5.2.4"/>
</p:tagLst>
</file>

<file path=ppt/tags/tag61.xml><?xml version="1.0" encoding="utf-8"?>
<p:tagLst xmlns:p="http://schemas.openxmlformats.org/presentationml/2006/main">
  <p:tag name="PA" val="v5.2.4"/>
</p:tagLst>
</file>

<file path=ppt/tags/tag62.xml><?xml version="1.0" encoding="utf-8"?>
<p:tagLst xmlns:p="http://schemas.openxmlformats.org/presentationml/2006/main">
  <p:tag name="PA" val="v5.2.4"/>
</p:tagLst>
</file>

<file path=ppt/tags/tag63.xml><?xml version="1.0" encoding="utf-8"?>
<p:tagLst xmlns:p="http://schemas.openxmlformats.org/presentationml/2006/main">
  <p:tag name="PA" val="v5.2.4"/>
</p:tagLst>
</file>

<file path=ppt/tags/tag64.xml><?xml version="1.0" encoding="utf-8"?>
<p:tagLst xmlns:p="http://schemas.openxmlformats.org/presentationml/2006/main">
  <p:tag name="PA" val="v5.2.4"/>
</p:tagLst>
</file>

<file path=ppt/tags/tag65.xml><?xml version="1.0" encoding="utf-8"?>
<p:tagLst xmlns:p="http://schemas.openxmlformats.org/presentationml/2006/main">
  <p:tag name="PA" val="v5.2.4"/>
</p:tagLst>
</file>

<file path=ppt/tags/tag66.xml><?xml version="1.0" encoding="utf-8"?>
<p:tagLst xmlns:p="http://schemas.openxmlformats.org/presentationml/2006/main">
  <p:tag name="PA" val="v5.2.4"/>
</p:tagLst>
</file>

<file path=ppt/tags/tag67.xml><?xml version="1.0" encoding="utf-8"?>
<p:tagLst xmlns:p="http://schemas.openxmlformats.org/presentationml/2006/main">
  <p:tag name="PA" val="v5.2.4"/>
</p:tagLst>
</file>

<file path=ppt/tags/tag68.xml><?xml version="1.0" encoding="utf-8"?>
<p:tagLst xmlns:p="http://schemas.openxmlformats.org/presentationml/2006/main">
  <p:tag name="PA" val="v5.2.4"/>
</p:tagLst>
</file>

<file path=ppt/tags/tag69.xml><?xml version="1.0" encoding="utf-8"?>
<p:tagLst xmlns:p="http://schemas.openxmlformats.org/presentationml/2006/main">
  <p:tag name="PA" val="v5.2.4"/>
</p:tagLst>
</file>

<file path=ppt/tags/tag7.xml><?xml version="1.0" encoding="utf-8"?>
<p:tagLst xmlns:p="http://schemas.openxmlformats.org/presentationml/2006/main">
  <p:tag name="KSO_WM_TAG_VERSION" val="1.0"/>
  <p:tag name="KSO_WM_BEAUTIFY_FLAG" val="#wm#"/>
  <p:tag name="KSO_WM_TEMPLATE_CATEGORY" val="diagram"/>
  <p:tag name="KSO_WM_TEMPLATE_INDEX" val="160708"/>
  <p:tag name="KSO_WM_UNIT_TYPE" val="l_i"/>
  <p:tag name="KSO_WM_UNIT_INDEX" val="1_4"/>
  <p:tag name="KSO_WM_UNIT_ID" val="diagram160708_4*l_i*1_4"/>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1"/>
</p:tagLst>
</file>

<file path=ppt/tags/tag70.xml><?xml version="1.0" encoding="utf-8"?>
<p:tagLst xmlns:p="http://schemas.openxmlformats.org/presentationml/2006/main">
  <p:tag name="PA" val="v5.2.4"/>
</p:tagLst>
</file>

<file path=ppt/tags/tag71.xml><?xml version="1.0" encoding="utf-8"?>
<p:tagLst xmlns:p="http://schemas.openxmlformats.org/presentationml/2006/main">
  <p:tag name="PA" val="v5.2.4"/>
</p:tagLst>
</file>

<file path=ppt/tags/tag72.xml><?xml version="1.0" encoding="utf-8"?>
<p:tagLst xmlns:p="http://schemas.openxmlformats.org/presentationml/2006/main">
  <p:tag name="PA" val="v5.2.4"/>
</p:tagLst>
</file>

<file path=ppt/tags/tag73.xml><?xml version="1.0" encoding="utf-8"?>
<p:tagLst xmlns:p="http://schemas.openxmlformats.org/presentationml/2006/main">
  <p:tag name="PA" val="v5.2.4"/>
</p:tagLst>
</file>

<file path=ppt/tags/tag74.xml><?xml version="1.0" encoding="utf-8"?>
<p:tagLst xmlns:p="http://schemas.openxmlformats.org/presentationml/2006/main">
  <p:tag name="PA" val="v5.2.4"/>
</p:tagLst>
</file>

<file path=ppt/tags/tag75.xml><?xml version="1.0" encoding="utf-8"?>
<p:tagLst xmlns:p="http://schemas.openxmlformats.org/presentationml/2006/main">
  <p:tag name="PA" val="v5.2.4"/>
</p:tagLst>
</file>

<file path=ppt/tags/tag76.xml><?xml version="1.0" encoding="utf-8"?>
<p:tagLst xmlns:p="http://schemas.openxmlformats.org/presentationml/2006/main">
  <p:tag name="PA" val="v5.2.4"/>
</p:tagLst>
</file>

<file path=ppt/tags/tag77.xml><?xml version="1.0" encoding="utf-8"?>
<p:tagLst xmlns:p="http://schemas.openxmlformats.org/presentationml/2006/main">
  <p:tag name="PA" val="v5.2.4"/>
</p:tagLst>
</file>

<file path=ppt/tags/tag78.xml><?xml version="1.0" encoding="utf-8"?>
<p:tagLst xmlns:p="http://schemas.openxmlformats.org/presentationml/2006/main">
  <p:tag name="PA" val="v5.2.4"/>
</p:tagLst>
</file>

<file path=ppt/tags/tag79.xml><?xml version="1.0" encoding="utf-8"?>
<p:tagLst xmlns:p="http://schemas.openxmlformats.org/presentationml/2006/main">
  <p:tag name="PA" val="v5.2.4"/>
</p:tagLst>
</file>

<file path=ppt/tags/tag8.xml><?xml version="1.0" encoding="utf-8"?>
<p:tagLst xmlns:p="http://schemas.openxmlformats.org/presentationml/2006/main">
  <p:tag name="KSO_WM_TAG_VERSION" val="1.0"/>
  <p:tag name="KSO_WM_BEAUTIFY_FLAG" val="#wm#"/>
  <p:tag name="KSO_WM_TEMPLATE_CATEGORY" val="diagram"/>
  <p:tag name="KSO_WM_TEMPLATE_INDEX" val="160708"/>
  <p:tag name="KSO_WM_UNIT_TYPE" val="l_h_f"/>
  <p:tag name="KSO_WM_UNIT_INDEX" val="1_2_1"/>
  <p:tag name="KSO_WM_UNIT_ID" val="diagram160708_4*l_h_f*1_2_1"/>
  <p:tag name="KSO_WM_UNIT_CLEAR" val="1"/>
  <p:tag name="KSO_WM_UNIT_LAYERLEVEL" val="1_1_1"/>
  <p:tag name="KSO_WM_UNIT_VALUE" val="18"/>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80.xml><?xml version="1.0" encoding="utf-8"?>
<p:tagLst xmlns:p="http://schemas.openxmlformats.org/presentationml/2006/main">
  <p:tag name="PA" val="v5.2.4"/>
</p:tagLst>
</file>

<file path=ppt/tags/tag81.xml><?xml version="1.0" encoding="utf-8"?>
<p:tagLst xmlns:p="http://schemas.openxmlformats.org/presentationml/2006/main">
  <p:tag name="PA" val="v5.2.4"/>
</p:tagLst>
</file>

<file path=ppt/tags/tag82.xml><?xml version="1.0" encoding="utf-8"?>
<p:tagLst xmlns:p="http://schemas.openxmlformats.org/presentationml/2006/main">
  <p:tag name="PA" val="v5.2.4"/>
</p:tagLst>
</file>

<file path=ppt/tags/tag83.xml><?xml version="1.0" encoding="utf-8"?>
<p:tagLst xmlns:p="http://schemas.openxmlformats.org/presentationml/2006/main">
  <p:tag name="PA" val="v5.2.4"/>
</p:tagLst>
</file>

<file path=ppt/tags/tag84.xml><?xml version="1.0" encoding="utf-8"?>
<p:tagLst xmlns:p="http://schemas.openxmlformats.org/presentationml/2006/main">
  <p:tag name="PA" val="v5.2.4"/>
</p:tagLst>
</file>

<file path=ppt/tags/tag85.xml><?xml version="1.0" encoding="utf-8"?>
<p:tagLst xmlns:p="http://schemas.openxmlformats.org/presentationml/2006/main">
  <p:tag name="PA" val="v5.2.4"/>
</p:tagLst>
</file>

<file path=ppt/tags/tag86.xml><?xml version="1.0" encoding="utf-8"?>
<p:tagLst xmlns:p="http://schemas.openxmlformats.org/presentationml/2006/main">
  <p:tag name="PA" val="v5.2.4"/>
</p:tagLst>
</file>

<file path=ppt/tags/tag87.xml><?xml version="1.0" encoding="utf-8"?>
<p:tagLst xmlns:p="http://schemas.openxmlformats.org/presentationml/2006/main">
  <p:tag name="PA" val="v5.2.4"/>
</p:tagLst>
</file>

<file path=ppt/tags/tag88.xml><?xml version="1.0" encoding="utf-8"?>
<p:tagLst xmlns:p="http://schemas.openxmlformats.org/presentationml/2006/main">
  <p:tag name="PA" val="v5.2.4"/>
</p:tagLst>
</file>

<file path=ppt/tags/tag89.xml><?xml version="1.0" encoding="utf-8"?>
<p:tagLst xmlns:p="http://schemas.openxmlformats.org/presentationml/2006/main">
  <p:tag name="PA" val="v5.2.4"/>
</p:tagLst>
</file>

<file path=ppt/tags/tag9.xml><?xml version="1.0" encoding="utf-8"?>
<p:tagLst xmlns:p="http://schemas.openxmlformats.org/presentationml/2006/main">
  <p:tag name="KSO_WM_TAG_VERSION" val="1.0"/>
  <p:tag name="KSO_WM_BEAUTIFY_FLAG" val="#wm#"/>
  <p:tag name="KSO_WM_UNIT_TYPE" val="i"/>
  <p:tag name="KSO_WM_UNIT_ID" val="diagram160708_4*i*15"/>
  <p:tag name="KSO_WM_TEMPLATE_CATEGORY" val="diagram"/>
  <p:tag name="KSO_WM_TEMPLATE_INDEX" val="160708"/>
  <p:tag name="KSO_WM_UNIT_INDEX" val="15"/>
</p:tagLst>
</file>

<file path=ppt/tags/tag90.xml><?xml version="1.0" encoding="utf-8"?>
<p:tagLst xmlns:p="http://schemas.openxmlformats.org/presentationml/2006/main">
  <p:tag name="PA" val="v5.2.4"/>
</p:tagLst>
</file>

<file path=ppt/tags/tag91.xml><?xml version="1.0" encoding="utf-8"?>
<p:tagLst xmlns:p="http://schemas.openxmlformats.org/presentationml/2006/main">
  <p:tag name="PA" val="v5.2.4"/>
</p:tagLst>
</file>

<file path=ppt/tags/tag92.xml><?xml version="1.0" encoding="utf-8"?>
<p:tagLst xmlns:p="http://schemas.openxmlformats.org/presentationml/2006/main">
  <p:tag name="PA" val="v5.2.4"/>
</p:tagLst>
</file>

<file path=ppt/tags/tag93.xml><?xml version="1.0" encoding="utf-8"?>
<p:tagLst xmlns:p="http://schemas.openxmlformats.org/presentationml/2006/main">
  <p:tag name="PA" val="v5.2.4"/>
</p:tagLst>
</file>

<file path=ppt/tags/tag94.xml><?xml version="1.0" encoding="utf-8"?>
<p:tagLst xmlns:p="http://schemas.openxmlformats.org/presentationml/2006/main">
  <p:tag name="PA" val="v5.2.4"/>
</p:tagLst>
</file>

<file path=ppt/tags/tag95.xml><?xml version="1.0" encoding="utf-8"?>
<p:tagLst xmlns:p="http://schemas.openxmlformats.org/presentationml/2006/main">
  <p:tag name="PA" val="v5.2.4"/>
</p:tagLst>
</file>

<file path=ppt/tags/tag96.xml><?xml version="1.0" encoding="utf-8"?>
<p:tagLst xmlns:p="http://schemas.openxmlformats.org/presentationml/2006/main">
  <p:tag name="KSO_WM_UNIT_PLACING_PICTURE_USER_VIEWPORT" val="{&quot;height&quot;:2980,&quot;width&quot;:2372}"/>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5587</Words>
  <Application>WPS 演示</Application>
  <PresentationFormat>自定义</PresentationFormat>
  <Paragraphs>911</Paragraphs>
  <Slides>58</Slides>
  <Notes>35</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58</vt:i4>
      </vt:variant>
    </vt:vector>
  </HeadingPairs>
  <TitlesOfParts>
    <vt:vector size="71" baseType="lpstr">
      <vt:lpstr>Arial</vt:lpstr>
      <vt:lpstr>宋体</vt:lpstr>
      <vt:lpstr>Wingdings</vt:lpstr>
      <vt:lpstr>微软雅黑</vt:lpstr>
      <vt:lpstr>Wingdings</vt:lpstr>
      <vt:lpstr>Calibri</vt:lpstr>
      <vt:lpstr>Arial Unicode MS</vt:lpstr>
      <vt:lpstr>思源黑体 Medium</vt:lpstr>
      <vt:lpstr>字魂105号-简雅黑</vt:lpstr>
      <vt:lpstr>黑体</vt:lpstr>
      <vt:lpstr>Malgun Gothic</vt:lpstr>
      <vt:lpstr>Microsoft YaHei UI</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Administrator</cp:lastModifiedBy>
  <cp:revision>414</cp:revision>
  <dcterms:created xsi:type="dcterms:W3CDTF">2021-05-18T11:08:00Z</dcterms:created>
  <dcterms:modified xsi:type="dcterms:W3CDTF">2021-05-22T00:50:51Z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6F97E908112E46C7A06BE1413615179A</vt:lpwstr>
  </property>
</Properties>
</file>