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.svg" ContentType="image/svg+xml"/>
  <Override PartName="/ppt/media/image2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283" r:id="rId3"/>
    <p:sldId id="4404" r:id="rId5"/>
    <p:sldId id="4405" r:id="rId6"/>
    <p:sldId id="4406" r:id="rId7"/>
    <p:sldId id="4846" r:id="rId8"/>
    <p:sldId id="5919" r:id="rId9"/>
    <p:sldId id="5923" r:id="rId10"/>
    <p:sldId id="5918" r:id="rId11"/>
    <p:sldId id="5928" r:id="rId12"/>
    <p:sldId id="5927" r:id="rId13"/>
    <p:sldId id="5929" r:id="rId14"/>
    <p:sldId id="5930" r:id="rId15"/>
    <p:sldId id="5931" r:id="rId16"/>
    <p:sldId id="5932" r:id="rId17"/>
    <p:sldId id="5916" r:id="rId18"/>
    <p:sldId id="5920" r:id="rId19"/>
    <p:sldId id="5921" r:id="rId20"/>
    <p:sldId id="5922" r:id="rId21"/>
    <p:sldId id="4407" r:id="rId22"/>
    <p:sldId id="4408" r:id="rId23"/>
    <p:sldId id="4409" r:id="rId24"/>
    <p:sldId id="5912" r:id="rId25"/>
    <p:sldId id="4410" r:id="rId26"/>
    <p:sldId id="5913" r:id="rId27"/>
    <p:sldId id="5914" r:id="rId28"/>
    <p:sldId id="5915" r:id="rId29"/>
    <p:sldId id="4412" r:id="rId30"/>
    <p:sldId id="4413" r:id="rId31"/>
    <p:sldId id="4414" r:id="rId32"/>
    <p:sldId id="4415" r:id="rId33"/>
    <p:sldId id="4416" r:id="rId34"/>
    <p:sldId id="4417" r:id="rId35"/>
    <p:sldId id="4418" r:id="rId36"/>
    <p:sldId id="4419" r:id="rId37"/>
    <p:sldId id="4420" r:id="rId38"/>
    <p:sldId id="4421" r:id="rId39"/>
    <p:sldId id="4422" r:id="rId40"/>
    <p:sldId id="4423" r:id="rId41"/>
    <p:sldId id="4424" r:id="rId42"/>
    <p:sldId id="4429" r:id="rId43"/>
    <p:sldId id="4430" r:id="rId44"/>
    <p:sldId id="4431" r:id="rId45"/>
    <p:sldId id="2634" r:id="rId46"/>
  </p:sldIdLst>
  <p:sldSz cx="10259695" cy="5759450"/>
  <p:notesSz cx="6858000" cy="9144000"/>
  <p:embeddedFontLst>
    <p:embeddedFont>
      <p:font typeface="微软雅黑" panose="020B0503020204020204" charset="-122"/>
      <p:regular r:id="rId51"/>
    </p:embeddedFont>
    <p:embeddedFont>
      <p:font typeface="Calibri" panose="020F050202020403020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8F8F8"/>
    <a:srgbClr val="120C16"/>
    <a:srgbClr val="6DF5ED"/>
    <a:srgbClr val="E93252"/>
    <a:srgbClr val="0358B2"/>
    <a:srgbClr val="0358B1"/>
    <a:srgbClr val="035898"/>
    <a:srgbClr val="F1F1F1"/>
    <a:srgbClr val="026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7" autoAdjust="0"/>
    <p:restoredTop sz="93826" autoAdjust="0"/>
  </p:normalViewPr>
  <p:slideViewPr>
    <p:cSldViewPr snapToGrid="0">
      <p:cViewPr varScale="1">
        <p:scale>
          <a:sx n="75" d="100"/>
          <a:sy n="75" d="100"/>
        </p:scale>
        <p:origin x="700" y="1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7" Type="http://schemas.openxmlformats.org/officeDocument/2006/relationships/font" Target="fonts/font7.fntdata"/><Relationship Id="rId56" Type="http://schemas.openxmlformats.org/officeDocument/2006/relationships/font" Target="fonts/font6.fntdata"/><Relationship Id="rId55" Type="http://schemas.openxmlformats.org/officeDocument/2006/relationships/font" Target="fonts/font5.fntdata"/><Relationship Id="rId54" Type="http://schemas.openxmlformats.org/officeDocument/2006/relationships/font" Target="fonts/font4.fntdata"/><Relationship Id="rId53" Type="http://schemas.openxmlformats.org/officeDocument/2006/relationships/font" Target="fonts/font3.fntdata"/><Relationship Id="rId52" Type="http://schemas.openxmlformats.org/officeDocument/2006/relationships/font" Target="fonts/font2.fntdata"/><Relationship Id="rId51" Type="http://schemas.openxmlformats.org/officeDocument/2006/relationships/font" Target="fonts/font1.fntdata"/><Relationship Id="rId50" Type="http://schemas.openxmlformats.org/officeDocument/2006/relationships/commentAuthors" Target="commentAuthors.xml"/><Relationship Id="rId5" Type="http://schemas.openxmlformats.org/officeDocument/2006/relationships/slide" Target="slides/slide2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tags" Target="../tags/tag8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tags" Target="../tags/tag9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jpe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8.jpeg"/><Relationship Id="rId3" Type="http://schemas.openxmlformats.org/officeDocument/2006/relationships/tags" Target="../tags/tag10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svg"/><Relationship Id="rId6" Type="http://schemas.openxmlformats.org/officeDocument/2006/relationships/image" Target="../media/image52.png"/><Relationship Id="rId5" Type="http://schemas.openxmlformats.org/officeDocument/2006/relationships/image" Target="../media/image2.sv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09458" y="2219325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点燃私域训练营落地实操宝典</a:t>
            </a:r>
            <a:endParaRPr lang="zh-CN" sz="36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86835" y="14605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圆角矩形 6"/>
          <p:cNvSpPr/>
          <p:nvPr/>
        </p:nvSpPr>
        <p:spPr>
          <a:xfrm>
            <a:off x="641209" y="425559"/>
            <a:ext cx="1553985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6" name="文本框 5"/>
          <p:cNvSpPr txBox="1"/>
          <p:nvPr/>
        </p:nvSpPr>
        <p:spPr>
          <a:xfrm>
            <a:off x="641209" y="503952"/>
            <a:ext cx="2040338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10" b="1">
                <a:solidFill>
                  <a:schemeClr val="bg1"/>
                </a:solidFill>
              </a:rPr>
              <a:t>碧翠园主要客群</a:t>
            </a:r>
            <a:endParaRPr lang="zh-CN" altLang="en-US" sz="151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5884" y="1997143"/>
            <a:ext cx="5235233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/>
              <a:t>（</a:t>
            </a:r>
            <a:r>
              <a:rPr lang="en-US" altLang="zh-CN" sz="1680" b="1"/>
              <a:t>1</a:t>
            </a:r>
            <a:r>
              <a:rPr lang="zh-CN" altLang="en-US" sz="1680" b="1"/>
              <a:t>）在校大学生</a:t>
            </a:r>
            <a:endParaRPr lang="zh-CN" altLang="en-US" sz="1680" b="1"/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喜欢刷抖音，喜欢动漫，喜欢追星，容易被大</a:t>
            </a:r>
            <a:r>
              <a:rPr lang="en-US" alt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种草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喜欢简短文案配的生活类的图片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消费能力不强，生活费大部分源自父母，约</a:t>
            </a:r>
            <a:r>
              <a:rPr lang="en-US" alt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2.5K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620" y="2226454"/>
            <a:ext cx="3632720" cy="2293648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1902" y="1861156"/>
            <a:ext cx="5694390" cy="2675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8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8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）有追求的白领</a:t>
            </a:r>
            <a:endParaRPr lang="zh-CN" altLang="en-US" sz="168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喜欢刷抖音，喜欢旅游，喜欢有品牌的，容易被大</a:t>
            </a:r>
            <a:r>
              <a:rPr lang="en-US" alt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种草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喜欢简短文案配的生活类、旅行类的图片和视频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消费能力中等，收入</a:t>
            </a:r>
            <a:r>
              <a:rPr lang="en-US" alt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3K~8K</a:t>
            </a:r>
            <a:endParaRPr lang="en-US" altLang="zh-CN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④会分享自己购买过的产品使用心得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7074" y="2106999"/>
            <a:ext cx="3663650" cy="2583753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41209" y="463956"/>
            <a:ext cx="1522521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5" name="文本框 4"/>
          <p:cNvSpPr txBox="1"/>
          <p:nvPr/>
        </p:nvSpPr>
        <p:spPr>
          <a:xfrm>
            <a:off x="641209" y="527950"/>
            <a:ext cx="2040338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10" b="1">
                <a:solidFill>
                  <a:schemeClr val="bg1"/>
                </a:solidFill>
              </a:rPr>
              <a:t>碧翠园主要客群</a:t>
            </a:r>
            <a:endParaRPr lang="zh-CN" altLang="en-US" sz="151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42571" y="2018474"/>
            <a:ext cx="6035157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/>
              <a:t>（</a:t>
            </a:r>
            <a:r>
              <a:rPr lang="en-US" altLang="zh-CN" sz="1680" b="1"/>
              <a:t>3</a:t>
            </a:r>
            <a:r>
              <a:rPr lang="zh-CN" altLang="en-US" sz="1680" b="1"/>
              <a:t>）宝妈</a:t>
            </a:r>
            <a:endParaRPr lang="zh-CN" altLang="en-US" sz="1680" b="1"/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喜欢刷朋友圈、抖音，喜欢</a:t>
            </a:r>
            <a:r>
              <a:rPr 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性价比高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的产品，不容易被种草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喜欢分享自己孩子的图片和视频；以孩子为生活半径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消费能力中等，生活费用在</a:t>
            </a:r>
            <a:r>
              <a:rPr 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孩子的身上多一点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9725" y="2210456"/>
            <a:ext cx="3652451" cy="228671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41209" y="439958"/>
            <a:ext cx="1537986" cy="4751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5" name="文本框 4"/>
          <p:cNvSpPr txBox="1"/>
          <p:nvPr/>
        </p:nvSpPr>
        <p:spPr>
          <a:xfrm>
            <a:off x="641209" y="503952"/>
            <a:ext cx="2040338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10" b="1">
                <a:solidFill>
                  <a:schemeClr val="bg1"/>
                </a:solidFill>
              </a:rPr>
              <a:t>碧翠园主要客群</a:t>
            </a:r>
            <a:endParaRPr lang="zh-CN" altLang="en-US" sz="151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31096" y="2065936"/>
            <a:ext cx="4514769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/>
              <a:t>（</a:t>
            </a:r>
            <a:r>
              <a:rPr lang="en-US" altLang="zh-CN" sz="1680" b="1"/>
              <a:t>4</a:t>
            </a:r>
            <a:r>
              <a:rPr lang="zh-CN" altLang="en-US" sz="1680" b="1"/>
              <a:t>）乐活懒人</a:t>
            </a:r>
            <a:endParaRPr lang="zh-CN" altLang="en-US" sz="1680" b="1"/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①不喜欢繁琐的烹煮过程</a:t>
            </a:r>
            <a:endParaRPr lang="zh-CN" altLang="en-US" sz="1680">
              <a:latin typeface="Calibri" panose="020F050202020403020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②不爱健身，希望能够通过食物达到减肥目的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9287" y="1447328"/>
            <a:ext cx="4367583" cy="16398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287" y="3358613"/>
            <a:ext cx="4338786" cy="155238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41209" y="439958"/>
            <a:ext cx="1537986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4" name="文本框 3"/>
          <p:cNvSpPr txBox="1"/>
          <p:nvPr/>
        </p:nvSpPr>
        <p:spPr>
          <a:xfrm>
            <a:off x="641209" y="503952"/>
            <a:ext cx="2040338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10" b="1">
                <a:solidFill>
                  <a:schemeClr val="bg1"/>
                </a:solidFill>
              </a:rPr>
              <a:t>碧翠园主要客群</a:t>
            </a:r>
            <a:endParaRPr lang="zh-CN" altLang="en-US" sz="151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75082" y="1897952"/>
            <a:ext cx="4771278" cy="2675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/>
              <a:t>（</a:t>
            </a:r>
            <a:r>
              <a:rPr lang="en-US" altLang="zh-CN" sz="1680" b="1"/>
              <a:t>5</a:t>
            </a:r>
            <a:r>
              <a:rPr lang="zh-CN" altLang="en-US" sz="1680" b="1"/>
              <a:t>）健身</a:t>
            </a:r>
            <a:r>
              <a:rPr lang="en-US" altLang="zh-CN" sz="1680" b="1"/>
              <a:t>/</a:t>
            </a:r>
            <a:r>
              <a:rPr lang="zh-CN" altLang="en-US" sz="1680" b="1"/>
              <a:t>运动达人</a:t>
            </a:r>
            <a:endParaRPr lang="zh-CN" altLang="en-US" sz="1680" b="1"/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①爱健身，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喜欢食物减肥，容易被种草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②爱运动，平时喜欢登山、跑步、打球等运动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喜欢分享自己日常生活的图片和视频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④消费能力中上，生活费主要用来追求生活质量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7316" y="930578"/>
            <a:ext cx="2330977" cy="2704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225" y="4042281"/>
            <a:ext cx="3540462" cy="106176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41209" y="463956"/>
            <a:ext cx="1980611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8" name="文本框 7"/>
          <p:cNvSpPr txBox="1"/>
          <p:nvPr/>
        </p:nvSpPr>
        <p:spPr>
          <a:xfrm>
            <a:off x="641209" y="503952"/>
            <a:ext cx="2040338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15" b="1">
                <a:solidFill>
                  <a:schemeClr val="bg1"/>
                </a:solidFill>
              </a:rPr>
              <a:t>碧翠园主要客群</a:t>
            </a:r>
            <a:endParaRPr lang="en-US" altLang="zh-CN" sz="2015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pic>
        <p:nvPicPr>
          <p:cNvPr id="18" name="图片 17" descr="fa6872269da90f62841d40fa0cea2e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57900" y="1586865"/>
            <a:ext cx="3522980" cy="35433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40410" y="1019175"/>
            <a:ext cx="5739765" cy="4237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zh-CN" altLang="en-US" b="1"/>
              <a:t>真人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zh-CN" altLang="en-US" b="1"/>
          </a:p>
          <a:p>
            <a:pPr>
              <a:lnSpc>
                <a:spcPct val="160000"/>
              </a:lnSpc>
            </a:pPr>
            <a:r>
              <a:rPr lang="zh-CN" altLang="en-US" sz="1400"/>
              <a:t>（1）名字：Abby | 健康生活分享官</a:t>
            </a:r>
            <a:endParaRPr lang="zh-CN" altLang="en-US" sz="1400"/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金融经济师转型投身轻食文化行业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碧翠园首个成为中坚力量的员工</a:t>
            </a:r>
            <a:endParaRPr lang="zh-CN" altLang="en-US" sz="1400"/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Lake District Ski Club成员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en-US" altLang="zh-CN" sz="1400">
                <a:sym typeface="+mn-ea"/>
              </a:rPr>
              <a:t>95</a:t>
            </a:r>
            <a:r>
              <a:rPr lang="zh-CN" altLang="en-US" sz="1400">
                <a:sym typeface="+mn-ea"/>
              </a:rPr>
              <a:t>后英国海归轻食文化倡导者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米其林餐厅打卡美食家</a:t>
            </a:r>
            <a:endParaRPr lang="zh-CN" altLang="en-US" sz="14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摄影美妆剪辑达人</a:t>
            </a:r>
            <a:endParaRPr lang="zh-CN" altLang="en-US" sz="14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/>
              <a:t>（</a:t>
            </a:r>
            <a:r>
              <a:rPr lang="en-US" altLang="zh-CN" sz="1400"/>
              <a:t>1</a:t>
            </a:r>
            <a:r>
              <a:rPr lang="zh-CN" altLang="en-US" sz="1400"/>
              <a:t>）性别：女     年龄：2</a:t>
            </a:r>
            <a:r>
              <a:rPr lang="en-US" altLang="zh-CN" sz="1400"/>
              <a:t>5</a:t>
            </a:r>
            <a:r>
              <a:rPr lang="zh-CN" altLang="en-US" sz="1400"/>
              <a:t>岁     身高：1</a:t>
            </a:r>
            <a:r>
              <a:rPr lang="en-US" altLang="zh-CN" sz="1400"/>
              <a:t>70</a:t>
            </a:r>
            <a:r>
              <a:rPr lang="zh-CN" altLang="en-US" sz="1400"/>
              <a:t>cm      体重：</a:t>
            </a:r>
            <a:r>
              <a:rPr lang="en-US" altLang="zh-CN" sz="1400"/>
              <a:t>54</a:t>
            </a:r>
            <a:r>
              <a:rPr lang="zh-CN" altLang="en-US" sz="1400"/>
              <a:t>kg  </a:t>
            </a:r>
            <a:endParaRPr lang="zh-CN" altLang="en-US" sz="1400"/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2</a:t>
            </a:r>
            <a:r>
              <a:rPr lang="zh-CN" altLang="en-US" sz="1400">
                <a:sym typeface="+mn-ea"/>
              </a:rPr>
              <a:t>）工作年限：</a:t>
            </a:r>
            <a:r>
              <a:rPr lang="en-US" altLang="zh-CN" sz="1400">
                <a:sym typeface="+mn-ea"/>
              </a:rPr>
              <a:t>3</a:t>
            </a:r>
            <a:r>
              <a:rPr lang="zh-CN" altLang="en-US" sz="1400">
                <a:sym typeface="+mn-ea"/>
              </a:rPr>
              <a:t>年      感情状况：单身       星座：巨蟹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3</a:t>
            </a:r>
            <a:r>
              <a:rPr lang="zh-CN" altLang="en-US" sz="1400">
                <a:sym typeface="+mn-ea"/>
              </a:rPr>
              <a:t>）学历：英国曼彻斯特城市大学</a:t>
            </a:r>
            <a:endParaRPr lang="zh-CN" altLang="en-US" sz="1400"/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4</a:t>
            </a:r>
            <a:r>
              <a:rPr lang="zh-CN" altLang="en-US" sz="1400">
                <a:sym typeface="+mn-ea"/>
              </a:rPr>
              <a:t>）语言：精通粤语、普通话、英语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5</a:t>
            </a:r>
            <a:r>
              <a:rPr lang="zh-CN" altLang="en-US" sz="1400">
                <a:sym typeface="+mn-ea"/>
              </a:rPr>
              <a:t>）技能证书：健康管理师证书、公共营养师证书</a:t>
            </a:r>
            <a:endParaRPr lang="zh-CN" altLang="en-US"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pic>
        <p:nvPicPr>
          <p:cNvPr id="18" name="图片 17" descr="fa6872269da90f62841d40fa0cea2e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93840" y="1734820"/>
            <a:ext cx="3434080" cy="3454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6690" y="1527810"/>
            <a:ext cx="6595110" cy="3661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 b="1"/>
              <a:t>  </a:t>
            </a:r>
            <a:r>
              <a:rPr lang="zh-CN" altLang="en-US" b="1"/>
              <a:t>真人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zh-CN" altLang="en-US" b="1"/>
          </a:p>
          <a:p>
            <a:pPr>
              <a:lnSpc>
                <a:spcPct val="200000"/>
              </a:lnSpc>
            </a:pPr>
            <a:r>
              <a:rPr lang="zh-CN" alt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7</a:t>
            </a:r>
            <a:r>
              <a:rPr lang="zh-CN" altLang="zh-CN" sz="1400">
                <a:sym typeface="+mn-ea"/>
              </a:rPr>
              <a:t>）常驻地：广东广州</a:t>
            </a:r>
            <a:endParaRPr lang="zh-CN" altLang="en-US" sz="1400"/>
          </a:p>
          <a:p>
            <a:pPr>
              <a:lnSpc>
                <a:spcPct val="200000"/>
              </a:lnSpc>
            </a:pPr>
            <a:r>
              <a:rPr lang="zh-CN" alt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8</a:t>
            </a:r>
            <a:r>
              <a:rPr lang="zh-CN" altLang="zh-CN" sz="1400">
                <a:sym typeface="+mn-ea"/>
              </a:rPr>
              <a:t>）生活节奏：</a:t>
            </a:r>
            <a:r>
              <a:rPr lang="zh-CN" altLang="en-US" sz="1400">
                <a:sym typeface="+mn-ea"/>
              </a:rPr>
              <a:t>周一至周六</a:t>
            </a:r>
            <a:r>
              <a:rPr lang="en-US" altLang="zh-CN" sz="1400">
                <a:sym typeface="+mn-ea"/>
              </a:rPr>
              <a:t>9</a:t>
            </a:r>
            <a:r>
              <a:rPr lang="zh-CN" altLang="en-US" sz="1400">
                <a:sym typeface="+mn-ea"/>
              </a:rPr>
              <a:t>：</a:t>
            </a:r>
            <a:r>
              <a:rPr lang="en-US" altLang="zh-CN" sz="1400">
                <a:sym typeface="+mn-ea"/>
              </a:rPr>
              <a:t>00-18</a:t>
            </a:r>
            <a:r>
              <a:rPr lang="zh-CN" altLang="en-US" sz="1400">
                <a:sym typeface="+mn-ea"/>
              </a:rPr>
              <a:t>：</a:t>
            </a:r>
            <a:r>
              <a:rPr lang="en-US" altLang="zh-CN" sz="1400">
                <a:sym typeface="+mn-ea"/>
              </a:rPr>
              <a:t>00</a:t>
            </a:r>
            <a:r>
              <a:rPr lang="zh-CN" altLang="en-US" sz="1400">
                <a:sym typeface="+mn-ea"/>
              </a:rPr>
              <a:t>上班     日常乘坐地铁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出租车出行</a:t>
            </a:r>
            <a:endParaRPr lang="zh-CN" altLang="en-US" sz="140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10</a:t>
            </a:r>
            <a:r>
              <a:rPr lang="zh-CN" altLang="en-US" sz="1400">
                <a:sym typeface="+mn-ea"/>
              </a:rPr>
              <a:t>）生活习性：一周跑步</a:t>
            </a:r>
            <a:r>
              <a:rPr lang="en-US" altLang="zh-CN" sz="1400">
                <a:sym typeface="+mn-ea"/>
              </a:rPr>
              <a:t>2</a:t>
            </a:r>
            <a:r>
              <a:rPr lang="zh-CN" altLang="en-US" sz="1400">
                <a:sym typeface="+mn-ea"/>
              </a:rPr>
              <a:t>次、健身</a:t>
            </a:r>
            <a:r>
              <a:rPr lang="en-US" altLang="zh-CN" sz="1400">
                <a:sym typeface="+mn-ea"/>
              </a:rPr>
              <a:t>2</a:t>
            </a:r>
            <a:r>
              <a:rPr lang="zh-CN" altLang="en-US" sz="1400">
                <a:sym typeface="+mn-ea"/>
              </a:rPr>
              <a:t>次，周末喜欢外出逛街、摄影、爬山</a:t>
            </a:r>
            <a:endParaRPr lang="zh-CN" altLang="en-US" sz="1400"/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11</a:t>
            </a:r>
            <a:r>
              <a:rPr lang="zh-CN" altLang="en-US" sz="1400">
                <a:sym typeface="+mn-ea"/>
              </a:rPr>
              <a:t>）个人性格：内冷外热；不拘小节，大大咧咧</a:t>
            </a:r>
            <a:endParaRPr lang="zh-CN" altLang="en-US" sz="1400"/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sz="1400">
                <a:sym typeface="+mn-ea"/>
              </a:rPr>
              <a:t>12</a:t>
            </a:r>
            <a:r>
              <a:rPr lang="zh-CN" altLang="en-US" sz="1400">
                <a:sym typeface="+mn-ea"/>
              </a:rPr>
              <a:t>）最喜欢的食物：高蛋白肉类、低碳水化合物、高膳食纤维</a:t>
            </a:r>
            <a:endParaRPr lang="zh-CN" altLang="en-US" sz="140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sz="1400">
                <a:sym typeface="+mn-ea"/>
              </a:rPr>
              <a:t>13</a:t>
            </a:r>
            <a:r>
              <a:rPr lang="zh-CN" altLang="en-US" sz="1400">
                <a:sym typeface="+mn-ea"/>
              </a:rPr>
              <a:t>）社群的形象：喜欢与社群粉丝分享美食、喜欢分享自己的日常生活、倡议粉丝养成健康合理的饮食习惯、希望粉丝们都身体健康，在瘦身道路上少走弯路。</a:t>
            </a:r>
            <a:endParaRPr lang="zh-CN" altLang="en-US" sz="1400"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676275" y="925830"/>
            <a:ext cx="890714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zh-CN" altLang="en-US" b="1"/>
              <a:t>真人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zh-CN" altLang="en-US" b="1"/>
          </a:p>
          <a:p>
            <a:pPr>
              <a:lnSpc>
                <a:spcPct val="19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sz="1400">
                <a:sym typeface="+mn-ea"/>
              </a:rPr>
              <a:t>10</a:t>
            </a:r>
            <a:r>
              <a:rPr lang="zh-CN" altLang="en-US" sz="1400">
                <a:sym typeface="+mn-ea"/>
              </a:rPr>
              <a:t>）人物背景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故事：</a:t>
            </a:r>
            <a:endParaRPr lang="zh-CN" altLang="en-US" sz="1400"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Calibri" panose="020F0502020204030204" charset="0"/>
                <a:sym typeface="+mn-ea"/>
              </a:rPr>
              <a:t>①</a:t>
            </a:r>
            <a:r>
              <a:rPr lang="en-US" altLang="zh-CN" sz="1400">
                <a:latin typeface="Calibri" panose="020F0502020204030204" charset="0"/>
                <a:sym typeface="+mn-ea"/>
              </a:rPr>
              <a:t>Abby</a:t>
            </a:r>
            <a:r>
              <a:rPr lang="zh-CN" altLang="en-US" sz="1400">
                <a:sym typeface="+mn-ea"/>
              </a:rPr>
              <a:t>初中时出去英国留学，在学习上是曼彻斯特城市大学的高材生，在生活上运动和健身的爱好者。在英国轻食文化的熏陶下，慢慢爱上轻食与运动健身结合的生活方式，致力追求健康纤细的完美身材。</a:t>
            </a:r>
            <a:endParaRPr lang="zh-CN" altLang="en-US" sz="1400"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Calibri" panose="020F0502020204030204" charset="0"/>
                <a:sym typeface="+mn-ea"/>
              </a:rPr>
              <a:t>②</a:t>
            </a:r>
            <a:r>
              <a:rPr lang="en-US" altLang="zh-CN" sz="1400">
                <a:latin typeface="Calibri" panose="020F0502020204030204" charset="0"/>
                <a:sym typeface="+mn-ea"/>
              </a:rPr>
              <a:t>Abby</a:t>
            </a:r>
            <a:r>
              <a:rPr lang="zh-CN" altLang="en-US" sz="1400">
                <a:latin typeface="Calibri" panose="020F0502020204030204" charset="0"/>
                <a:sym typeface="+mn-ea"/>
              </a:rPr>
              <a:t>毕业后回国从事金融行业，同时在健康饮食方面深造，考取了</a:t>
            </a:r>
            <a:r>
              <a:rPr lang="zh-CN" altLang="en-US" sz="1400">
                <a:sym typeface="+mn-ea"/>
              </a:rPr>
              <a:t>健康管理师证书、公共营养师证书</a:t>
            </a:r>
            <a:r>
              <a:rPr lang="zh-CN" altLang="en-US" sz="1400">
                <a:latin typeface="Calibri" panose="020F0502020204030204" charset="0"/>
                <a:sym typeface="+mn-ea"/>
              </a:rPr>
              <a:t>，后转型</a:t>
            </a:r>
            <a:r>
              <a:rPr lang="zh-CN" altLang="en-US" sz="1400">
                <a:sym typeface="+mn-ea"/>
              </a:rPr>
              <a:t>投身轻食文化行业，积极倡导</a:t>
            </a:r>
            <a:r>
              <a:rPr lang="zh-CN" altLang="en-US" sz="1400">
                <a:latin typeface="Calibri" panose="020F0502020204030204" charset="0"/>
                <a:sym typeface="+mn-ea"/>
              </a:rPr>
              <a:t>轻食文化，希望自己能够让更多的人爱上轻食，拥有健康的身体和纤细的身材。</a:t>
            </a:r>
            <a:endParaRPr lang="zh-CN" altLang="en-US" sz="1400">
              <a:latin typeface="Calibri" panose="020F0502020204030204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Calibri" panose="020F0502020204030204" charset="0"/>
                <a:sym typeface="+mn-ea"/>
              </a:rPr>
              <a:t>③一次偶然机会，</a:t>
            </a:r>
            <a:r>
              <a:rPr lang="en-US" altLang="zh-CN" sz="1400">
                <a:latin typeface="Calibri" panose="020F0502020204030204" charset="0"/>
                <a:sym typeface="+mn-ea"/>
              </a:rPr>
              <a:t>Abby</a:t>
            </a:r>
            <a:r>
              <a:rPr lang="zh-CN" altLang="en-US" sz="1400">
                <a:latin typeface="Calibri" panose="020F0502020204030204" charset="0"/>
                <a:sym typeface="+mn-ea"/>
              </a:rPr>
              <a:t>在街上遇上碧翠园正在举办线下活动，在工作人员的介绍下，抱着试试的心态采购了碧翠园产品，并在与现场工作人员进行了深度交谈后，发现碧翠园的经营理念和自己的个人职业发展规划不谋而合，最后在碧翠园的邀请下成为了该品牌的工作人员。</a:t>
            </a:r>
            <a:endParaRPr lang="zh-CN" altLang="en-US" sz="1400">
              <a:latin typeface="Calibri" panose="020F0502020204030204" charset="0"/>
              <a:sym typeface="+mn-ea"/>
            </a:endParaRPr>
          </a:p>
          <a:p>
            <a:pPr algn="l">
              <a:lnSpc>
                <a:spcPct val="190000"/>
              </a:lnSpc>
              <a:buClrTx/>
              <a:buSzTx/>
              <a:buFontTx/>
            </a:pPr>
            <a:r>
              <a:rPr lang="zh-CN" altLang="en-US" sz="1400">
                <a:latin typeface="Calibri" panose="020F0502020204030204" charset="0"/>
                <a:sym typeface="+mn-ea"/>
              </a:rPr>
              <a:t>④在碧翠园工作期间，Abby凭借自身努力和专业知识技能，得到领导的赏识和认可，首个成为碧翠园中坚力量的员工，是碧翠园首席健康生活分享官，且每月稳居十大优秀员工榜单。</a:t>
            </a:r>
            <a:endParaRPr lang="zh-CN" altLang="en-US" sz="1400">
              <a:latin typeface="Calibri" panose="020F0502020204030204" charset="0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717155" y="4868545"/>
            <a:ext cx="22263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（福利官</a:t>
            </a:r>
            <a:r>
              <a:rPr lang="en-US" altLang="zh-CN" sz="1200"/>
              <a:t>/</a:t>
            </a:r>
            <a:r>
              <a:rPr lang="zh-CN" altLang="en-US" sz="1200"/>
              <a:t>小助手</a:t>
            </a:r>
            <a:r>
              <a:rPr lang="en-US" sz="1200">
                <a:sym typeface="+mn-ea"/>
              </a:rPr>
              <a:t>IP</a:t>
            </a:r>
            <a:r>
              <a:rPr lang="zh-CN" altLang="en-US" sz="1200">
                <a:sym typeface="+mn-ea"/>
              </a:rPr>
              <a:t>示例</a:t>
            </a:r>
            <a:r>
              <a:rPr lang="zh-CN" altLang="en-US" sz="1200"/>
              <a:t>）</a:t>
            </a:r>
            <a:endParaRPr lang="zh-CN" altLang="en-US" sz="1200"/>
          </a:p>
        </p:txBody>
      </p:sp>
      <p:pic>
        <p:nvPicPr>
          <p:cNvPr id="6" name="图片 5" descr="小助手微信头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330" y="1348740"/>
            <a:ext cx="2858135" cy="32156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2115" y="1105535"/>
            <a:ext cx="6396990" cy="4653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70000"/>
              </a:lnSpc>
            </a:pPr>
            <a:r>
              <a:rPr lang="en-US" altLang="zh-CN" b="1"/>
              <a:t>    </a:t>
            </a:r>
            <a:r>
              <a:rPr lang="zh-CN" altLang="en-US" b="1"/>
              <a:t>福利官</a:t>
            </a:r>
            <a:r>
              <a:rPr lang="en-US" altLang="zh-CN" b="1"/>
              <a:t>/</a:t>
            </a:r>
            <a:r>
              <a:rPr lang="zh-CN" altLang="en-US" b="1"/>
              <a:t>小助手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en-US" altLang="zh-CN" b="1"/>
          </a:p>
          <a:p>
            <a:pPr>
              <a:lnSpc>
                <a:spcPct val="170000"/>
              </a:lnSpc>
            </a:pPr>
            <a:r>
              <a:rPr sz="1400">
                <a:sym typeface="+mn-ea"/>
              </a:rPr>
              <a:t>（1）姓名：控卡君| 福利</a:t>
            </a:r>
            <a:r>
              <a:rPr lang="zh-CN" sz="1400">
                <a:sym typeface="+mn-ea"/>
              </a:rPr>
              <a:t>小</a:t>
            </a:r>
            <a:r>
              <a:rPr sz="1400">
                <a:sym typeface="+mn-ea"/>
              </a:rPr>
              <a:t>助手</a:t>
            </a:r>
            <a:endParaRPr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sz="1400">
                <a:sym typeface="+mn-ea"/>
              </a:rPr>
              <a:t>（2）性别：男</a:t>
            </a:r>
            <a:endParaRPr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3</a:t>
            </a:r>
            <a:r>
              <a:rPr lang="zh-CN" sz="1400">
                <a:sym typeface="+mn-ea"/>
              </a:rPr>
              <a:t>）年龄：</a:t>
            </a:r>
            <a:r>
              <a:rPr lang="en-US" altLang="zh-CN" sz="1400">
                <a:sym typeface="+mn-ea"/>
              </a:rPr>
              <a:t>22</a:t>
            </a:r>
            <a:r>
              <a:rPr lang="zh-CN" altLang="en-US" sz="1400">
                <a:sym typeface="+mn-ea"/>
              </a:rPr>
              <a:t>岁</a:t>
            </a:r>
            <a:endParaRPr lang="zh-CN" altLang="en-US"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4</a:t>
            </a:r>
            <a:r>
              <a:rPr lang="zh-CN" altLang="en-US" sz="1400">
                <a:sym typeface="+mn-ea"/>
              </a:rPr>
              <a:t>）工作年限：</a:t>
            </a:r>
            <a:r>
              <a:rPr lang="en-US" altLang="zh-CN" sz="1400">
                <a:sym typeface="+mn-ea"/>
              </a:rPr>
              <a:t>1</a:t>
            </a:r>
            <a:r>
              <a:rPr lang="zh-CN" altLang="en-US" sz="1400">
                <a:sym typeface="+mn-ea"/>
              </a:rPr>
              <a:t>年</a:t>
            </a:r>
            <a:endParaRPr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5</a:t>
            </a:r>
            <a:r>
              <a:rPr lang="zh-CN" sz="1400">
                <a:sym typeface="+mn-ea"/>
              </a:rPr>
              <a:t>）性格：小奶狗一枚、积极外向、喜欢交际，与粉丝交朋友</a:t>
            </a:r>
            <a:endParaRPr lang="zh-CN"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6</a:t>
            </a:r>
            <a:r>
              <a:rPr lang="zh-CN" sz="1400">
                <a:sym typeface="+mn-ea"/>
              </a:rPr>
              <a:t>）说话语气：幽默，深得社群的小姐姐们喜欢，喜欢说</a:t>
            </a:r>
            <a:r>
              <a:rPr lang="en-US" altLang="zh-CN" sz="1400">
                <a:sym typeface="+mn-ea"/>
              </a:rPr>
              <a:t>“</a:t>
            </a:r>
            <a:r>
              <a:rPr lang="zh-CN" altLang="en-US" sz="1400">
                <a:sym typeface="+mn-ea"/>
              </a:rPr>
              <a:t>哦</a:t>
            </a:r>
            <a:r>
              <a:rPr lang="en-US" altLang="zh-CN" sz="1400">
                <a:sym typeface="+mn-ea"/>
              </a:rPr>
              <a:t>~</a:t>
            </a:r>
            <a:r>
              <a:rPr lang="zh-CN" altLang="en-US" sz="1400">
                <a:sym typeface="+mn-ea"/>
              </a:rPr>
              <a:t>、呢、好滴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en-US" sz="1400">
                <a:sym typeface="+mn-ea"/>
              </a:rPr>
              <a:t>等语气词。如：</a:t>
            </a:r>
            <a:r>
              <a:rPr lang="en-US" altLang="zh-CN" sz="1400">
                <a:sym typeface="+mn-ea"/>
              </a:rPr>
              <a:t>“</a:t>
            </a:r>
            <a:r>
              <a:rPr lang="zh-CN" altLang="en-US" sz="1400">
                <a:sym typeface="+mn-ea"/>
              </a:rPr>
              <a:t>你是怎么做的的鸭、跟我们分享一下呢、宝宝们想要什么福利啊、请稍等一下下哦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zh-CN" sz="1400">
                <a:sym typeface="+mn-ea"/>
              </a:rPr>
              <a:t>等等。</a:t>
            </a:r>
            <a:endParaRPr lang="zh-CN"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sz="1400">
                <a:sym typeface="+mn-ea"/>
              </a:rPr>
              <a:t>（</a:t>
            </a:r>
            <a:r>
              <a:rPr lang="en-US" sz="1400">
                <a:sym typeface="+mn-ea"/>
              </a:rPr>
              <a:t>7</a:t>
            </a:r>
            <a:r>
              <a:rPr sz="1400">
                <a:sym typeface="+mn-ea"/>
              </a:rPr>
              <a:t>）主要职责：征集粉丝需求并争取相关福利、组织社群活动的展开</a:t>
            </a:r>
            <a:r>
              <a:rPr lang="zh-CN" sz="1400">
                <a:sym typeface="+mn-ea"/>
              </a:rPr>
              <a:t>、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维护社群秩序、为粉丝答疑解惑、协助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Abby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发布营养食谱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专业健康知识.......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endParaRPr lang="zh-CN" sz="1400"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388870" y="927100"/>
            <a:ext cx="5020310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1825625" y="863600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服务品牌案例：某个护品牌</a:t>
            </a:r>
            <a:endParaRPr 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4920" y="1557655"/>
            <a:ext cx="7992110" cy="368490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269615" y="2564130"/>
            <a:ext cx="522605" cy="38671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801196" y="2552383"/>
            <a:ext cx="3317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2</a:t>
            </a:r>
            <a:r>
              <a:rPr lang="en-US" altLang="zh-CN" sz="2000" b="1" dirty="0">
                <a:solidFill>
                  <a:schemeClr val="tx1"/>
                </a:solidFill>
                <a:sym typeface="+mn-ea"/>
              </a:rPr>
              <a:t>     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用户画像和</a:t>
            </a:r>
            <a:r>
              <a:rPr lang="en-US" altLang="zh-CN" sz="2000" b="1" dirty="0">
                <a:sym typeface="+mn-ea"/>
              </a:rPr>
              <a:t>IP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打造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886835" y="1089025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752475" y="1225550"/>
            <a:ext cx="3500755" cy="350520"/>
            <a:chOff x="3448" y="3142"/>
            <a:chExt cx="5513" cy="552"/>
          </a:xfrm>
        </p:grpSpPr>
        <p:sp>
          <p:nvSpPr>
            <p:cNvPr id="36" name="矩形 35"/>
            <p:cNvSpPr/>
            <p:nvPr/>
          </p:nvSpPr>
          <p:spPr>
            <a:xfrm>
              <a:off x="3448" y="3145"/>
              <a:ext cx="4863" cy="549"/>
            </a:xfrm>
            <a:prstGeom prst="rect">
              <a:avLst/>
            </a:prstGeom>
            <a:solidFill>
              <a:srgbClr val="FFC100"/>
            </a:solidFill>
            <a:ln>
              <a:solidFill>
                <a:srgbClr val="FFC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8360" y="3093"/>
              <a:ext cx="553" cy="650"/>
            </a:xfrm>
            <a:prstGeom prst="triangle">
              <a:avLst/>
            </a:prstGeom>
            <a:solidFill>
              <a:srgbClr val="FFC100"/>
            </a:solidFill>
            <a:ln>
              <a:solidFill>
                <a:srgbClr val="FFC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750570" y="1181735"/>
            <a:ext cx="2014855" cy="39433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zh-CN" altLang="en-US" sz="1600" b="1" dirty="0">
                <a:latin typeface="+mn-ea"/>
                <a:ea typeface="+mn-ea"/>
              </a:rPr>
              <a:t>目标消费者画像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183" name="Текст 5"/>
          <p:cNvSpPr>
            <a:spLocks noGrp="1"/>
          </p:cNvSpPr>
          <p:nvPr>
            <p:ph type="body" sz="quarter" idx="13"/>
          </p:nvPr>
        </p:nvSpPr>
        <p:spPr>
          <a:xfrm>
            <a:off x="752475" y="2038350"/>
            <a:ext cx="3764915" cy="279209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200" b="1" dirty="0">
                <a:latin typeface="+mn-ea"/>
              </a:rPr>
              <a:t>性别比例：</a:t>
            </a:r>
            <a:r>
              <a:rPr lang="zh-CN" altLang="en-US" sz="1200" dirty="0">
                <a:latin typeface="+mn-ea"/>
              </a:rPr>
              <a:t>男性</a:t>
            </a:r>
            <a:r>
              <a:rPr lang="en-US" altLang="zh-CN" sz="1200" dirty="0">
                <a:latin typeface="+mn-ea"/>
              </a:rPr>
              <a:t>23.03%</a:t>
            </a:r>
            <a:r>
              <a:rPr lang="zh-CN" altLang="en-US" sz="1200" dirty="0">
                <a:latin typeface="+mn-ea"/>
              </a:rPr>
              <a:t>、女性</a:t>
            </a:r>
            <a:r>
              <a:rPr lang="en-US" altLang="zh-CN" sz="1200" dirty="0">
                <a:latin typeface="+mn-ea"/>
              </a:rPr>
              <a:t>76.97%</a:t>
            </a:r>
            <a:endParaRPr lang="zh-CN" altLang="en-US" sz="1200" b="1" dirty="0">
              <a:latin typeface="+mn-ea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200" b="1" dirty="0">
                <a:latin typeface="+mn-ea"/>
              </a:rPr>
              <a:t>年龄层次：</a:t>
            </a:r>
            <a:r>
              <a:rPr lang="en-US" altLang="zh-CN" sz="1200" dirty="0">
                <a:latin typeface="+mn-ea"/>
              </a:rPr>
              <a:t>18-25</a:t>
            </a:r>
            <a:r>
              <a:rPr lang="zh-CN" altLang="en-US" sz="1200" dirty="0">
                <a:latin typeface="+mn-ea"/>
              </a:rPr>
              <a:t>岁</a:t>
            </a:r>
            <a:r>
              <a:rPr lang="en-US" altLang="zh-CN" sz="1200" dirty="0">
                <a:latin typeface="+mn-ea"/>
              </a:rPr>
              <a:t>10.12%</a:t>
            </a:r>
            <a:r>
              <a:rPr lang="zh-CN" altLang="en-US" sz="1200" dirty="0">
                <a:latin typeface="+mn-ea"/>
              </a:rPr>
              <a:t>、</a:t>
            </a:r>
            <a:r>
              <a:rPr lang="en-US" altLang="zh-CN" sz="1200" dirty="0">
                <a:latin typeface="+mn-ea"/>
              </a:rPr>
              <a:t>26-30</a:t>
            </a:r>
            <a:r>
              <a:rPr lang="zh-CN" altLang="en-US" sz="1200" dirty="0">
                <a:latin typeface="+mn-ea"/>
              </a:rPr>
              <a:t>岁</a:t>
            </a:r>
            <a:r>
              <a:rPr lang="en-US" altLang="zh-CN" sz="1200" dirty="0">
                <a:latin typeface="+mn-ea"/>
              </a:rPr>
              <a:t>35.33%</a:t>
            </a:r>
            <a:r>
              <a:rPr lang="zh-CN" altLang="en-US" sz="1200" dirty="0">
                <a:latin typeface="+mn-ea"/>
              </a:rPr>
              <a:t>、</a:t>
            </a:r>
            <a:r>
              <a:rPr lang="en-US" altLang="zh-CN" sz="1200" dirty="0">
                <a:latin typeface="+mn-ea"/>
              </a:rPr>
              <a:t>31-35</a:t>
            </a:r>
            <a:r>
              <a:rPr lang="zh-CN" altLang="en-US" sz="1200" dirty="0">
                <a:latin typeface="+mn-ea"/>
              </a:rPr>
              <a:t>岁</a:t>
            </a:r>
            <a:r>
              <a:rPr lang="en-US" altLang="zh-CN" sz="1200" dirty="0">
                <a:latin typeface="+mn-ea"/>
              </a:rPr>
              <a:t>27.16%</a:t>
            </a:r>
            <a:endParaRPr lang="en-US" altLang="zh-CN" sz="1200" dirty="0">
              <a:latin typeface="+mn-ea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200" b="1" dirty="0">
                <a:latin typeface="+mn-ea"/>
              </a:rPr>
              <a:t>用户学历：</a:t>
            </a:r>
            <a:r>
              <a:rPr lang="zh-CN" altLang="en-US" sz="1200" dirty="0">
                <a:latin typeface="+mn-ea"/>
              </a:rPr>
              <a:t>大专及以上</a:t>
            </a:r>
            <a:endParaRPr lang="zh-CN" altLang="en-US" sz="1200" dirty="0">
              <a:latin typeface="+mn-ea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200" b="1" dirty="0">
                <a:latin typeface="+mn-ea"/>
              </a:rPr>
              <a:t>内容偏好：</a:t>
            </a:r>
            <a:r>
              <a:rPr lang="zh-CN" altLang="en-US" sz="1200" dirty="0">
                <a:latin typeface="+mn-ea"/>
                <a:sym typeface="+mn-ea"/>
              </a:rPr>
              <a:t>家庭主妇&amp;烹饪&amp;健康养生</a:t>
            </a:r>
            <a:endParaRPr lang="zh-CN" altLang="en-US" sz="1200" b="1" dirty="0">
              <a:latin typeface="+mn-ea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200" b="1" dirty="0">
                <a:latin typeface="+mn-ea"/>
              </a:rPr>
              <a:t>消费层级：</a:t>
            </a:r>
            <a:r>
              <a:rPr lang="zh-CN" altLang="en-US" sz="1200" dirty="0">
                <a:latin typeface="+mn-ea"/>
              </a:rPr>
              <a:t>客单价</a:t>
            </a:r>
            <a:r>
              <a:rPr lang="en-US" altLang="zh-CN" sz="1200" dirty="0">
                <a:latin typeface="+mn-ea"/>
              </a:rPr>
              <a:t>50</a:t>
            </a:r>
            <a:r>
              <a:rPr lang="zh-CN" altLang="en-US" sz="1200" dirty="0">
                <a:latin typeface="+mn-ea"/>
              </a:rPr>
              <a:t>元</a:t>
            </a:r>
            <a:endParaRPr lang="zh-CN" altLang="en-US" sz="1200" dirty="0">
              <a:latin typeface="+mn-ea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200" b="1" dirty="0">
                <a:latin typeface="+mn-ea"/>
              </a:rPr>
              <a:t>老客复购：</a:t>
            </a:r>
            <a:r>
              <a:rPr lang="zh-CN" altLang="en-US" sz="1200" dirty="0">
                <a:latin typeface="+mn-ea"/>
              </a:rPr>
              <a:t>人数占比</a:t>
            </a:r>
            <a:r>
              <a:rPr lang="en-US" altLang="zh-CN" sz="1200" dirty="0">
                <a:latin typeface="+mn-ea"/>
              </a:rPr>
              <a:t>17.39-28%</a:t>
            </a:r>
            <a:endParaRPr lang="zh-CN" altLang="en-US" sz="1200" dirty="0">
              <a:latin typeface="+mn-ea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200" b="1" dirty="0">
                <a:latin typeface="+mn-ea"/>
              </a:rPr>
              <a:t>晒圈内容：</a:t>
            </a:r>
            <a:r>
              <a:rPr lang="zh-CN" altLang="en-US" sz="1200" dirty="0">
                <a:latin typeface="+mn-ea"/>
              </a:rPr>
              <a:t>晒娃</a:t>
            </a:r>
            <a:r>
              <a:rPr lang="zh-CN" altLang="en-US" sz="1200" dirty="0">
                <a:latin typeface="+mn-ea"/>
                <a:sym typeface="+mn-ea"/>
              </a:rPr>
              <a:t>、</a:t>
            </a:r>
            <a:r>
              <a:rPr lang="zh-CN" altLang="en-US" sz="1200" dirty="0">
                <a:latin typeface="+mn-ea"/>
              </a:rPr>
              <a:t>美食、心情、旅游、学习、励志</a:t>
            </a:r>
            <a:endParaRPr lang="zh-CN" altLang="en-US" sz="1200" dirty="0">
              <a:latin typeface="+mn-ea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None/>
            </a:pPr>
            <a:endParaRPr lang="zh-CN" altLang="en-US" sz="1200" dirty="0">
              <a:latin typeface="+mn-ea"/>
            </a:endParaRPr>
          </a:p>
        </p:txBody>
      </p:sp>
      <p:grpSp>
        <p:nvGrpSpPr>
          <p:cNvPr id="7" name="Группа 51"/>
          <p:cNvGrpSpPr/>
          <p:nvPr/>
        </p:nvGrpSpPr>
        <p:grpSpPr>
          <a:xfrm>
            <a:off x="4840605" y="2345690"/>
            <a:ext cx="4685030" cy="2700020"/>
            <a:chOff x="6000106" y="3042370"/>
            <a:chExt cx="12316671" cy="6740760"/>
          </a:xfrm>
        </p:grpSpPr>
        <p:sp>
          <p:nvSpPr>
            <p:cNvPr id="8" name="Freeform 762"/>
            <p:cNvSpPr/>
            <p:nvPr/>
          </p:nvSpPr>
          <p:spPr bwMode="auto">
            <a:xfrm>
              <a:off x="8652272" y="3721366"/>
              <a:ext cx="2287457" cy="6061760"/>
            </a:xfrm>
            <a:custGeom>
              <a:avLst/>
              <a:gdLst>
                <a:gd name="T0" fmla="*/ 183 w 200"/>
                <a:gd name="T1" fmla="*/ 330 h 530"/>
                <a:gd name="T2" fmla="*/ 178 w 200"/>
                <a:gd name="T3" fmla="*/ 263 h 530"/>
                <a:gd name="T4" fmla="*/ 125 w 200"/>
                <a:gd name="T5" fmla="*/ 212 h 530"/>
                <a:gd name="T6" fmla="*/ 123 w 200"/>
                <a:gd name="T7" fmla="*/ 208 h 530"/>
                <a:gd name="T8" fmla="*/ 128 w 200"/>
                <a:gd name="T9" fmla="*/ 195 h 530"/>
                <a:gd name="T10" fmla="*/ 200 w 200"/>
                <a:gd name="T11" fmla="*/ 100 h 530"/>
                <a:gd name="T12" fmla="*/ 100 w 200"/>
                <a:gd name="T13" fmla="*/ 0 h 530"/>
                <a:gd name="T14" fmla="*/ 0 w 200"/>
                <a:gd name="T15" fmla="*/ 100 h 530"/>
                <a:gd name="T16" fmla="*/ 71 w 200"/>
                <a:gd name="T17" fmla="*/ 195 h 530"/>
                <a:gd name="T18" fmla="*/ 74 w 200"/>
                <a:gd name="T19" fmla="*/ 212 h 530"/>
                <a:gd name="T20" fmla="*/ 22 w 200"/>
                <a:gd name="T21" fmla="*/ 263 h 530"/>
                <a:gd name="T22" fmla="*/ 16 w 200"/>
                <a:gd name="T23" fmla="*/ 330 h 530"/>
                <a:gd name="T24" fmla="*/ 15 w 200"/>
                <a:gd name="T25" fmla="*/ 378 h 530"/>
                <a:gd name="T26" fmla="*/ 33 w 200"/>
                <a:gd name="T27" fmla="*/ 420 h 530"/>
                <a:gd name="T28" fmla="*/ 29 w 200"/>
                <a:gd name="T29" fmla="*/ 395 h 530"/>
                <a:gd name="T30" fmla="*/ 30 w 200"/>
                <a:gd name="T31" fmla="*/ 374 h 530"/>
                <a:gd name="T32" fmla="*/ 34 w 200"/>
                <a:gd name="T33" fmla="*/ 387 h 530"/>
                <a:gd name="T34" fmla="*/ 37 w 200"/>
                <a:gd name="T35" fmla="*/ 354 h 530"/>
                <a:gd name="T36" fmla="*/ 40 w 200"/>
                <a:gd name="T37" fmla="*/ 323 h 530"/>
                <a:gd name="T38" fmla="*/ 47 w 200"/>
                <a:gd name="T39" fmla="*/ 276 h 530"/>
                <a:gd name="T40" fmla="*/ 49 w 200"/>
                <a:gd name="T41" fmla="*/ 306 h 530"/>
                <a:gd name="T42" fmla="*/ 42 w 200"/>
                <a:gd name="T43" fmla="*/ 368 h 530"/>
                <a:gd name="T44" fmla="*/ 47 w 200"/>
                <a:gd name="T45" fmla="*/ 446 h 530"/>
                <a:gd name="T46" fmla="*/ 53 w 200"/>
                <a:gd name="T47" fmla="*/ 504 h 530"/>
                <a:gd name="T48" fmla="*/ 45 w 200"/>
                <a:gd name="T49" fmla="*/ 522 h 530"/>
                <a:gd name="T50" fmla="*/ 73 w 200"/>
                <a:gd name="T51" fmla="*/ 528 h 530"/>
                <a:gd name="T52" fmla="*/ 95 w 200"/>
                <a:gd name="T53" fmla="*/ 522 h 530"/>
                <a:gd name="T54" fmla="*/ 89 w 200"/>
                <a:gd name="T55" fmla="*/ 496 h 530"/>
                <a:gd name="T56" fmla="*/ 96 w 200"/>
                <a:gd name="T57" fmla="*/ 449 h 530"/>
                <a:gd name="T58" fmla="*/ 100 w 200"/>
                <a:gd name="T59" fmla="*/ 400 h 530"/>
                <a:gd name="T60" fmla="*/ 103 w 200"/>
                <a:gd name="T61" fmla="*/ 449 h 530"/>
                <a:gd name="T62" fmla="*/ 110 w 200"/>
                <a:gd name="T63" fmla="*/ 496 h 530"/>
                <a:gd name="T64" fmla="*/ 104 w 200"/>
                <a:gd name="T65" fmla="*/ 522 h 530"/>
                <a:gd name="T66" fmla="*/ 126 w 200"/>
                <a:gd name="T67" fmla="*/ 528 h 530"/>
                <a:gd name="T68" fmla="*/ 155 w 200"/>
                <a:gd name="T69" fmla="*/ 522 h 530"/>
                <a:gd name="T70" fmla="*/ 146 w 200"/>
                <a:gd name="T71" fmla="*/ 504 h 530"/>
                <a:gd name="T72" fmla="*/ 152 w 200"/>
                <a:gd name="T73" fmla="*/ 446 h 530"/>
                <a:gd name="T74" fmla="*/ 157 w 200"/>
                <a:gd name="T75" fmla="*/ 368 h 530"/>
                <a:gd name="T76" fmla="*/ 150 w 200"/>
                <a:gd name="T77" fmla="*/ 306 h 530"/>
                <a:gd name="T78" fmla="*/ 152 w 200"/>
                <a:gd name="T79" fmla="*/ 276 h 530"/>
                <a:gd name="T80" fmla="*/ 159 w 200"/>
                <a:gd name="T81" fmla="*/ 323 h 530"/>
                <a:gd name="T82" fmla="*/ 162 w 200"/>
                <a:gd name="T83" fmla="*/ 354 h 530"/>
                <a:gd name="T84" fmla="*/ 165 w 200"/>
                <a:gd name="T85" fmla="*/ 387 h 530"/>
                <a:gd name="T86" fmla="*/ 170 w 200"/>
                <a:gd name="T87" fmla="*/ 374 h 530"/>
                <a:gd name="T88" fmla="*/ 170 w 200"/>
                <a:gd name="T89" fmla="*/ 395 h 530"/>
                <a:gd name="T90" fmla="*/ 166 w 200"/>
                <a:gd name="T91" fmla="*/ 420 h 530"/>
                <a:gd name="T92" fmla="*/ 184 w 200"/>
                <a:gd name="T93" fmla="*/ 378 h 530"/>
                <a:gd name="T94" fmla="*/ 183 w 200"/>
                <a:gd name="T95" fmla="*/ 33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" h="530">
                  <a:moveTo>
                    <a:pt x="183" y="330"/>
                  </a:moveTo>
                  <a:cubicBezTo>
                    <a:pt x="184" y="314"/>
                    <a:pt x="182" y="285"/>
                    <a:pt x="178" y="263"/>
                  </a:cubicBezTo>
                  <a:cubicBezTo>
                    <a:pt x="172" y="233"/>
                    <a:pt x="162" y="216"/>
                    <a:pt x="125" y="212"/>
                  </a:cubicBezTo>
                  <a:cubicBezTo>
                    <a:pt x="123" y="212"/>
                    <a:pt x="122" y="210"/>
                    <a:pt x="123" y="208"/>
                  </a:cubicBezTo>
                  <a:cubicBezTo>
                    <a:pt x="123" y="204"/>
                    <a:pt x="125" y="199"/>
                    <a:pt x="128" y="195"/>
                  </a:cubicBezTo>
                  <a:cubicBezTo>
                    <a:pt x="169" y="183"/>
                    <a:pt x="200" y="145"/>
                    <a:pt x="200" y="100"/>
                  </a:cubicBezTo>
                  <a:cubicBezTo>
                    <a:pt x="200" y="44"/>
                    <a:pt x="155" y="0"/>
                    <a:pt x="100" y="0"/>
                  </a:cubicBezTo>
                  <a:cubicBezTo>
                    <a:pt x="44" y="0"/>
                    <a:pt x="0" y="44"/>
                    <a:pt x="0" y="100"/>
                  </a:cubicBezTo>
                  <a:cubicBezTo>
                    <a:pt x="0" y="145"/>
                    <a:pt x="30" y="183"/>
                    <a:pt x="71" y="195"/>
                  </a:cubicBezTo>
                  <a:cubicBezTo>
                    <a:pt x="75" y="202"/>
                    <a:pt x="80" y="212"/>
                    <a:pt x="74" y="212"/>
                  </a:cubicBezTo>
                  <a:cubicBezTo>
                    <a:pt x="37" y="216"/>
                    <a:pt x="27" y="233"/>
                    <a:pt x="22" y="263"/>
                  </a:cubicBezTo>
                  <a:cubicBezTo>
                    <a:pt x="17" y="285"/>
                    <a:pt x="15" y="314"/>
                    <a:pt x="16" y="330"/>
                  </a:cubicBezTo>
                  <a:cubicBezTo>
                    <a:pt x="17" y="347"/>
                    <a:pt x="15" y="366"/>
                    <a:pt x="15" y="378"/>
                  </a:cubicBezTo>
                  <a:cubicBezTo>
                    <a:pt x="16" y="402"/>
                    <a:pt x="26" y="423"/>
                    <a:pt x="33" y="420"/>
                  </a:cubicBezTo>
                  <a:cubicBezTo>
                    <a:pt x="41" y="418"/>
                    <a:pt x="30" y="405"/>
                    <a:pt x="29" y="395"/>
                  </a:cubicBezTo>
                  <a:cubicBezTo>
                    <a:pt x="28" y="382"/>
                    <a:pt x="29" y="367"/>
                    <a:pt x="30" y="374"/>
                  </a:cubicBezTo>
                  <a:cubicBezTo>
                    <a:pt x="30" y="378"/>
                    <a:pt x="29" y="387"/>
                    <a:pt x="34" y="387"/>
                  </a:cubicBezTo>
                  <a:cubicBezTo>
                    <a:pt x="42" y="387"/>
                    <a:pt x="38" y="367"/>
                    <a:pt x="37" y="354"/>
                  </a:cubicBezTo>
                  <a:cubicBezTo>
                    <a:pt x="36" y="347"/>
                    <a:pt x="36" y="346"/>
                    <a:pt x="40" y="323"/>
                  </a:cubicBezTo>
                  <a:cubicBezTo>
                    <a:pt x="44" y="301"/>
                    <a:pt x="46" y="274"/>
                    <a:pt x="47" y="276"/>
                  </a:cubicBezTo>
                  <a:cubicBezTo>
                    <a:pt x="48" y="278"/>
                    <a:pt x="49" y="296"/>
                    <a:pt x="49" y="306"/>
                  </a:cubicBezTo>
                  <a:cubicBezTo>
                    <a:pt x="48" y="331"/>
                    <a:pt x="42" y="351"/>
                    <a:pt x="42" y="368"/>
                  </a:cubicBezTo>
                  <a:cubicBezTo>
                    <a:pt x="40" y="380"/>
                    <a:pt x="40" y="422"/>
                    <a:pt x="47" y="446"/>
                  </a:cubicBezTo>
                  <a:cubicBezTo>
                    <a:pt x="56" y="479"/>
                    <a:pt x="58" y="497"/>
                    <a:pt x="53" y="504"/>
                  </a:cubicBezTo>
                  <a:cubicBezTo>
                    <a:pt x="51" y="508"/>
                    <a:pt x="45" y="513"/>
                    <a:pt x="45" y="522"/>
                  </a:cubicBezTo>
                  <a:cubicBezTo>
                    <a:pt x="45" y="530"/>
                    <a:pt x="58" y="528"/>
                    <a:pt x="73" y="528"/>
                  </a:cubicBezTo>
                  <a:cubicBezTo>
                    <a:pt x="87" y="528"/>
                    <a:pt x="95" y="530"/>
                    <a:pt x="95" y="522"/>
                  </a:cubicBezTo>
                  <a:cubicBezTo>
                    <a:pt x="95" y="511"/>
                    <a:pt x="89" y="507"/>
                    <a:pt x="89" y="496"/>
                  </a:cubicBezTo>
                  <a:cubicBezTo>
                    <a:pt x="89" y="492"/>
                    <a:pt x="94" y="471"/>
                    <a:pt x="96" y="449"/>
                  </a:cubicBezTo>
                  <a:cubicBezTo>
                    <a:pt x="98" y="427"/>
                    <a:pt x="97" y="400"/>
                    <a:pt x="100" y="400"/>
                  </a:cubicBezTo>
                  <a:cubicBezTo>
                    <a:pt x="102" y="400"/>
                    <a:pt x="101" y="427"/>
                    <a:pt x="103" y="449"/>
                  </a:cubicBezTo>
                  <a:cubicBezTo>
                    <a:pt x="105" y="471"/>
                    <a:pt x="110" y="492"/>
                    <a:pt x="110" y="496"/>
                  </a:cubicBezTo>
                  <a:cubicBezTo>
                    <a:pt x="110" y="507"/>
                    <a:pt x="104" y="511"/>
                    <a:pt x="104" y="522"/>
                  </a:cubicBezTo>
                  <a:cubicBezTo>
                    <a:pt x="104" y="530"/>
                    <a:pt x="112" y="528"/>
                    <a:pt x="126" y="528"/>
                  </a:cubicBezTo>
                  <a:cubicBezTo>
                    <a:pt x="141" y="528"/>
                    <a:pt x="155" y="530"/>
                    <a:pt x="155" y="522"/>
                  </a:cubicBezTo>
                  <a:cubicBezTo>
                    <a:pt x="155" y="513"/>
                    <a:pt x="148" y="508"/>
                    <a:pt x="146" y="504"/>
                  </a:cubicBezTo>
                  <a:cubicBezTo>
                    <a:pt x="141" y="497"/>
                    <a:pt x="144" y="479"/>
                    <a:pt x="152" y="446"/>
                  </a:cubicBezTo>
                  <a:cubicBezTo>
                    <a:pt x="159" y="422"/>
                    <a:pt x="159" y="380"/>
                    <a:pt x="157" y="368"/>
                  </a:cubicBezTo>
                  <a:cubicBezTo>
                    <a:pt x="157" y="351"/>
                    <a:pt x="151" y="331"/>
                    <a:pt x="150" y="306"/>
                  </a:cubicBezTo>
                  <a:cubicBezTo>
                    <a:pt x="150" y="296"/>
                    <a:pt x="151" y="278"/>
                    <a:pt x="152" y="276"/>
                  </a:cubicBezTo>
                  <a:cubicBezTo>
                    <a:pt x="153" y="274"/>
                    <a:pt x="155" y="301"/>
                    <a:pt x="159" y="323"/>
                  </a:cubicBezTo>
                  <a:cubicBezTo>
                    <a:pt x="163" y="346"/>
                    <a:pt x="163" y="347"/>
                    <a:pt x="162" y="354"/>
                  </a:cubicBezTo>
                  <a:cubicBezTo>
                    <a:pt x="161" y="367"/>
                    <a:pt x="157" y="387"/>
                    <a:pt x="165" y="387"/>
                  </a:cubicBezTo>
                  <a:cubicBezTo>
                    <a:pt x="170" y="387"/>
                    <a:pt x="169" y="378"/>
                    <a:pt x="170" y="374"/>
                  </a:cubicBezTo>
                  <a:cubicBezTo>
                    <a:pt x="171" y="367"/>
                    <a:pt x="171" y="382"/>
                    <a:pt x="170" y="395"/>
                  </a:cubicBezTo>
                  <a:cubicBezTo>
                    <a:pt x="169" y="405"/>
                    <a:pt x="158" y="418"/>
                    <a:pt x="166" y="420"/>
                  </a:cubicBezTo>
                  <a:cubicBezTo>
                    <a:pt x="173" y="423"/>
                    <a:pt x="183" y="402"/>
                    <a:pt x="184" y="378"/>
                  </a:cubicBezTo>
                  <a:cubicBezTo>
                    <a:pt x="184" y="366"/>
                    <a:pt x="182" y="347"/>
                    <a:pt x="183" y="3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9" name="Freeform 763"/>
            <p:cNvSpPr/>
            <p:nvPr/>
          </p:nvSpPr>
          <p:spPr bwMode="auto">
            <a:xfrm>
              <a:off x="6216130" y="3721366"/>
              <a:ext cx="2287457" cy="6061760"/>
            </a:xfrm>
            <a:custGeom>
              <a:avLst/>
              <a:gdLst>
                <a:gd name="T0" fmla="*/ 184 w 200"/>
                <a:gd name="T1" fmla="*/ 330 h 530"/>
                <a:gd name="T2" fmla="*/ 178 w 200"/>
                <a:gd name="T3" fmla="*/ 263 h 530"/>
                <a:gd name="T4" fmla="*/ 126 w 200"/>
                <a:gd name="T5" fmla="*/ 212 h 530"/>
                <a:gd name="T6" fmla="*/ 123 w 200"/>
                <a:gd name="T7" fmla="*/ 208 h 530"/>
                <a:gd name="T8" fmla="*/ 129 w 200"/>
                <a:gd name="T9" fmla="*/ 195 h 530"/>
                <a:gd name="T10" fmla="*/ 200 w 200"/>
                <a:gd name="T11" fmla="*/ 100 h 530"/>
                <a:gd name="T12" fmla="*/ 100 w 200"/>
                <a:gd name="T13" fmla="*/ 0 h 530"/>
                <a:gd name="T14" fmla="*/ 0 w 200"/>
                <a:gd name="T15" fmla="*/ 100 h 530"/>
                <a:gd name="T16" fmla="*/ 72 w 200"/>
                <a:gd name="T17" fmla="*/ 195 h 530"/>
                <a:gd name="T18" fmla="*/ 74 w 200"/>
                <a:gd name="T19" fmla="*/ 212 h 530"/>
                <a:gd name="T20" fmla="*/ 22 w 200"/>
                <a:gd name="T21" fmla="*/ 263 h 530"/>
                <a:gd name="T22" fmla="*/ 17 w 200"/>
                <a:gd name="T23" fmla="*/ 330 h 530"/>
                <a:gd name="T24" fmla="*/ 16 w 200"/>
                <a:gd name="T25" fmla="*/ 378 h 530"/>
                <a:gd name="T26" fmla="*/ 34 w 200"/>
                <a:gd name="T27" fmla="*/ 420 h 530"/>
                <a:gd name="T28" fmla="*/ 30 w 200"/>
                <a:gd name="T29" fmla="*/ 395 h 530"/>
                <a:gd name="T30" fmla="*/ 30 w 200"/>
                <a:gd name="T31" fmla="*/ 374 h 530"/>
                <a:gd name="T32" fmla="*/ 35 w 200"/>
                <a:gd name="T33" fmla="*/ 387 h 530"/>
                <a:gd name="T34" fmla="*/ 38 w 200"/>
                <a:gd name="T35" fmla="*/ 354 h 530"/>
                <a:gd name="T36" fmla="*/ 41 w 200"/>
                <a:gd name="T37" fmla="*/ 323 h 530"/>
                <a:gd name="T38" fmla="*/ 48 w 200"/>
                <a:gd name="T39" fmla="*/ 276 h 530"/>
                <a:gd name="T40" fmla="*/ 50 w 200"/>
                <a:gd name="T41" fmla="*/ 306 h 530"/>
                <a:gd name="T42" fmla="*/ 43 w 200"/>
                <a:gd name="T43" fmla="*/ 368 h 530"/>
                <a:gd name="T44" fmla="*/ 48 w 200"/>
                <a:gd name="T45" fmla="*/ 446 h 530"/>
                <a:gd name="T46" fmla="*/ 54 w 200"/>
                <a:gd name="T47" fmla="*/ 504 h 530"/>
                <a:gd name="T48" fmla="*/ 45 w 200"/>
                <a:gd name="T49" fmla="*/ 522 h 530"/>
                <a:gd name="T50" fmla="*/ 74 w 200"/>
                <a:gd name="T51" fmla="*/ 528 h 530"/>
                <a:gd name="T52" fmla="*/ 96 w 200"/>
                <a:gd name="T53" fmla="*/ 522 h 530"/>
                <a:gd name="T54" fmla="*/ 90 w 200"/>
                <a:gd name="T55" fmla="*/ 496 h 530"/>
                <a:gd name="T56" fmla="*/ 97 w 200"/>
                <a:gd name="T57" fmla="*/ 449 h 530"/>
                <a:gd name="T58" fmla="*/ 100 w 200"/>
                <a:gd name="T59" fmla="*/ 400 h 530"/>
                <a:gd name="T60" fmla="*/ 104 w 200"/>
                <a:gd name="T61" fmla="*/ 449 h 530"/>
                <a:gd name="T62" fmla="*/ 111 w 200"/>
                <a:gd name="T63" fmla="*/ 496 h 530"/>
                <a:gd name="T64" fmla="*/ 105 w 200"/>
                <a:gd name="T65" fmla="*/ 522 h 530"/>
                <a:gd name="T66" fmla="*/ 127 w 200"/>
                <a:gd name="T67" fmla="*/ 528 h 530"/>
                <a:gd name="T68" fmla="*/ 155 w 200"/>
                <a:gd name="T69" fmla="*/ 522 h 530"/>
                <a:gd name="T70" fmla="*/ 147 w 200"/>
                <a:gd name="T71" fmla="*/ 504 h 530"/>
                <a:gd name="T72" fmla="*/ 153 w 200"/>
                <a:gd name="T73" fmla="*/ 446 h 530"/>
                <a:gd name="T74" fmla="*/ 158 w 200"/>
                <a:gd name="T75" fmla="*/ 368 h 530"/>
                <a:gd name="T76" fmla="*/ 151 w 200"/>
                <a:gd name="T77" fmla="*/ 306 h 530"/>
                <a:gd name="T78" fmla="*/ 153 w 200"/>
                <a:gd name="T79" fmla="*/ 276 h 530"/>
                <a:gd name="T80" fmla="*/ 160 w 200"/>
                <a:gd name="T81" fmla="*/ 323 h 530"/>
                <a:gd name="T82" fmla="*/ 163 w 200"/>
                <a:gd name="T83" fmla="*/ 354 h 530"/>
                <a:gd name="T84" fmla="*/ 166 w 200"/>
                <a:gd name="T85" fmla="*/ 387 h 530"/>
                <a:gd name="T86" fmla="*/ 170 w 200"/>
                <a:gd name="T87" fmla="*/ 374 h 530"/>
                <a:gd name="T88" fmla="*/ 171 w 200"/>
                <a:gd name="T89" fmla="*/ 395 h 530"/>
                <a:gd name="T90" fmla="*/ 167 w 200"/>
                <a:gd name="T91" fmla="*/ 420 h 530"/>
                <a:gd name="T92" fmla="*/ 185 w 200"/>
                <a:gd name="T93" fmla="*/ 378 h 530"/>
                <a:gd name="T94" fmla="*/ 184 w 200"/>
                <a:gd name="T95" fmla="*/ 33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" h="530">
                  <a:moveTo>
                    <a:pt x="184" y="330"/>
                  </a:moveTo>
                  <a:cubicBezTo>
                    <a:pt x="185" y="314"/>
                    <a:pt x="183" y="285"/>
                    <a:pt x="178" y="263"/>
                  </a:cubicBezTo>
                  <a:cubicBezTo>
                    <a:pt x="173" y="233"/>
                    <a:pt x="163" y="216"/>
                    <a:pt x="126" y="212"/>
                  </a:cubicBezTo>
                  <a:cubicBezTo>
                    <a:pt x="124" y="212"/>
                    <a:pt x="123" y="210"/>
                    <a:pt x="123" y="208"/>
                  </a:cubicBezTo>
                  <a:cubicBezTo>
                    <a:pt x="124" y="204"/>
                    <a:pt x="126" y="199"/>
                    <a:pt x="129" y="195"/>
                  </a:cubicBezTo>
                  <a:cubicBezTo>
                    <a:pt x="170" y="183"/>
                    <a:pt x="200" y="145"/>
                    <a:pt x="200" y="100"/>
                  </a:cubicBezTo>
                  <a:cubicBezTo>
                    <a:pt x="200" y="44"/>
                    <a:pt x="156" y="0"/>
                    <a:pt x="100" y="0"/>
                  </a:cubicBezTo>
                  <a:cubicBezTo>
                    <a:pt x="45" y="0"/>
                    <a:pt x="0" y="44"/>
                    <a:pt x="0" y="100"/>
                  </a:cubicBezTo>
                  <a:cubicBezTo>
                    <a:pt x="0" y="145"/>
                    <a:pt x="31" y="183"/>
                    <a:pt x="72" y="195"/>
                  </a:cubicBezTo>
                  <a:cubicBezTo>
                    <a:pt x="76" y="202"/>
                    <a:pt x="81" y="212"/>
                    <a:pt x="74" y="212"/>
                  </a:cubicBezTo>
                  <a:cubicBezTo>
                    <a:pt x="38" y="216"/>
                    <a:pt x="28" y="233"/>
                    <a:pt x="22" y="263"/>
                  </a:cubicBezTo>
                  <a:cubicBezTo>
                    <a:pt x="18" y="285"/>
                    <a:pt x="16" y="314"/>
                    <a:pt x="17" y="330"/>
                  </a:cubicBezTo>
                  <a:cubicBezTo>
                    <a:pt x="18" y="347"/>
                    <a:pt x="16" y="366"/>
                    <a:pt x="16" y="378"/>
                  </a:cubicBezTo>
                  <a:cubicBezTo>
                    <a:pt x="17" y="402"/>
                    <a:pt x="27" y="423"/>
                    <a:pt x="34" y="420"/>
                  </a:cubicBezTo>
                  <a:cubicBezTo>
                    <a:pt x="42" y="418"/>
                    <a:pt x="31" y="405"/>
                    <a:pt x="30" y="395"/>
                  </a:cubicBezTo>
                  <a:cubicBezTo>
                    <a:pt x="29" y="382"/>
                    <a:pt x="29" y="367"/>
                    <a:pt x="30" y="374"/>
                  </a:cubicBezTo>
                  <a:cubicBezTo>
                    <a:pt x="31" y="378"/>
                    <a:pt x="30" y="387"/>
                    <a:pt x="35" y="387"/>
                  </a:cubicBezTo>
                  <a:cubicBezTo>
                    <a:pt x="43" y="387"/>
                    <a:pt x="39" y="367"/>
                    <a:pt x="38" y="354"/>
                  </a:cubicBezTo>
                  <a:cubicBezTo>
                    <a:pt x="37" y="347"/>
                    <a:pt x="37" y="346"/>
                    <a:pt x="41" y="323"/>
                  </a:cubicBezTo>
                  <a:cubicBezTo>
                    <a:pt x="45" y="301"/>
                    <a:pt x="47" y="274"/>
                    <a:pt x="48" y="276"/>
                  </a:cubicBezTo>
                  <a:cubicBezTo>
                    <a:pt x="49" y="278"/>
                    <a:pt x="50" y="296"/>
                    <a:pt x="50" y="306"/>
                  </a:cubicBezTo>
                  <a:cubicBezTo>
                    <a:pt x="49" y="331"/>
                    <a:pt x="43" y="351"/>
                    <a:pt x="43" y="368"/>
                  </a:cubicBezTo>
                  <a:cubicBezTo>
                    <a:pt x="41" y="380"/>
                    <a:pt x="41" y="422"/>
                    <a:pt x="48" y="446"/>
                  </a:cubicBezTo>
                  <a:cubicBezTo>
                    <a:pt x="56" y="479"/>
                    <a:pt x="59" y="497"/>
                    <a:pt x="54" y="504"/>
                  </a:cubicBezTo>
                  <a:cubicBezTo>
                    <a:pt x="52" y="508"/>
                    <a:pt x="45" y="513"/>
                    <a:pt x="45" y="522"/>
                  </a:cubicBezTo>
                  <a:cubicBezTo>
                    <a:pt x="45" y="530"/>
                    <a:pt x="59" y="528"/>
                    <a:pt x="74" y="528"/>
                  </a:cubicBezTo>
                  <a:cubicBezTo>
                    <a:pt x="88" y="528"/>
                    <a:pt x="96" y="530"/>
                    <a:pt x="96" y="522"/>
                  </a:cubicBezTo>
                  <a:cubicBezTo>
                    <a:pt x="96" y="511"/>
                    <a:pt x="90" y="507"/>
                    <a:pt x="90" y="496"/>
                  </a:cubicBezTo>
                  <a:cubicBezTo>
                    <a:pt x="90" y="492"/>
                    <a:pt x="95" y="471"/>
                    <a:pt x="97" y="449"/>
                  </a:cubicBezTo>
                  <a:cubicBezTo>
                    <a:pt x="99" y="427"/>
                    <a:pt x="98" y="400"/>
                    <a:pt x="100" y="400"/>
                  </a:cubicBezTo>
                  <a:cubicBezTo>
                    <a:pt x="103" y="400"/>
                    <a:pt x="102" y="427"/>
                    <a:pt x="104" y="449"/>
                  </a:cubicBezTo>
                  <a:cubicBezTo>
                    <a:pt x="106" y="471"/>
                    <a:pt x="111" y="492"/>
                    <a:pt x="111" y="496"/>
                  </a:cubicBezTo>
                  <a:cubicBezTo>
                    <a:pt x="111" y="507"/>
                    <a:pt x="105" y="511"/>
                    <a:pt x="105" y="522"/>
                  </a:cubicBezTo>
                  <a:cubicBezTo>
                    <a:pt x="105" y="530"/>
                    <a:pt x="113" y="528"/>
                    <a:pt x="127" y="528"/>
                  </a:cubicBezTo>
                  <a:cubicBezTo>
                    <a:pt x="142" y="528"/>
                    <a:pt x="155" y="530"/>
                    <a:pt x="155" y="522"/>
                  </a:cubicBezTo>
                  <a:cubicBezTo>
                    <a:pt x="155" y="513"/>
                    <a:pt x="149" y="508"/>
                    <a:pt x="147" y="504"/>
                  </a:cubicBezTo>
                  <a:cubicBezTo>
                    <a:pt x="142" y="497"/>
                    <a:pt x="144" y="479"/>
                    <a:pt x="153" y="446"/>
                  </a:cubicBezTo>
                  <a:cubicBezTo>
                    <a:pt x="160" y="422"/>
                    <a:pt x="160" y="380"/>
                    <a:pt x="158" y="368"/>
                  </a:cubicBezTo>
                  <a:cubicBezTo>
                    <a:pt x="158" y="351"/>
                    <a:pt x="152" y="331"/>
                    <a:pt x="151" y="306"/>
                  </a:cubicBezTo>
                  <a:cubicBezTo>
                    <a:pt x="151" y="296"/>
                    <a:pt x="152" y="278"/>
                    <a:pt x="153" y="276"/>
                  </a:cubicBezTo>
                  <a:cubicBezTo>
                    <a:pt x="154" y="274"/>
                    <a:pt x="156" y="301"/>
                    <a:pt x="160" y="323"/>
                  </a:cubicBezTo>
                  <a:cubicBezTo>
                    <a:pt x="164" y="346"/>
                    <a:pt x="164" y="347"/>
                    <a:pt x="163" y="354"/>
                  </a:cubicBezTo>
                  <a:cubicBezTo>
                    <a:pt x="162" y="367"/>
                    <a:pt x="158" y="387"/>
                    <a:pt x="166" y="387"/>
                  </a:cubicBezTo>
                  <a:cubicBezTo>
                    <a:pt x="171" y="387"/>
                    <a:pt x="170" y="378"/>
                    <a:pt x="170" y="374"/>
                  </a:cubicBezTo>
                  <a:cubicBezTo>
                    <a:pt x="171" y="367"/>
                    <a:pt x="172" y="382"/>
                    <a:pt x="171" y="395"/>
                  </a:cubicBezTo>
                  <a:cubicBezTo>
                    <a:pt x="170" y="405"/>
                    <a:pt x="159" y="418"/>
                    <a:pt x="167" y="420"/>
                  </a:cubicBezTo>
                  <a:cubicBezTo>
                    <a:pt x="174" y="423"/>
                    <a:pt x="184" y="402"/>
                    <a:pt x="185" y="378"/>
                  </a:cubicBezTo>
                  <a:cubicBezTo>
                    <a:pt x="185" y="366"/>
                    <a:pt x="183" y="347"/>
                    <a:pt x="184" y="3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11" name="Freeform 764"/>
            <p:cNvSpPr/>
            <p:nvPr/>
          </p:nvSpPr>
          <p:spPr bwMode="auto">
            <a:xfrm>
              <a:off x="16029320" y="3721366"/>
              <a:ext cx="2287457" cy="6061760"/>
            </a:xfrm>
            <a:custGeom>
              <a:avLst/>
              <a:gdLst>
                <a:gd name="T0" fmla="*/ 183 w 200"/>
                <a:gd name="T1" fmla="*/ 330 h 530"/>
                <a:gd name="T2" fmla="*/ 178 w 200"/>
                <a:gd name="T3" fmla="*/ 263 h 530"/>
                <a:gd name="T4" fmla="*/ 125 w 200"/>
                <a:gd name="T5" fmla="*/ 212 h 530"/>
                <a:gd name="T6" fmla="*/ 122 w 200"/>
                <a:gd name="T7" fmla="*/ 208 h 530"/>
                <a:gd name="T8" fmla="*/ 128 w 200"/>
                <a:gd name="T9" fmla="*/ 195 h 530"/>
                <a:gd name="T10" fmla="*/ 200 w 200"/>
                <a:gd name="T11" fmla="*/ 100 h 530"/>
                <a:gd name="T12" fmla="*/ 100 w 200"/>
                <a:gd name="T13" fmla="*/ 0 h 530"/>
                <a:gd name="T14" fmla="*/ 0 w 200"/>
                <a:gd name="T15" fmla="*/ 100 h 530"/>
                <a:gd name="T16" fmla="*/ 71 w 200"/>
                <a:gd name="T17" fmla="*/ 195 h 530"/>
                <a:gd name="T18" fmla="*/ 74 w 200"/>
                <a:gd name="T19" fmla="*/ 212 h 530"/>
                <a:gd name="T20" fmla="*/ 22 w 200"/>
                <a:gd name="T21" fmla="*/ 263 h 530"/>
                <a:gd name="T22" fmla="*/ 16 w 200"/>
                <a:gd name="T23" fmla="*/ 330 h 530"/>
                <a:gd name="T24" fmla="*/ 15 w 200"/>
                <a:gd name="T25" fmla="*/ 378 h 530"/>
                <a:gd name="T26" fmla="*/ 33 w 200"/>
                <a:gd name="T27" fmla="*/ 420 h 530"/>
                <a:gd name="T28" fmla="*/ 29 w 200"/>
                <a:gd name="T29" fmla="*/ 395 h 530"/>
                <a:gd name="T30" fmla="*/ 30 w 200"/>
                <a:gd name="T31" fmla="*/ 374 h 530"/>
                <a:gd name="T32" fmla="*/ 34 w 200"/>
                <a:gd name="T33" fmla="*/ 387 h 530"/>
                <a:gd name="T34" fmla="*/ 37 w 200"/>
                <a:gd name="T35" fmla="*/ 354 h 530"/>
                <a:gd name="T36" fmla="*/ 40 w 200"/>
                <a:gd name="T37" fmla="*/ 323 h 530"/>
                <a:gd name="T38" fmla="*/ 47 w 200"/>
                <a:gd name="T39" fmla="*/ 276 h 530"/>
                <a:gd name="T40" fmla="*/ 49 w 200"/>
                <a:gd name="T41" fmla="*/ 306 h 530"/>
                <a:gd name="T42" fmla="*/ 42 w 200"/>
                <a:gd name="T43" fmla="*/ 368 h 530"/>
                <a:gd name="T44" fmla="*/ 47 w 200"/>
                <a:gd name="T45" fmla="*/ 446 h 530"/>
                <a:gd name="T46" fmla="*/ 53 w 200"/>
                <a:gd name="T47" fmla="*/ 504 h 530"/>
                <a:gd name="T48" fmla="*/ 45 w 200"/>
                <a:gd name="T49" fmla="*/ 522 h 530"/>
                <a:gd name="T50" fmla="*/ 73 w 200"/>
                <a:gd name="T51" fmla="*/ 528 h 530"/>
                <a:gd name="T52" fmla="*/ 95 w 200"/>
                <a:gd name="T53" fmla="*/ 522 h 530"/>
                <a:gd name="T54" fmla="*/ 89 w 200"/>
                <a:gd name="T55" fmla="*/ 496 h 530"/>
                <a:gd name="T56" fmla="*/ 96 w 200"/>
                <a:gd name="T57" fmla="*/ 449 h 530"/>
                <a:gd name="T58" fmla="*/ 100 w 200"/>
                <a:gd name="T59" fmla="*/ 400 h 530"/>
                <a:gd name="T60" fmla="*/ 103 w 200"/>
                <a:gd name="T61" fmla="*/ 449 h 530"/>
                <a:gd name="T62" fmla="*/ 110 w 200"/>
                <a:gd name="T63" fmla="*/ 496 h 530"/>
                <a:gd name="T64" fmla="*/ 104 w 200"/>
                <a:gd name="T65" fmla="*/ 522 h 530"/>
                <a:gd name="T66" fmla="*/ 126 w 200"/>
                <a:gd name="T67" fmla="*/ 528 h 530"/>
                <a:gd name="T68" fmla="*/ 155 w 200"/>
                <a:gd name="T69" fmla="*/ 522 h 530"/>
                <a:gd name="T70" fmla="*/ 146 w 200"/>
                <a:gd name="T71" fmla="*/ 504 h 530"/>
                <a:gd name="T72" fmla="*/ 152 w 200"/>
                <a:gd name="T73" fmla="*/ 446 h 530"/>
                <a:gd name="T74" fmla="*/ 157 w 200"/>
                <a:gd name="T75" fmla="*/ 368 h 530"/>
                <a:gd name="T76" fmla="*/ 150 w 200"/>
                <a:gd name="T77" fmla="*/ 306 h 530"/>
                <a:gd name="T78" fmla="*/ 152 w 200"/>
                <a:gd name="T79" fmla="*/ 276 h 530"/>
                <a:gd name="T80" fmla="*/ 159 w 200"/>
                <a:gd name="T81" fmla="*/ 323 h 530"/>
                <a:gd name="T82" fmla="*/ 162 w 200"/>
                <a:gd name="T83" fmla="*/ 354 h 530"/>
                <a:gd name="T84" fmla="*/ 165 w 200"/>
                <a:gd name="T85" fmla="*/ 387 h 530"/>
                <a:gd name="T86" fmla="*/ 169 w 200"/>
                <a:gd name="T87" fmla="*/ 374 h 530"/>
                <a:gd name="T88" fmla="*/ 170 w 200"/>
                <a:gd name="T89" fmla="*/ 395 h 530"/>
                <a:gd name="T90" fmla="*/ 166 w 200"/>
                <a:gd name="T91" fmla="*/ 420 h 530"/>
                <a:gd name="T92" fmla="*/ 184 w 200"/>
                <a:gd name="T93" fmla="*/ 378 h 530"/>
                <a:gd name="T94" fmla="*/ 183 w 200"/>
                <a:gd name="T95" fmla="*/ 33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" h="530">
                  <a:moveTo>
                    <a:pt x="183" y="330"/>
                  </a:moveTo>
                  <a:cubicBezTo>
                    <a:pt x="184" y="314"/>
                    <a:pt x="182" y="285"/>
                    <a:pt x="178" y="263"/>
                  </a:cubicBezTo>
                  <a:cubicBezTo>
                    <a:pt x="172" y="233"/>
                    <a:pt x="162" y="216"/>
                    <a:pt x="125" y="212"/>
                  </a:cubicBezTo>
                  <a:cubicBezTo>
                    <a:pt x="123" y="212"/>
                    <a:pt x="122" y="210"/>
                    <a:pt x="122" y="208"/>
                  </a:cubicBezTo>
                  <a:cubicBezTo>
                    <a:pt x="123" y="204"/>
                    <a:pt x="125" y="199"/>
                    <a:pt x="128" y="195"/>
                  </a:cubicBezTo>
                  <a:cubicBezTo>
                    <a:pt x="169" y="183"/>
                    <a:pt x="200" y="145"/>
                    <a:pt x="200" y="100"/>
                  </a:cubicBezTo>
                  <a:cubicBezTo>
                    <a:pt x="200" y="44"/>
                    <a:pt x="155" y="0"/>
                    <a:pt x="100" y="0"/>
                  </a:cubicBezTo>
                  <a:cubicBezTo>
                    <a:pt x="44" y="0"/>
                    <a:pt x="0" y="44"/>
                    <a:pt x="0" y="100"/>
                  </a:cubicBezTo>
                  <a:cubicBezTo>
                    <a:pt x="0" y="145"/>
                    <a:pt x="30" y="183"/>
                    <a:pt x="71" y="195"/>
                  </a:cubicBezTo>
                  <a:cubicBezTo>
                    <a:pt x="75" y="202"/>
                    <a:pt x="80" y="212"/>
                    <a:pt x="74" y="212"/>
                  </a:cubicBezTo>
                  <a:cubicBezTo>
                    <a:pt x="37" y="216"/>
                    <a:pt x="27" y="233"/>
                    <a:pt x="22" y="263"/>
                  </a:cubicBezTo>
                  <a:cubicBezTo>
                    <a:pt x="17" y="285"/>
                    <a:pt x="15" y="314"/>
                    <a:pt x="16" y="330"/>
                  </a:cubicBezTo>
                  <a:cubicBezTo>
                    <a:pt x="17" y="347"/>
                    <a:pt x="15" y="366"/>
                    <a:pt x="15" y="378"/>
                  </a:cubicBezTo>
                  <a:cubicBezTo>
                    <a:pt x="16" y="402"/>
                    <a:pt x="26" y="423"/>
                    <a:pt x="33" y="420"/>
                  </a:cubicBezTo>
                  <a:cubicBezTo>
                    <a:pt x="41" y="418"/>
                    <a:pt x="30" y="405"/>
                    <a:pt x="29" y="395"/>
                  </a:cubicBezTo>
                  <a:cubicBezTo>
                    <a:pt x="28" y="382"/>
                    <a:pt x="29" y="367"/>
                    <a:pt x="30" y="374"/>
                  </a:cubicBezTo>
                  <a:cubicBezTo>
                    <a:pt x="30" y="378"/>
                    <a:pt x="29" y="387"/>
                    <a:pt x="34" y="387"/>
                  </a:cubicBezTo>
                  <a:cubicBezTo>
                    <a:pt x="42" y="387"/>
                    <a:pt x="38" y="367"/>
                    <a:pt x="37" y="354"/>
                  </a:cubicBezTo>
                  <a:cubicBezTo>
                    <a:pt x="36" y="347"/>
                    <a:pt x="36" y="346"/>
                    <a:pt x="40" y="323"/>
                  </a:cubicBezTo>
                  <a:cubicBezTo>
                    <a:pt x="44" y="301"/>
                    <a:pt x="46" y="274"/>
                    <a:pt x="47" y="276"/>
                  </a:cubicBezTo>
                  <a:cubicBezTo>
                    <a:pt x="48" y="278"/>
                    <a:pt x="49" y="296"/>
                    <a:pt x="49" y="306"/>
                  </a:cubicBezTo>
                  <a:cubicBezTo>
                    <a:pt x="48" y="331"/>
                    <a:pt x="42" y="351"/>
                    <a:pt x="42" y="368"/>
                  </a:cubicBezTo>
                  <a:cubicBezTo>
                    <a:pt x="40" y="380"/>
                    <a:pt x="40" y="422"/>
                    <a:pt x="47" y="446"/>
                  </a:cubicBezTo>
                  <a:cubicBezTo>
                    <a:pt x="55" y="479"/>
                    <a:pt x="58" y="497"/>
                    <a:pt x="53" y="504"/>
                  </a:cubicBezTo>
                  <a:cubicBezTo>
                    <a:pt x="51" y="508"/>
                    <a:pt x="45" y="513"/>
                    <a:pt x="45" y="522"/>
                  </a:cubicBezTo>
                  <a:cubicBezTo>
                    <a:pt x="45" y="530"/>
                    <a:pt x="58" y="528"/>
                    <a:pt x="73" y="528"/>
                  </a:cubicBezTo>
                  <a:cubicBezTo>
                    <a:pt x="87" y="528"/>
                    <a:pt x="95" y="530"/>
                    <a:pt x="95" y="522"/>
                  </a:cubicBezTo>
                  <a:cubicBezTo>
                    <a:pt x="95" y="511"/>
                    <a:pt x="89" y="507"/>
                    <a:pt x="89" y="496"/>
                  </a:cubicBezTo>
                  <a:cubicBezTo>
                    <a:pt x="89" y="492"/>
                    <a:pt x="94" y="471"/>
                    <a:pt x="96" y="449"/>
                  </a:cubicBezTo>
                  <a:cubicBezTo>
                    <a:pt x="98" y="427"/>
                    <a:pt x="97" y="400"/>
                    <a:pt x="100" y="400"/>
                  </a:cubicBezTo>
                  <a:cubicBezTo>
                    <a:pt x="102" y="400"/>
                    <a:pt x="101" y="427"/>
                    <a:pt x="103" y="449"/>
                  </a:cubicBezTo>
                  <a:cubicBezTo>
                    <a:pt x="105" y="471"/>
                    <a:pt x="110" y="492"/>
                    <a:pt x="110" y="496"/>
                  </a:cubicBezTo>
                  <a:cubicBezTo>
                    <a:pt x="110" y="507"/>
                    <a:pt x="104" y="511"/>
                    <a:pt x="104" y="522"/>
                  </a:cubicBezTo>
                  <a:cubicBezTo>
                    <a:pt x="104" y="530"/>
                    <a:pt x="112" y="528"/>
                    <a:pt x="126" y="528"/>
                  </a:cubicBezTo>
                  <a:cubicBezTo>
                    <a:pt x="141" y="528"/>
                    <a:pt x="155" y="530"/>
                    <a:pt x="155" y="522"/>
                  </a:cubicBezTo>
                  <a:cubicBezTo>
                    <a:pt x="155" y="513"/>
                    <a:pt x="148" y="508"/>
                    <a:pt x="146" y="504"/>
                  </a:cubicBezTo>
                  <a:cubicBezTo>
                    <a:pt x="141" y="497"/>
                    <a:pt x="144" y="479"/>
                    <a:pt x="152" y="446"/>
                  </a:cubicBezTo>
                  <a:cubicBezTo>
                    <a:pt x="159" y="422"/>
                    <a:pt x="159" y="380"/>
                    <a:pt x="157" y="368"/>
                  </a:cubicBezTo>
                  <a:cubicBezTo>
                    <a:pt x="157" y="351"/>
                    <a:pt x="151" y="331"/>
                    <a:pt x="150" y="306"/>
                  </a:cubicBezTo>
                  <a:cubicBezTo>
                    <a:pt x="150" y="296"/>
                    <a:pt x="151" y="278"/>
                    <a:pt x="152" y="276"/>
                  </a:cubicBezTo>
                  <a:cubicBezTo>
                    <a:pt x="153" y="274"/>
                    <a:pt x="155" y="301"/>
                    <a:pt x="159" y="323"/>
                  </a:cubicBezTo>
                  <a:cubicBezTo>
                    <a:pt x="163" y="346"/>
                    <a:pt x="163" y="347"/>
                    <a:pt x="162" y="354"/>
                  </a:cubicBezTo>
                  <a:cubicBezTo>
                    <a:pt x="161" y="367"/>
                    <a:pt x="157" y="387"/>
                    <a:pt x="165" y="387"/>
                  </a:cubicBezTo>
                  <a:cubicBezTo>
                    <a:pt x="170" y="387"/>
                    <a:pt x="169" y="378"/>
                    <a:pt x="169" y="374"/>
                  </a:cubicBezTo>
                  <a:cubicBezTo>
                    <a:pt x="171" y="367"/>
                    <a:pt x="171" y="382"/>
                    <a:pt x="170" y="395"/>
                  </a:cubicBezTo>
                  <a:cubicBezTo>
                    <a:pt x="169" y="405"/>
                    <a:pt x="158" y="418"/>
                    <a:pt x="166" y="420"/>
                  </a:cubicBezTo>
                  <a:cubicBezTo>
                    <a:pt x="173" y="423"/>
                    <a:pt x="183" y="402"/>
                    <a:pt x="184" y="378"/>
                  </a:cubicBezTo>
                  <a:cubicBezTo>
                    <a:pt x="184" y="366"/>
                    <a:pt x="182" y="347"/>
                    <a:pt x="183" y="3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12" name="Freeform 853"/>
            <p:cNvSpPr/>
            <p:nvPr/>
          </p:nvSpPr>
          <p:spPr bwMode="auto">
            <a:xfrm>
              <a:off x="11054101" y="3721370"/>
              <a:ext cx="1795654" cy="6061760"/>
            </a:xfrm>
            <a:custGeom>
              <a:avLst/>
              <a:gdLst>
                <a:gd name="T0" fmla="*/ 147 w 157"/>
                <a:gd name="T1" fmla="*/ 504 h 530"/>
                <a:gd name="T2" fmla="*/ 153 w 157"/>
                <a:gd name="T3" fmla="*/ 446 h 530"/>
                <a:gd name="T4" fmla="*/ 155 w 157"/>
                <a:gd name="T5" fmla="*/ 439 h 530"/>
                <a:gd name="T6" fmla="*/ 149 w 157"/>
                <a:gd name="T7" fmla="*/ 342 h 530"/>
                <a:gd name="T8" fmla="*/ 151 w 157"/>
                <a:gd name="T9" fmla="*/ 310 h 530"/>
                <a:gd name="T10" fmla="*/ 151 w 157"/>
                <a:gd name="T11" fmla="*/ 310 h 530"/>
                <a:gd name="T12" fmla="*/ 151 w 157"/>
                <a:gd name="T13" fmla="*/ 309 h 530"/>
                <a:gd name="T14" fmla="*/ 140 w 157"/>
                <a:gd name="T15" fmla="*/ 306 h 530"/>
                <a:gd name="T16" fmla="*/ 122 w 157"/>
                <a:gd name="T17" fmla="*/ 269 h 530"/>
                <a:gd name="T18" fmla="*/ 137 w 157"/>
                <a:gd name="T19" fmla="*/ 216 h 530"/>
                <a:gd name="T20" fmla="*/ 141 w 157"/>
                <a:gd name="T21" fmla="*/ 215 h 530"/>
                <a:gd name="T22" fmla="*/ 126 w 157"/>
                <a:gd name="T23" fmla="*/ 212 h 530"/>
                <a:gd name="T24" fmla="*/ 123 w 157"/>
                <a:gd name="T25" fmla="*/ 208 h 530"/>
                <a:gd name="T26" fmla="*/ 129 w 157"/>
                <a:gd name="T27" fmla="*/ 195 h 530"/>
                <a:gd name="T28" fmla="*/ 157 w 157"/>
                <a:gd name="T29" fmla="*/ 182 h 530"/>
                <a:gd name="T30" fmla="*/ 106 w 157"/>
                <a:gd name="T31" fmla="*/ 91 h 530"/>
                <a:gd name="T32" fmla="*/ 144 w 157"/>
                <a:gd name="T33" fmla="*/ 10 h 530"/>
                <a:gd name="T34" fmla="*/ 100 w 157"/>
                <a:gd name="T35" fmla="*/ 0 h 530"/>
                <a:gd name="T36" fmla="*/ 0 w 157"/>
                <a:gd name="T37" fmla="*/ 100 h 530"/>
                <a:gd name="T38" fmla="*/ 72 w 157"/>
                <a:gd name="T39" fmla="*/ 195 h 530"/>
                <a:gd name="T40" fmla="*/ 74 w 157"/>
                <a:gd name="T41" fmla="*/ 212 h 530"/>
                <a:gd name="T42" fmla="*/ 22 w 157"/>
                <a:gd name="T43" fmla="*/ 263 h 530"/>
                <a:gd name="T44" fmla="*/ 17 w 157"/>
                <a:gd name="T45" fmla="*/ 330 h 530"/>
                <a:gd name="T46" fmla="*/ 16 w 157"/>
                <a:gd name="T47" fmla="*/ 378 h 530"/>
                <a:gd name="T48" fmla="*/ 34 w 157"/>
                <a:gd name="T49" fmla="*/ 420 h 530"/>
                <a:gd name="T50" fmla="*/ 30 w 157"/>
                <a:gd name="T51" fmla="*/ 395 h 530"/>
                <a:gd name="T52" fmla="*/ 30 w 157"/>
                <a:gd name="T53" fmla="*/ 374 h 530"/>
                <a:gd name="T54" fmla="*/ 35 w 157"/>
                <a:gd name="T55" fmla="*/ 387 h 530"/>
                <a:gd name="T56" fmla="*/ 37 w 157"/>
                <a:gd name="T57" fmla="*/ 354 h 530"/>
                <a:gd name="T58" fmla="*/ 41 w 157"/>
                <a:gd name="T59" fmla="*/ 323 h 530"/>
                <a:gd name="T60" fmla="*/ 48 w 157"/>
                <a:gd name="T61" fmla="*/ 276 h 530"/>
                <a:gd name="T62" fmla="*/ 49 w 157"/>
                <a:gd name="T63" fmla="*/ 306 h 530"/>
                <a:gd name="T64" fmla="*/ 43 w 157"/>
                <a:gd name="T65" fmla="*/ 368 h 530"/>
                <a:gd name="T66" fmla="*/ 47 w 157"/>
                <a:gd name="T67" fmla="*/ 446 h 530"/>
                <a:gd name="T68" fmla="*/ 54 w 157"/>
                <a:gd name="T69" fmla="*/ 504 h 530"/>
                <a:gd name="T70" fmla="*/ 45 w 157"/>
                <a:gd name="T71" fmla="*/ 522 h 530"/>
                <a:gd name="T72" fmla="*/ 74 w 157"/>
                <a:gd name="T73" fmla="*/ 528 h 530"/>
                <a:gd name="T74" fmla="*/ 96 w 157"/>
                <a:gd name="T75" fmla="*/ 522 h 530"/>
                <a:gd name="T76" fmla="*/ 90 w 157"/>
                <a:gd name="T77" fmla="*/ 496 h 530"/>
                <a:gd name="T78" fmla="*/ 97 w 157"/>
                <a:gd name="T79" fmla="*/ 449 h 530"/>
                <a:gd name="T80" fmla="*/ 100 w 157"/>
                <a:gd name="T81" fmla="*/ 400 h 530"/>
                <a:gd name="T82" fmla="*/ 104 w 157"/>
                <a:gd name="T83" fmla="*/ 449 h 530"/>
                <a:gd name="T84" fmla="*/ 111 w 157"/>
                <a:gd name="T85" fmla="*/ 496 h 530"/>
                <a:gd name="T86" fmla="*/ 105 w 157"/>
                <a:gd name="T87" fmla="*/ 522 h 530"/>
                <a:gd name="T88" fmla="*/ 127 w 157"/>
                <a:gd name="T89" fmla="*/ 528 h 530"/>
                <a:gd name="T90" fmla="*/ 154 w 157"/>
                <a:gd name="T91" fmla="*/ 525 h 530"/>
                <a:gd name="T92" fmla="*/ 154 w 157"/>
                <a:gd name="T93" fmla="*/ 522 h 530"/>
                <a:gd name="T94" fmla="*/ 155 w 157"/>
                <a:gd name="T95" fmla="*/ 518 h 530"/>
                <a:gd name="T96" fmla="*/ 147 w 157"/>
                <a:gd name="T97" fmla="*/ 504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7" h="530">
                  <a:moveTo>
                    <a:pt x="147" y="504"/>
                  </a:moveTo>
                  <a:cubicBezTo>
                    <a:pt x="142" y="497"/>
                    <a:pt x="144" y="479"/>
                    <a:pt x="153" y="446"/>
                  </a:cubicBezTo>
                  <a:cubicBezTo>
                    <a:pt x="154" y="444"/>
                    <a:pt x="154" y="441"/>
                    <a:pt x="155" y="439"/>
                  </a:cubicBezTo>
                  <a:cubicBezTo>
                    <a:pt x="150" y="417"/>
                    <a:pt x="146" y="390"/>
                    <a:pt x="149" y="342"/>
                  </a:cubicBezTo>
                  <a:cubicBezTo>
                    <a:pt x="150" y="328"/>
                    <a:pt x="151" y="318"/>
                    <a:pt x="151" y="310"/>
                  </a:cubicBezTo>
                  <a:cubicBezTo>
                    <a:pt x="151" y="310"/>
                    <a:pt x="151" y="310"/>
                    <a:pt x="151" y="310"/>
                  </a:cubicBezTo>
                  <a:cubicBezTo>
                    <a:pt x="151" y="310"/>
                    <a:pt x="151" y="309"/>
                    <a:pt x="151" y="309"/>
                  </a:cubicBezTo>
                  <a:cubicBezTo>
                    <a:pt x="147" y="308"/>
                    <a:pt x="143" y="307"/>
                    <a:pt x="140" y="306"/>
                  </a:cubicBezTo>
                  <a:cubicBezTo>
                    <a:pt x="129" y="297"/>
                    <a:pt x="125" y="286"/>
                    <a:pt x="122" y="269"/>
                  </a:cubicBezTo>
                  <a:cubicBezTo>
                    <a:pt x="118" y="245"/>
                    <a:pt x="123" y="228"/>
                    <a:pt x="137" y="216"/>
                  </a:cubicBezTo>
                  <a:cubicBezTo>
                    <a:pt x="138" y="215"/>
                    <a:pt x="139" y="215"/>
                    <a:pt x="141" y="215"/>
                  </a:cubicBezTo>
                  <a:cubicBezTo>
                    <a:pt x="136" y="214"/>
                    <a:pt x="132" y="213"/>
                    <a:pt x="126" y="212"/>
                  </a:cubicBezTo>
                  <a:cubicBezTo>
                    <a:pt x="124" y="212"/>
                    <a:pt x="123" y="210"/>
                    <a:pt x="123" y="208"/>
                  </a:cubicBezTo>
                  <a:cubicBezTo>
                    <a:pt x="123" y="204"/>
                    <a:pt x="126" y="199"/>
                    <a:pt x="129" y="195"/>
                  </a:cubicBezTo>
                  <a:cubicBezTo>
                    <a:pt x="139" y="192"/>
                    <a:pt x="149" y="188"/>
                    <a:pt x="157" y="182"/>
                  </a:cubicBezTo>
                  <a:cubicBezTo>
                    <a:pt x="126" y="163"/>
                    <a:pt x="106" y="129"/>
                    <a:pt x="106" y="91"/>
                  </a:cubicBezTo>
                  <a:cubicBezTo>
                    <a:pt x="106" y="58"/>
                    <a:pt x="120" y="29"/>
                    <a:pt x="144" y="10"/>
                  </a:cubicBezTo>
                  <a:cubicBezTo>
                    <a:pt x="130" y="3"/>
                    <a:pt x="116" y="0"/>
                    <a:pt x="100" y="0"/>
                  </a:cubicBezTo>
                  <a:cubicBezTo>
                    <a:pt x="45" y="0"/>
                    <a:pt x="0" y="44"/>
                    <a:pt x="0" y="100"/>
                  </a:cubicBezTo>
                  <a:cubicBezTo>
                    <a:pt x="0" y="145"/>
                    <a:pt x="30" y="183"/>
                    <a:pt x="72" y="195"/>
                  </a:cubicBezTo>
                  <a:cubicBezTo>
                    <a:pt x="76" y="202"/>
                    <a:pt x="80" y="212"/>
                    <a:pt x="74" y="212"/>
                  </a:cubicBezTo>
                  <a:cubicBezTo>
                    <a:pt x="37" y="216"/>
                    <a:pt x="28" y="233"/>
                    <a:pt x="22" y="263"/>
                  </a:cubicBezTo>
                  <a:cubicBezTo>
                    <a:pt x="18" y="285"/>
                    <a:pt x="16" y="314"/>
                    <a:pt x="17" y="330"/>
                  </a:cubicBezTo>
                  <a:cubicBezTo>
                    <a:pt x="18" y="347"/>
                    <a:pt x="16" y="366"/>
                    <a:pt x="16" y="378"/>
                  </a:cubicBezTo>
                  <a:cubicBezTo>
                    <a:pt x="16" y="402"/>
                    <a:pt x="27" y="423"/>
                    <a:pt x="34" y="420"/>
                  </a:cubicBezTo>
                  <a:cubicBezTo>
                    <a:pt x="42" y="418"/>
                    <a:pt x="31" y="405"/>
                    <a:pt x="30" y="395"/>
                  </a:cubicBezTo>
                  <a:cubicBezTo>
                    <a:pt x="29" y="382"/>
                    <a:pt x="29" y="367"/>
                    <a:pt x="30" y="374"/>
                  </a:cubicBezTo>
                  <a:cubicBezTo>
                    <a:pt x="31" y="378"/>
                    <a:pt x="30" y="387"/>
                    <a:pt x="35" y="387"/>
                  </a:cubicBezTo>
                  <a:cubicBezTo>
                    <a:pt x="43" y="387"/>
                    <a:pt x="39" y="367"/>
                    <a:pt x="37" y="354"/>
                  </a:cubicBezTo>
                  <a:cubicBezTo>
                    <a:pt x="37" y="347"/>
                    <a:pt x="37" y="346"/>
                    <a:pt x="41" y="323"/>
                  </a:cubicBezTo>
                  <a:cubicBezTo>
                    <a:pt x="44" y="301"/>
                    <a:pt x="47" y="274"/>
                    <a:pt x="48" y="276"/>
                  </a:cubicBezTo>
                  <a:cubicBezTo>
                    <a:pt x="48" y="278"/>
                    <a:pt x="50" y="296"/>
                    <a:pt x="49" y="306"/>
                  </a:cubicBezTo>
                  <a:cubicBezTo>
                    <a:pt x="49" y="331"/>
                    <a:pt x="42" y="351"/>
                    <a:pt x="43" y="368"/>
                  </a:cubicBezTo>
                  <a:cubicBezTo>
                    <a:pt x="41" y="380"/>
                    <a:pt x="41" y="422"/>
                    <a:pt x="47" y="446"/>
                  </a:cubicBezTo>
                  <a:cubicBezTo>
                    <a:pt x="56" y="479"/>
                    <a:pt x="58" y="497"/>
                    <a:pt x="54" y="504"/>
                  </a:cubicBezTo>
                  <a:cubicBezTo>
                    <a:pt x="51" y="508"/>
                    <a:pt x="45" y="513"/>
                    <a:pt x="45" y="522"/>
                  </a:cubicBezTo>
                  <a:cubicBezTo>
                    <a:pt x="45" y="530"/>
                    <a:pt x="59" y="528"/>
                    <a:pt x="74" y="528"/>
                  </a:cubicBezTo>
                  <a:cubicBezTo>
                    <a:pt x="88" y="528"/>
                    <a:pt x="96" y="530"/>
                    <a:pt x="96" y="522"/>
                  </a:cubicBezTo>
                  <a:cubicBezTo>
                    <a:pt x="96" y="511"/>
                    <a:pt x="90" y="507"/>
                    <a:pt x="90" y="496"/>
                  </a:cubicBezTo>
                  <a:cubicBezTo>
                    <a:pt x="90" y="492"/>
                    <a:pt x="94" y="471"/>
                    <a:pt x="97" y="449"/>
                  </a:cubicBezTo>
                  <a:cubicBezTo>
                    <a:pt x="99" y="427"/>
                    <a:pt x="98" y="400"/>
                    <a:pt x="100" y="400"/>
                  </a:cubicBezTo>
                  <a:cubicBezTo>
                    <a:pt x="102" y="400"/>
                    <a:pt x="101" y="427"/>
                    <a:pt x="104" y="449"/>
                  </a:cubicBezTo>
                  <a:cubicBezTo>
                    <a:pt x="106" y="471"/>
                    <a:pt x="111" y="492"/>
                    <a:pt x="111" y="496"/>
                  </a:cubicBezTo>
                  <a:cubicBezTo>
                    <a:pt x="111" y="507"/>
                    <a:pt x="105" y="511"/>
                    <a:pt x="105" y="522"/>
                  </a:cubicBezTo>
                  <a:cubicBezTo>
                    <a:pt x="105" y="530"/>
                    <a:pt x="112" y="528"/>
                    <a:pt x="127" y="528"/>
                  </a:cubicBezTo>
                  <a:cubicBezTo>
                    <a:pt x="139" y="528"/>
                    <a:pt x="152" y="529"/>
                    <a:pt x="154" y="525"/>
                  </a:cubicBezTo>
                  <a:cubicBezTo>
                    <a:pt x="154" y="524"/>
                    <a:pt x="154" y="523"/>
                    <a:pt x="154" y="522"/>
                  </a:cubicBezTo>
                  <a:cubicBezTo>
                    <a:pt x="154" y="520"/>
                    <a:pt x="154" y="519"/>
                    <a:pt x="155" y="518"/>
                  </a:cubicBezTo>
                  <a:cubicBezTo>
                    <a:pt x="153" y="511"/>
                    <a:pt x="149" y="507"/>
                    <a:pt x="147" y="50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13" name="Freeform 854"/>
            <p:cNvSpPr/>
            <p:nvPr/>
          </p:nvSpPr>
          <p:spPr bwMode="auto">
            <a:xfrm>
              <a:off x="14096419" y="3721370"/>
              <a:ext cx="1795654" cy="6061760"/>
            </a:xfrm>
            <a:custGeom>
              <a:avLst/>
              <a:gdLst>
                <a:gd name="T0" fmla="*/ 140 w 157"/>
                <a:gd name="T1" fmla="*/ 330 h 530"/>
                <a:gd name="T2" fmla="*/ 135 w 157"/>
                <a:gd name="T3" fmla="*/ 263 h 530"/>
                <a:gd name="T4" fmla="*/ 83 w 157"/>
                <a:gd name="T5" fmla="*/ 212 h 530"/>
                <a:gd name="T6" fmla="*/ 80 w 157"/>
                <a:gd name="T7" fmla="*/ 208 h 530"/>
                <a:gd name="T8" fmla="*/ 85 w 157"/>
                <a:gd name="T9" fmla="*/ 195 h 530"/>
                <a:gd name="T10" fmla="*/ 157 w 157"/>
                <a:gd name="T11" fmla="*/ 100 h 530"/>
                <a:gd name="T12" fmla="*/ 57 w 157"/>
                <a:gd name="T13" fmla="*/ 0 h 530"/>
                <a:gd name="T14" fmla="*/ 14 w 157"/>
                <a:gd name="T15" fmla="*/ 9 h 530"/>
                <a:gd name="T16" fmla="*/ 52 w 157"/>
                <a:gd name="T17" fmla="*/ 91 h 530"/>
                <a:gd name="T18" fmla="*/ 0 w 157"/>
                <a:gd name="T19" fmla="*/ 182 h 530"/>
                <a:gd name="T20" fmla="*/ 28 w 157"/>
                <a:gd name="T21" fmla="*/ 195 h 530"/>
                <a:gd name="T22" fmla="*/ 31 w 157"/>
                <a:gd name="T23" fmla="*/ 212 h 530"/>
                <a:gd name="T24" fmla="*/ 16 w 157"/>
                <a:gd name="T25" fmla="*/ 215 h 530"/>
                <a:gd name="T26" fmla="*/ 24 w 157"/>
                <a:gd name="T27" fmla="*/ 224 h 530"/>
                <a:gd name="T28" fmla="*/ 27 w 157"/>
                <a:gd name="T29" fmla="*/ 225 h 530"/>
                <a:gd name="T30" fmla="*/ 32 w 157"/>
                <a:gd name="T31" fmla="*/ 237 h 530"/>
                <a:gd name="T32" fmla="*/ 35 w 157"/>
                <a:gd name="T33" fmla="*/ 238 h 530"/>
                <a:gd name="T34" fmla="*/ 37 w 157"/>
                <a:gd name="T35" fmla="*/ 249 h 530"/>
                <a:gd name="T36" fmla="*/ 35 w 157"/>
                <a:gd name="T37" fmla="*/ 252 h 530"/>
                <a:gd name="T38" fmla="*/ 35 w 157"/>
                <a:gd name="T39" fmla="*/ 260 h 530"/>
                <a:gd name="T40" fmla="*/ 36 w 157"/>
                <a:gd name="T41" fmla="*/ 273 h 530"/>
                <a:gd name="T42" fmla="*/ 26 w 157"/>
                <a:gd name="T43" fmla="*/ 307 h 530"/>
                <a:gd name="T44" fmla="*/ 12 w 157"/>
                <a:gd name="T45" fmla="*/ 311 h 530"/>
                <a:gd name="T46" fmla="*/ 12 w 157"/>
                <a:gd name="T47" fmla="*/ 311 h 530"/>
                <a:gd name="T48" fmla="*/ 8 w 157"/>
                <a:gd name="T49" fmla="*/ 311 h 530"/>
                <a:gd name="T50" fmla="*/ 9 w 157"/>
                <a:gd name="T51" fmla="*/ 321 h 530"/>
                <a:gd name="T52" fmla="*/ 16 w 157"/>
                <a:gd name="T53" fmla="*/ 359 h 530"/>
                <a:gd name="T54" fmla="*/ 16 w 157"/>
                <a:gd name="T55" fmla="*/ 359 h 530"/>
                <a:gd name="T56" fmla="*/ 16 w 157"/>
                <a:gd name="T57" fmla="*/ 360 h 530"/>
                <a:gd name="T58" fmla="*/ 19 w 157"/>
                <a:gd name="T59" fmla="*/ 433 h 530"/>
                <a:gd name="T60" fmla="*/ 15 w 157"/>
                <a:gd name="T61" fmla="*/ 456 h 530"/>
                <a:gd name="T62" fmla="*/ 11 w 157"/>
                <a:gd name="T63" fmla="*/ 475 h 530"/>
                <a:gd name="T64" fmla="*/ 13 w 157"/>
                <a:gd name="T65" fmla="*/ 492 h 530"/>
                <a:gd name="T66" fmla="*/ 16 w 157"/>
                <a:gd name="T67" fmla="*/ 492 h 530"/>
                <a:gd name="T68" fmla="*/ 23 w 157"/>
                <a:gd name="T69" fmla="*/ 492 h 530"/>
                <a:gd name="T70" fmla="*/ 28 w 157"/>
                <a:gd name="T71" fmla="*/ 492 h 530"/>
                <a:gd name="T72" fmla="*/ 30 w 157"/>
                <a:gd name="T73" fmla="*/ 492 h 530"/>
                <a:gd name="T74" fmla="*/ 46 w 157"/>
                <a:gd name="T75" fmla="*/ 496 h 530"/>
                <a:gd name="T76" fmla="*/ 53 w 157"/>
                <a:gd name="T77" fmla="*/ 449 h 530"/>
                <a:gd name="T78" fmla="*/ 57 w 157"/>
                <a:gd name="T79" fmla="*/ 400 h 530"/>
                <a:gd name="T80" fmla="*/ 60 w 157"/>
                <a:gd name="T81" fmla="*/ 449 h 530"/>
                <a:gd name="T82" fmla="*/ 67 w 157"/>
                <a:gd name="T83" fmla="*/ 496 h 530"/>
                <a:gd name="T84" fmla="*/ 61 w 157"/>
                <a:gd name="T85" fmla="*/ 522 h 530"/>
                <a:gd name="T86" fmla="*/ 83 w 157"/>
                <a:gd name="T87" fmla="*/ 528 h 530"/>
                <a:gd name="T88" fmla="*/ 112 w 157"/>
                <a:gd name="T89" fmla="*/ 522 h 530"/>
                <a:gd name="T90" fmla="*/ 103 w 157"/>
                <a:gd name="T91" fmla="*/ 504 h 530"/>
                <a:gd name="T92" fmla="*/ 109 w 157"/>
                <a:gd name="T93" fmla="*/ 446 h 530"/>
                <a:gd name="T94" fmla="*/ 114 w 157"/>
                <a:gd name="T95" fmla="*/ 368 h 530"/>
                <a:gd name="T96" fmla="*/ 108 w 157"/>
                <a:gd name="T97" fmla="*/ 306 h 530"/>
                <a:gd name="T98" fmla="*/ 109 w 157"/>
                <a:gd name="T99" fmla="*/ 276 h 530"/>
                <a:gd name="T100" fmla="*/ 116 w 157"/>
                <a:gd name="T101" fmla="*/ 323 h 530"/>
                <a:gd name="T102" fmla="*/ 119 w 157"/>
                <a:gd name="T103" fmla="*/ 354 h 530"/>
                <a:gd name="T104" fmla="*/ 122 w 157"/>
                <a:gd name="T105" fmla="*/ 387 h 530"/>
                <a:gd name="T106" fmla="*/ 127 w 157"/>
                <a:gd name="T107" fmla="*/ 374 h 530"/>
                <a:gd name="T108" fmla="*/ 127 w 157"/>
                <a:gd name="T109" fmla="*/ 395 h 530"/>
                <a:gd name="T110" fmla="*/ 123 w 157"/>
                <a:gd name="T111" fmla="*/ 420 h 530"/>
                <a:gd name="T112" fmla="*/ 141 w 157"/>
                <a:gd name="T113" fmla="*/ 378 h 530"/>
                <a:gd name="T114" fmla="*/ 140 w 157"/>
                <a:gd name="T115" fmla="*/ 33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7" h="530">
                  <a:moveTo>
                    <a:pt x="140" y="330"/>
                  </a:moveTo>
                  <a:cubicBezTo>
                    <a:pt x="141" y="314"/>
                    <a:pt x="139" y="285"/>
                    <a:pt x="135" y="263"/>
                  </a:cubicBezTo>
                  <a:cubicBezTo>
                    <a:pt x="129" y="233"/>
                    <a:pt x="119" y="216"/>
                    <a:pt x="83" y="212"/>
                  </a:cubicBezTo>
                  <a:cubicBezTo>
                    <a:pt x="80" y="212"/>
                    <a:pt x="79" y="210"/>
                    <a:pt x="80" y="208"/>
                  </a:cubicBezTo>
                  <a:cubicBezTo>
                    <a:pt x="80" y="204"/>
                    <a:pt x="83" y="199"/>
                    <a:pt x="85" y="195"/>
                  </a:cubicBezTo>
                  <a:cubicBezTo>
                    <a:pt x="127" y="183"/>
                    <a:pt x="157" y="145"/>
                    <a:pt x="157" y="100"/>
                  </a:cubicBezTo>
                  <a:cubicBezTo>
                    <a:pt x="157" y="44"/>
                    <a:pt x="112" y="0"/>
                    <a:pt x="57" y="0"/>
                  </a:cubicBezTo>
                  <a:cubicBezTo>
                    <a:pt x="41" y="0"/>
                    <a:pt x="27" y="3"/>
                    <a:pt x="14" y="9"/>
                  </a:cubicBezTo>
                  <a:cubicBezTo>
                    <a:pt x="37" y="29"/>
                    <a:pt x="52" y="58"/>
                    <a:pt x="52" y="91"/>
                  </a:cubicBezTo>
                  <a:cubicBezTo>
                    <a:pt x="52" y="129"/>
                    <a:pt x="31" y="163"/>
                    <a:pt x="0" y="182"/>
                  </a:cubicBezTo>
                  <a:cubicBezTo>
                    <a:pt x="8" y="188"/>
                    <a:pt x="18" y="192"/>
                    <a:pt x="28" y="195"/>
                  </a:cubicBezTo>
                  <a:cubicBezTo>
                    <a:pt x="32" y="202"/>
                    <a:pt x="37" y="212"/>
                    <a:pt x="31" y="212"/>
                  </a:cubicBezTo>
                  <a:cubicBezTo>
                    <a:pt x="25" y="213"/>
                    <a:pt x="20" y="214"/>
                    <a:pt x="16" y="215"/>
                  </a:cubicBezTo>
                  <a:cubicBezTo>
                    <a:pt x="19" y="218"/>
                    <a:pt x="22" y="220"/>
                    <a:pt x="24" y="224"/>
                  </a:cubicBezTo>
                  <a:cubicBezTo>
                    <a:pt x="25" y="224"/>
                    <a:pt x="26" y="225"/>
                    <a:pt x="27" y="225"/>
                  </a:cubicBezTo>
                  <a:cubicBezTo>
                    <a:pt x="31" y="228"/>
                    <a:pt x="33" y="232"/>
                    <a:pt x="32" y="237"/>
                  </a:cubicBezTo>
                  <a:cubicBezTo>
                    <a:pt x="33" y="237"/>
                    <a:pt x="34" y="238"/>
                    <a:pt x="35" y="238"/>
                  </a:cubicBezTo>
                  <a:cubicBezTo>
                    <a:pt x="38" y="242"/>
                    <a:pt x="38" y="246"/>
                    <a:pt x="37" y="249"/>
                  </a:cubicBezTo>
                  <a:cubicBezTo>
                    <a:pt x="36" y="250"/>
                    <a:pt x="36" y="251"/>
                    <a:pt x="35" y="252"/>
                  </a:cubicBezTo>
                  <a:cubicBezTo>
                    <a:pt x="36" y="254"/>
                    <a:pt x="36" y="258"/>
                    <a:pt x="35" y="260"/>
                  </a:cubicBezTo>
                  <a:cubicBezTo>
                    <a:pt x="36" y="265"/>
                    <a:pt x="36" y="269"/>
                    <a:pt x="36" y="273"/>
                  </a:cubicBezTo>
                  <a:cubicBezTo>
                    <a:pt x="40" y="284"/>
                    <a:pt x="37" y="299"/>
                    <a:pt x="26" y="307"/>
                  </a:cubicBezTo>
                  <a:cubicBezTo>
                    <a:pt x="22" y="310"/>
                    <a:pt x="18" y="311"/>
                    <a:pt x="12" y="311"/>
                  </a:cubicBezTo>
                  <a:cubicBezTo>
                    <a:pt x="12" y="311"/>
                    <a:pt x="12" y="311"/>
                    <a:pt x="12" y="311"/>
                  </a:cubicBezTo>
                  <a:cubicBezTo>
                    <a:pt x="11" y="311"/>
                    <a:pt x="10" y="311"/>
                    <a:pt x="8" y="311"/>
                  </a:cubicBezTo>
                  <a:cubicBezTo>
                    <a:pt x="9" y="315"/>
                    <a:pt x="9" y="318"/>
                    <a:pt x="9" y="321"/>
                  </a:cubicBezTo>
                  <a:cubicBezTo>
                    <a:pt x="11" y="338"/>
                    <a:pt x="12" y="346"/>
                    <a:pt x="16" y="359"/>
                  </a:cubicBezTo>
                  <a:cubicBezTo>
                    <a:pt x="16" y="359"/>
                    <a:pt x="16" y="359"/>
                    <a:pt x="16" y="359"/>
                  </a:cubicBezTo>
                  <a:cubicBezTo>
                    <a:pt x="16" y="360"/>
                    <a:pt x="16" y="360"/>
                    <a:pt x="16" y="360"/>
                  </a:cubicBezTo>
                  <a:cubicBezTo>
                    <a:pt x="21" y="386"/>
                    <a:pt x="22" y="403"/>
                    <a:pt x="19" y="433"/>
                  </a:cubicBezTo>
                  <a:cubicBezTo>
                    <a:pt x="18" y="441"/>
                    <a:pt x="17" y="448"/>
                    <a:pt x="15" y="456"/>
                  </a:cubicBezTo>
                  <a:cubicBezTo>
                    <a:pt x="13" y="462"/>
                    <a:pt x="12" y="468"/>
                    <a:pt x="11" y="475"/>
                  </a:cubicBezTo>
                  <a:cubicBezTo>
                    <a:pt x="12" y="482"/>
                    <a:pt x="13" y="488"/>
                    <a:pt x="13" y="492"/>
                  </a:cubicBezTo>
                  <a:cubicBezTo>
                    <a:pt x="13" y="492"/>
                    <a:pt x="14" y="492"/>
                    <a:pt x="16" y="492"/>
                  </a:cubicBezTo>
                  <a:cubicBezTo>
                    <a:pt x="18" y="492"/>
                    <a:pt x="20" y="492"/>
                    <a:pt x="23" y="492"/>
                  </a:cubicBezTo>
                  <a:cubicBezTo>
                    <a:pt x="25" y="492"/>
                    <a:pt x="26" y="492"/>
                    <a:pt x="28" y="492"/>
                  </a:cubicBezTo>
                  <a:cubicBezTo>
                    <a:pt x="28" y="492"/>
                    <a:pt x="29" y="492"/>
                    <a:pt x="30" y="492"/>
                  </a:cubicBezTo>
                  <a:cubicBezTo>
                    <a:pt x="36" y="492"/>
                    <a:pt x="42" y="493"/>
                    <a:pt x="46" y="496"/>
                  </a:cubicBezTo>
                  <a:cubicBezTo>
                    <a:pt x="46" y="492"/>
                    <a:pt x="51" y="471"/>
                    <a:pt x="53" y="449"/>
                  </a:cubicBezTo>
                  <a:cubicBezTo>
                    <a:pt x="55" y="427"/>
                    <a:pt x="55" y="400"/>
                    <a:pt x="57" y="400"/>
                  </a:cubicBezTo>
                  <a:cubicBezTo>
                    <a:pt x="59" y="400"/>
                    <a:pt x="58" y="427"/>
                    <a:pt x="60" y="449"/>
                  </a:cubicBezTo>
                  <a:cubicBezTo>
                    <a:pt x="62" y="471"/>
                    <a:pt x="67" y="492"/>
                    <a:pt x="67" y="496"/>
                  </a:cubicBezTo>
                  <a:cubicBezTo>
                    <a:pt x="67" y="507"/>
                    <a:pt x="61" y="511"/>
                    <a:pt x="61" y="522"/>
                  </a:cubicBezTo>
                  <a:cubicBezTo>
                    <a:pt x="61" y="530"/>
                    <a:pt x="69" y="528"/>
                    <a:pt x="83" y="528"/>
                  </a:cubicBezTo>
                  <a:cubicBezTo>
                    <a:pt x="98" y="528"/>
                    <a:pt x="112" y="530"/>
                    <a:pt x="112" y="522"/>
                  </a:cubicBezTo>
                  <a:cubicBezTo>
                    <a:pt x="112" y="513"/>
                    <a:pt x="106" y="508"/>
                    <a:pt x="103" y="504"/>
                  </a:cubicBezTo>
                  <a:cubicBezTo>
                    <a:pt x="99" y="497"/>
                    <a:pt x="101" y="479"/>
                    <a:pt x="109" y="446"/>
                  </a:cubicBezTo>
                  <a:cubicBezTo>
                    <a:pt x="116" y="422"/>
                    <a:pt x="116" y="380"/>
                    <a:pt x="114" y="368"/>
                  </a:cubicBezTo>
                  <a:cubicBezTo>
                    <a:pt x="114" y="351"/>
                    <a:pt x="108" y="331"/>
                    <a:pt x="108" y="306"/>
                  </a:cubicBezTo>
                  <a:cubicBezTo>
                    <a:pt x="107" y="296"/>
                    <a:pt x="109" y="278"/>
                    <a:pt x="109" y="276"/>
                  </a:cubicBezTo>
                  <a:cubicBezTo>
                    <a:pt x="110" y="274"/>
                    <a:pt x="113" y="301"/>
                    <a:pt x="116" y="323"/>
                  </a:cubicBezTo>
                  <a:cubicBezTo>
                    <a:pt x="120" y="346"/>
                    <a:pt x="120" y="347"/>
                    <a:pt x="119" y="354"/>
                  </a:cubicBezTo>
                  <a:cubicBezTo>
                    <a:pt x="118" y="367"/>
                    <a:pt x="114" y="387"/>
                    <a:pt x="122" y="387"/>
                  </a:cubicBezTo>
                  <a:cubicBezTo>
                    <a:pt x="127" y="387"/>
                    <a:pt x="126" y="378"/>
                    <a:pt x="127" y="374"/>
                  </a:cubicBezTo>
                  <a:cubicBezTo>
                    <a:pt x="128" y="367"/>
                    <a:pt x="128" y="382"/>
                    <a:pt x="127" y="395"/>
                  </a:cubicBezTo>
                  <a:cubicBezTo>
                    <a:pt x="126" y="405"/>
                    <a:pt x="115" y="418"/>
                    <a:pt x="123" y="420"/>
                  </a:cubicBezTo>
                  <a:cubicBezTo>
                    <a:pt x="130" y="423"/>
                    <a:pt x="140" y="402"/>
                    <a:pt x="141" y="378"/>
                  </a:cubicBezTo>
                  <a:cubicBezTo>
                    <a:pt x="141" y="366"/>
                    <a:pt x="139" y="347"/>
                    <a:pt x="140" y="3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14" name="Овал 57"/>
            <p:cNvSpPr/>
            <p:nvPr/>
          </p:nvSpPr>
          <p:spPr>
            <a:xfrm rot="10800000">
              <a:off x="6000106" y="3395113"/>
              <a:ext cx="2233452" cy="2030412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8" name="Овал 58"/>
            <p:cNvSpPr/>
            <p:nvPr/>
          </p:nvSpPr>
          <p:spPr>
            <a:xfrm rot="10800000">
              <a:off x="8633285" y="3500796"/>
              <a:ext cx="2233452" cy="2030412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9" name="Овал 59"/>
            <p:cNvSpPr/>
            <p:nvPr/>
          </p:nvSpPr>
          <p:spPr>
            <a:xfrm rot="10800000">
              <a:off x="15973107" y="3042370"/>
              <a:ext cx="2233452" cy="2030412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0" name="Овал 60"/>
            <p:cNvSpPr/>
            <p:nvPr/>
          </p:nvSpPr>
          <p:spPr>
            <a:xfrm rot="10800000">
              <a:off x="11054101" y="3472441"/>
              <a:ext cx="2030411" cy="1845829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1" name="Freeform 855"/>
            <p:cNvSpPr/>
            <p:nvPr/>
          </p:nvSpPr>
          <p:spPr bwMode="auto">
            <a:xfrm>
              <a:off x="13707551" y="6226135"/>
              <a:ext cx="777735" cy="468929"/>
            </a:xfrm>
            <a:custGeom>
              <a:avLst/>
              <a:gdLst>
                <a:gd name="T0" fmla="*/ 31 w 68"/>
                <a:gd name="T1" fmla="*/ 41 h 41"/>
                <a:gd name="T2" fmla="*/ 39 w 68"/>
                <a:gd name="T3" fmla="*/ 40 h 41"/>
                <a:gd name="T4" fmla="*/ 50 w 68"/>
                <a:gd name="T5" fmla="*/ 37 h 41"/>
                <a:gd name="T6" fmla="*/ 51 w 68"/>
                <a:gd name="T7" fmla="*/ 37 h 41"/>
                <a:gd name="T8" fmla="*/ 57 w 68"/>
                <a:gd name="T9" fmla="*/ 39 h 41"/>
                <a:gd name="T10" fmla="*/ 57 w 68"/>
                <a:gd name="T11" fmla="*/ 39 h 41"/>
                <a:gd name="T12" fmla="*/ 57 w 68"/>
                <a:gd name="T13" fmla="*/ 39 h 41"/>
                <a:gd name="T14" fmla="*/ 60 w 68"/>
                <a:gd name="T15" fmla="*/ 40 h 41"/>
                <a:gd name="T16" fmla="*/ 63 w 68"/>
                <a:gd name="T17" fmla="*/ 34 h 41"/>
                <a:gd name="T18" fmla="*/ 60 w 68"/>
                <a:gd name="T19" fmla="*/ 31 h 41"/>
                <a:gd name="T20" fmla="*/ 42 w 68"/>
                <a:gd name="T21" fmla="*/ 30 h 41"/>
                <a:gd name="T22" fmla="*/ 61 w 68"/>
                <a:gd name="T23" fmla="*/ 29 h 41"/>
                <a:gd name="T24" fmla="*/ 64 w 68"/>
                <a:gd name="T25" fmla="*/ 23 h 41"/>
                <a:gd name="T26" fmla="*/ 57 w 68"/>
                <a:gd name="T27" fmla="*/ 20 h 41"/>
                <a:gd name="T28" fmla="*/ 37 w 68"/>
                <a:gd name="T29" fmla="*/ 25 h 41"/>
                <a:gd name="T30" fmla="*/ 56 w 68"/>
                <a:gd name="T31" fmla="*/ 18 h 41"/>
                <a:gd name="T32" fmla="*/ 58 w 68"/>
                <a:gd name="T33" fmla="*/ 11 h 41"/>
                <a:gd name="T34" fmla="*/ 47 w 68"/>
                <a:gd name="T35" fmla="*/ 10 h 41"/>
                <a:gd name="T36" fmla="*/ 29 w 68"/>
                <a:gd name="T37" fmla="*/ 20 h 41"/>
                <a:gd name="T38" fmla="*/ 43 w 68"/>
                <a:gd name="T39" fmla="*/ 9 h 41"/>
                <a:gd name="T40" fmla="*/ 41 w 68"/>
                <a:gd name="T41" fmla="*/ 2 h 41"/>
                <a:gd name="T42" fmla="*/ 25 w 68"/>
                <a:gd name="T43" fmla="*/ 12 h 41"/>
                <a:gd name="T44" fmla="*/ 12 w 68"/>
                <a:gd name="T45" fmla="*/ 28 h 41"/>
                <a:gd name="T46" fmla="*/ 19 w 68"/>
                <a:gd name="T47" fmla="*/ 18 h 41"/>
                <a:gd name="T48" fmla="*/ 13 w 68"/>
                <a:gd name="T49" fmla="*/ 14 h 41"/>
                <a:gd name="T50" fmla="*/ 1 w 68"/>
                <a:gd name="T51" fmla="*/ 31 h 41"/>
                <a:gd name="T52" fmla="*/ 0 w 68"/>
                <a:gd name="T53" fmla="*/ 36 h 41"/>
                <a:gd name="T54" fmla="*/ 31 w 68"/>
                <a:gd name="T5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8" h="41">
                  <a:moveTo>
                    <a:pt x="31" y="41"/>
                  </a:moveTo>
                  <a:cubicBezTo>
                    <a:pt x="36" y="41"/>
                    <a:pt x="38" y="40"/>
                    <a:pt x="39" y="40"/>
                  </a:cubicBezTo>
                  <a:cubicBezTo>
                    <a:pt x="43" y="38"/>
                    <a:pt x="46" y="37"/>
                    <a:pt x="50" y="37"/>
                  </a:cubicBezTo>
                  <a:cubicBezTo>
                    <a:pt x="50" y="37"/>
                    <a:pt x="51" y="37"/>
                    <a:pt x="51" y="37"/>
                  </a:cubicBezTo>
                  <a:cubicBezTo>
                    <a:pt x="53" y="37"/>
                    <a:pt x="55" y="38"/>
                    <a:pt x="57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8" y="39"/>
                    <a:pt x="59" y="40"/>
                    <a:pt x="60" y="40"/>
                  </a:cubicBezTo>
                  <a:cubicBezTo>
                    <a:pt x="63" y="41"/>
                    <a:pt x="65" y="37"/>
                    <a:pt x="63" y="34"/>
                  </a:cubicBezTo>
                  <a:cubicBezTo>
                    <a:pt x="63" y="33"/>
                    <a:pt x="61" y="31"/>
                    <a:pt x="60" y="31"/>
                  </a:cubicBezTo>
                  <a:cubicBezTo>
                    <a:pt x="51" y="26"/>
                    <a:pt x="41" y="31"/>
                    <a:pt x="42" y="30"/>
                  </a:cubicBezTo>
                  <a:cubicBezTo>
                    <a:pt x="45" y="28"/>
                    <a:pt x="52" y="26"/>
                    <a:pt x="61" y="29"/>
                  </a:cubicBezTo>
                  <a:cubicBezTo>
                    <a:pt x="64" y="31"/>
                    <a:pt x="68" y="27"/>
                    <a:pt x="64" y="23"/>
                  </a:cubicBezTo>
                  <a:cubicBezTo>
                    <a:pt x="63" y="22"/>
                    <a:pt x="60" y="21"/>
                    <a:pt x="57" y="20"/>
                  </a:cubicBezTo>
                  <a:cubicBezTo>
                    <a:pt x="46" y="16"/>
                    <a:pt x="35" y="27"/>
                    <a:pt x="37" y="25"/>
                  </a:cubicBezTo>
                  <a:cubicBezTo>
                    <a:pt x="42" y="19"/>
                    <a:pt x="47" y="17"/>
                    <a:pt x="56" y="18"/>
                  </a:cubicBezTo>
                  <a:cubicBezTo>
                    <a:pt x="62" y="19"/>
                    <a:pt x="62" y="14"/>
                    <a:pt x="58" y="11"/>
                  </a:cubicBezTo>
                  <a:cubicBezTo>
                    <a:pt x="56" y="10"/>
                    <a:pt x="51" y="10"/>
                    <a:pt x="47" y="10"/>
                  </a:cubicBezTo>
                  <a:cubicBezTo>
                    <a:pt x="37" y="10"/>
                    <a:pt x="28" y="22"/>
                    <a:pt x="29" y="20"/>
                  </a:cubicBezTo>
                  <a:cubicBezTo>
                    <a:pt x="32" y="15"/>
                    <a:pt x="37" y="11"/>
                    <a:pt x="43" y="9"/>
                  </a:cubicBezTo>
                  <a:cubicBezTo>
                    <a:pt x="50" y="7"/>
                    <a:pt x="49" y="0"/>
                    <a:pt x="41" y="2"/>
                  </a:cubicBezTo>
                  <a:cubicBezTo>
                    <a:pt x="34" y="3"/>
                    <a:pt x="28" y="7"/>
                    <a:pt x="25" y="12"/>
                  </a:cubicBezTo>
                  <a:cubicBezTo>
                    <a:pt x="18" y="22"/>
                    <a:pt x="11" y="31"/>
                    <a:pt x="12" y="28"/>
                  </a:cubicBezTo>
                  <a:cubicBezTo>
                    <a:pt x="14" y="23"/>
                    <a:pt x="17" y="21"/>
                    <a:pt x="19" y="18"/>
                  </a:cubicBezTo>
                  <a:cubicBezTo>
                    <a:pt x="21" y="14"/>
                    <a:pt x="18" y="9"/>
                    <a:pt x="13" y="14"/>
                  </a:cubicBezTo>
                  <a:cubicBezTo>
                    <a:pt x="8" y="18"/>
                    <a:pt x="2" y="25"/>
                    <a:pt x="1" y="31"/>
                  </a:cubicBezTo>
                  <a:cubicBezTo>
                    <a:pt x="0" y="33"/>
                    <a:pt x="0" y="35"/>
                    <a:pt x="0" y="36"/>
                  </a:cubicBezTo>
                  <a:cubicBezTo>
                    <a:pt x="11" y="39"/>
                    <a:pt x="23" y="41"/>
                    <a:pt x="31" y="4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22" name="Freeform 856"/>
            <p:cNvSpPr/>
            <p:nvPr/>
          </p:nvSpPr>
          <p:spPr bwMode="auto">
            <a:xfrm>
              <a:off x="12987002" y="6386257"/>
              <a:ext cx="1486847" cy="903545"/>
            </a:xfrm>
            <a:custGeom>
              <a:avLst/>
              <a:gdLst>
                <a:gd name="T0" fmla="*/ 128 w 130"/>
                <a:gd name="T1" fmla="*/ 43 h 79"/>
                <a:gd name="T2" fmla="*/ 105 w 130"/>
                <a:gd name="T3" fmla="*/ 31 h 79"/>
                <a:gd name="T4" fmla="*/ 37 w 130"/>
                <a:gd name="T5" fmla="*/ 23 h 79"/>
                <a:gd name="T6" fmla="*/ 25 w 130"/>
                <a:gd name="T7" fmla="*/ 10 h 79"/>
                <a:gd name="T8" fmla="*/ 6 w 130"/>
                <a:gd name="T9" fmla="*/ 0 h 79"/>
                <a:gd name="T10" fmla="*/ 3 w 130"/>
                <a:gd name="T11" fmla="*/ 0 h 79"/>
                <a:gd name="T12" fmla="*/ 3 w 130"/>
                <a:gd name="T13" fmla="*/ 7 h 79"/>
                <a:gd name="T14" fmla="*/ 13 w 130"/>
                <a:gd name="T15" fmla="*/ 12 h 79"/>
                <a:gd name="T16" fmla="*/ 3 w 130"/>
                <a:gd name="T17" fmla="*/ 8 h 79"/>
                <a:gd name="T18" fmla="*/ 2 w 130"/>
                <a:gd name="T19" fmla="*/ 23 h 79"/>
                <a:gd name="T20" fmla="*/ 1 w 130"/>
                <a:gd name="T21" fmla="*/ 29 h 79"/>
                <a:gd name="T22" fmla="*/ 27 w 130"/>
                <a:gd name="T23" fmla="*/ 45 h 79"/>
                <a:gd name="T24" fmla="*/ 120 w 130"/>
                <a:gd name="T25" fmla="*/ 69 h 79"/>
                <a:gd name="T26" fmla="*/ 128 w 130"/>
                <a:gd name="T27" fmla="*/ 4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0" h="79">
                  <a:moveTo>
                    <a:pt x="128" y="43"/>
                  </a:moveTo>
                  <a:cubicBezTo>
                    <a:pt x="125" y="33"/>
                    <a:pt x="117" y="26"/>
                    <a:pt x="105" y="31"/>
                  </a:cubicBezTo>
                  <a:cubicBezTo>
                    <a:pt x="92" y="37"/>
                    <a:pt x="56" y="26"/>
                    <a:pt x="37" y="23"/>
                  </a:cubicBezTo>
                  <a:cubicBezTo>
                    <a:pt x="34" y="22"/>
                    <a:pt x="29" y="15"/>
                    <a:pt x="25" y="10"/>
                  </a:cubicBezTo>
                  <a:cubicBezTo>
                    <a:pt x="21" y="5"/>
                    <a:pt x="12" y="2"/>
                    <a:pt x="6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2"/>
                    <a:pt x="3" y="5"/>
                    <a:pt x="3" y="7"/>
                  </a:cubicBezTo>
                  <a:cubicBezTo>
                    <a:pt x="6" y="9"/>
                    <a:pt x="10" y="9"/>
                    <a:pt x="13" y="12"/>
                  </a:cubicBezTo>
                  <a:cubicBezTo>
                    <a:pt x="15" y="14"/>
                    <a:pt x="10" y="12"/>
                    <a:pt x="3" y="8"/>
                  </a:cubicBezTo>
                  <a:cubicBezTo>
                    <a:pt x="3" y="14"/>
                    <a:pt x="2" y="19"/>
                    <a:pt x="2" y="23"/>
                  </a:cubicBezTo>
                  <a:cubicBezTo>
                    <a:pt x="2" y="25"/>
                    <a:pt x="1" y="28"/>
                    <a:pt x="1" y="29"/>
                  </a:cubicBezTo>
                  <a:cubicBezTo>
                    <a:pt x="0" y="32"/>
                    <a:pt x="21" y="43"/>
                    <a:pt x="27" y="45"/>
                  </a:cubicBezTo>
                  <a:cubicBezTo>
                    <a:pt x="69" y="60"/>
                    <a:pt x="106" y="79"/>
                    <a:pt x="120" y="69"/>
                  </a:cubicBezTo>
                  <a:cubicBezTo>
                    <a:pt x="128" y="63"/>
                    <a:pt x="130" y="52"/>
                    <a:pt x="128" y="43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23" name="Freeform 857"/>
            <p:cNvSpPr/>
            <p:nvPr/>
          </p:nvSpPr>
          <p:spPr bwMode="auto">
            <a:xfrm>
              <a:off x="12792569" y="7061056"/>
              <a:ext cx="1921464" cy="2722074"/>
            </a:xfrm>
            <a:custGeom>
              <a:avLst/>
              <a:gdLst>
                <a:gd name="T0" fmla="*/ 142 w 168"/>
                <a:gd name="T1" fmla="*/ 206 h 238"/>
                <a:gd name="T2" fmla="*/ 118 w 168"/>
                <a:gd name="T3" fmla="*/ 191 h 238"/>
                <a:gd name="T4" fmla="*/ 127 w 168"/>
                <a:gd name="T5" fmla="*/ 140 h 238"/>
                <a:gd name="T6" fmla="*/ 124 w 168"/>
                <a:gd name="T7" fmla="*/ 69 h 238"/>
                <a:gd name="T8" fmla="*/ 116 w 168"/>
                <a:gd name="T9" fmla="*/ 18 h 238"/>
                <a:gd name="T10" fmla="*/ 69 w 168"/>
                <a:gd name="T11" fmla="*/ 2 h 238"/>
                <a:gd name="T12" fmla="*/ 64 w 168"/>
                <a:gd name="T13" fmla="*/ 0 h 238"/>
                <a:gd name="T14" fmla="*/ 5 w 168"/>
                <a:gd name="T15" fmla="*/ 17 h 238"/>
                <a:gd name="T16" fmla="*/ 3 w 168"/>
                <a:gd name="T17" fmla="*/ 50 h 238"/>
                <a:gd name="T18" fmla="*/ 10 w 168"/>
                <a:gd name="T19" fmla="*/ 154 h 238"/>
                <a:gd name="T20" fmla="*/ 17 w 168"/>
                <a:gd name="T21" fmla="*/ 212 h 238"/>
                <a:gd name="T22" fmla="*/ 8 w 168"/>
                <a:gd name="T23" fmla="*/ 230 h 238"/>
                <a:gd name="T24" fmla="*/ 37 w 168"/>
                <a:gd name="T25" fmla="*/ 236 h 238"/>
                <a:gd name="T26" fmla="*/ 59 w 168"/>
                <a:gd name="T27" fmla="*/ 230 h 238"/>
                <a:gd name="T28" fmla="*/ 53 w 168"/>
                <a:gd name="T29" fmla="*/ 204 h 238"/>
                <a:gd name="T30" fmla="*/ 60 w 168"/>
                <a:gd name="T31" fmla="*/ 157 h 238"/>
                <a:gd name="T32" fmla="*/ 64 w 168"/>
                <a:gd name="T33" fmla="*/ 109 h 238"/>
                <a:gd name="T34" fmla="*/ 75 w 168"/>
                <a:gd name="T35" fmla="*/ 148 h 238"/>
                <a:gd name="T36" fmla="*/ 81 w 168"/>
                <a:gd name="T37" fmla="*/ 201 h 238"/>
                <a:gd name="T38" fmla="*/ 74 w 168"/>
                <a:gd name="T39" fmla="*/ 221 h 238"/>
                <a:gd name="T40" fmla="*/ 105 w 168"/>
                <a:gd name="T41" fmla="*/ 236 h 238"/>
                <a:gd name="T42" fmla="*/ 142 w 168"/>
                <a:gd name="T43" fmla="*/ 236 h 238"/>
                <a:gd name="T44" fmla="*/ 168 w 168"/>
                <a:gd name="T45" fmla="*/ 230 h 238"/>
                <a:gd name="T46" fmla="*/ 142 w 168"/>
                <a:gd name="T47" fmla="*/ 206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8" h="238">
                  <a:moveTo>
                    <a:pt x="142" y="206"/>
                  </a:moveTo>
                  <a:cubicBezTo>
                    <a:pt x="125" y="207"/>
                    <a:pt x="116" y="209"/>
                    <a:pt x="118" y="191"/>
                  </a:cubicBezTo>
                  <a:cubicBezTo>
                    <a:pt x="120" y="170"/>
                    <a:pt x="126" y="157"/>
                    <a:pt x="127" y="140"/>
                  </a:cubicBezTo>
                  <a:cubicBezTo>
                    <a:pt x="130" y="111"/>
                    <a:pt x="129" y="95"/>
                    <a:pt x="124" y="69"/>
                  </a:cubicBezTo>
                  <a:cubicBezTo>
                    <a:pt x="119" y="52"/>
                    <a:pt x="119" y="43"/>
                    <a:pt x="116" y="18"/>
                  </a:cubicBezTo>
                  <a:cubicBezTo>
                    <a:pt x="103" y="15"/>
                    <a:pt x="87" y="9"/>
                    <a:pt x="69" y="2"/>
                  </a:cubicBezTo>
                  <a:cubicBezTo>
                    <a:pt x="68" y="2"/>
                    <a:pt x="66" y="1"/>
                    <a:pt x="64" y="0"/>
                  </a:cubicBezTo>
                  <a:cubicBezTo>
                    <a:pt x="46" y="8"/>
                    <a:pt x="21" y="15"/>
                    <a:pt x="5" y="17"/>
                  </a:cubicBezTo>
                  <a:cubicBezTo>
                    <a:pt x="5" y="24"/>
                    <a:pt x="4" y="35"/>
                    <a:pt x="3" y="50"/>
                  </a:cubicBezTo>
                  <a:cubicBezTo>
                    <a:pt x="0" y="102"/>
                    <a:pt x="4" y="130"/>
                    <a:pt x="10" y="154"/>
                  </a:cubicBezTo>
                  <a:cubicBezTo>
                    <a:pt x="19" y="187"/>
                    <a:pt x="21" y="206"/>
                    <a:pt x="17" y="212"/>
                  </a:cubicBezTo>
                  <a:cubicBezTo>
                    <a:pt x="14" y="216"/>
                    <a:pt x="8" y="221"/>
                    <a:pt x="8" y="230"/>
                  </a:cubicBezTo>
                  <a:cubicBezTo>
                    <a:pt x="8" y="238"/>
                    <a:pt x="22" y="236"/>
                    <a:pt x="37" y="236"/>
                  </a:cubicBezTo>
                  <a:cubicBezTo>
                    <a:pt x="51" y="236"/>
                    <a:pt x="59" y="238"/>
                    <a:pt x="59" y="230"/>
                  </a:cubicBezTo>
                  <a:cubicBezTo>
                    <a:pt x="59" y="220"/>
                    <a:pt x="53" y="215"/>
                    <a:pt x="53" y="204"/>
                  </a:cubicBezTo>
                  <a:cubicBezTo>
                    <a:pt x="53" y="200"/>
                    <a:pt x="57" y="180"/>
                    <a:pt x="60" y="157"/>
                  </a:cubicBezTo>
                  <a:cubicBezTo>
                    <a:pt x="62" y="135"/>
                    <a:pt x="60" y="101"/>
                    <a:pt x="64" y="109"/>
                  </a:cubicBezTo>
                  <a:cubicBezTo>
                    <a:pt x="67" y="116"/>
                    <a:pt x="67" y="128"/>
                    <a:pt x="75" y="148"/>
                  </a:cubicBezTo>
                  <a:cubicBezTo>
                    <a:pt x="87" y="179"/>
                    <a:pt x="84" y="189"/>
                    <a:pt x="81" y="201"/>
                  </a:cubicBezTo>
                  <a:cubicBezTo>
                    <a:pt x="78" y="211"/>
                    <a:pt x="74" y="210"/>
                    <a:pt x="74" y="221"/>
                  </a:cubicBezTo>
                  <a:cubicBezTo>
                    <a:pt x="74" y="237"/>
                    <a:pt x="91" y="236"/>
                    <a:pt x="105" y="236"/>
                  </a:cubicBezTo>
                  <a:cubicBezTo>
                    <a:pt x="119" y="236"/>
                    <a:pt x="125" y="236"/>
                    <a:pt x="142" y="236"/>
                  </a:cubicBezTo>
                  <a:cubicBezTo>
                    <a:pt x="159" y="236"/>
                    <a:pt x="168" y="238"/>
                    <a:pt x="168" y="230"/>
                  </a:cubicBezTo>
                  <a:cubicBezTo>
                    <a:pt x="168" y="218"/>
                    <a:pt x="159" y="205"/>
                    <a:pt x="142" y="206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24" name="Овал 64"/>
            <p:cNvSpPr/>
            <p:nvPr/>
          </p:nvSpPr>
          <p:spPr>
            <a:xfrm rot="10800000">
              <a:off x="13607328" y="3472440"/>
              <a:ext cx="2030411" cy="1845829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5" name="Freeform 858"/>
            <p:cNvSpPr/>
            <p:nvPr/>
          </p:nvSpPr>
          <p:spPr bwMode="auto">
            <a:xfrm>
              <a:off x="12335077" y="3618434"/>
              <a:ext cx="2287457" cy="3614182"/>
            </a:xfrm>
            <a:custGeom>
              <a:avLst/>
              <a:gdLst>
                <a:gd name="T0" fmla="*/ 200 w 200"/>
                <a:gd name="T1" fmla="*/ 100 h 316"/>
                <a:gd name="T2" fmla="*/ 100 w 200"/>
                <a:gd name="T3" fmla="*/ 0 h 316"/>
                <a:gd name="T4" fmla="*/ 0 w 200"/>
                <a:gd name="T5" fmla="*/ 100 h 316"/>
                <a:gd name="T6" fmla="*/ 72 w 200"/>
                <a:gd name="T7" fmla="*/ 196 h 316"/>
                <a:gd name="T8" fmla="*/ 73 w 200"/>
                <a:gd name="T9" fmla="*/ 216 h 316"/>
                <a:gd name="T10" fmla="*/ 34 w 200"/>
                <a:gd name="T11" fmla="*/ 226 h 316"/>
                <a:gd name="T12" fmla="*/ 35 w 200"/>
                <a:gd name="T13" fmla="*/ 226 h 316"/>
                <a:gd name="T14" fmla="*/ 29 w 200"/>
                <a:gd name="T15" fmla="*/ 230 h 316"/>
                <a:gd name="T16" fmla="*/ 16 w 200"/>
                <a:gd name="T17" fmla="*/ 276 h 316"/>
                <a:gd name="T18" fmla="*/ 32 w 200"/>
                <a:gd name="T19" fmla="*/ 310 h 316"/>
                <a:gd name="T20" fmla="*/ 96 w 200"/>
                <a:gd name="T21" fmla="*/ 298 h 316"/>
                <a:gd name="T22" fmla="*/ 82 w 200"/>
                <a:gd name="T23" fmla="*/ 293 h 316"/>
                <a:gd name="T24" fmla="*/ 65 w 200"/>
                <a:gd name="T25" fmla="*/ 285 h 316"/>
                <a:gd name="T26" fmla="*/ 53 w 200"/>
                <a:gd name="T27" fmla="*/ 275 h 316"/>
                <a:gd name="T28" fmla="*/ 52 w 200"/>
                <a:gd name="T29" fmla="*/ 268 h 316"/>
                <a:gd name="T30" fmla="*/ 53 w 200"/>
                <a:gd name="T31" fmla="*/ 241 h 316"/>
                <a:gd name="T32" fmla="*/ 53 w 200"/>
                <a:gd name="T33" fmla="*/ 239 h 316"/>
                <a:gd name="T34" fmla="*/ 60 w 200"/>
                <a:gd name="T35" fmla="*/ 236 h 316"/>
                <a:gd name="T36" fmla="*/ 65 w 200"/>
                <a:gd name="T37" fmla="*/ 236 h 316"/>
                <a:gd name="T38" fmla="*/ 87 w 200"/>
                <a:gd name="T39" fmla="*/ 248 h 316"/>
                <a:gd name="T40" fmla="*/ 90 w 200"/>
                <a:gd name="T41" fmla="*/ 252 h 316"/>
                <a:gd name="T42" fmla="*/ 96 w 200"/>
                <a:gd name="T43" fmla="*/ 259 h 316"/>
                <a:gd name="T44" fmla="*/ 96 w 200"/>
                <a:gd name="T45" fmla="*/ 259 h 316"/>
                <a:gd name="T46" fmla="*/ 97 w 200"/>
                <a:gd name="T47" fmla="*/ 260 h 316"/>
                <a:gd name="T48" fmla="*/ 99 w 200"/>
                <a:gd name="T49" fmla="*/ 260 h 316"/>
                <a:gd name="T50" fmla="*/ 99 w 200"/>
                <a:gd name="T51" fmla="*/ 260 h 316"/>
                <a:gd name="T52" fmla="*/ 111 w 200"/>
                <a:gd name="T53" fmla="*/ 263 h 316"/>
                <a:gd name="T54" fmla="*/ 114 w 200"/>
                <a:gd name="T55" fmla="*/ 262 h 316"/>
                <a:gd name="T56" fmla="*/ 115 w 200"/>
                <a:gd name="T57" fmla="*/ 258 h 316"/>
                <a:gd name="T58" fmla="*/ 129 w 200"/>
                <a:gd name="T59" fmla="*/ 237 h 316"/>
                <a:gd name="T60" fmla="*/ 136 w 200"/>
                <a:gd name="T61" fmla="*/ 234 h 316"/>
                <a:gd name="T62" fmla="*/ 141 w 200"/>
                <a:gd name="T63" fmla="*/ 235 h 316"/>
                <a:gd name="T64" fmla="*/ 158 w 200"/>
                <a:gd name="T65" fmla="*/ 224 h 316"/>
                <a:gd name="T66" fmla="*/ 137 w 200"/>
                <a:gd name="T67" fmla="*/ 218 h 316"/>
                <a:gd name="T68" fmla="*/ 129 w 200"/>
                <a:gd name="T69" fmla="*/ 195 h 316"/>
                <a:gd name="T70" fmla="*/ 200 w 200"/>
                <a:gd name="T71" fmla="*/ 10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" h="316">
                  <a:moveTo>
                    <a:pt x="200" y="100"/>
                  </a:moveTo>
                  <a:cubicBezTo>
                    <a:pt x="200" y="44"/>
                    <a:pt x="155" y="0"/>
                    <a:pt x="100" y="0"/>
                  </a:cubicBezTo>
                  <a:cubicBezTo>
                    <a:pt x="44" y="0"/>
                    <a:pt x="0" y="44"/>
                    <a:pt x="0" y="100"/>
                  </a:cubicBezTo>
                  <a:cubicBezTo>
                    <a:pt x="0" y="145"/>
                    <a:pt x="30" y="184"/>
                    <a:pt x="72" y="196"/>
                  </a:cubicBezTo>
                  <a:cubicBezTo>
                    <a:pt x="77" y="204"/>
                    <a:pt x="78" y="215"/>
                    <a:pt x="73" y="216"/>
                  </a:cubicBezTo>
                  <a:cubicBezTo>
                    <a:pt x="56" y="221"/>
                    <a:pt x="43" y="223"/>
                    <a:pt x="34" y="226"/>
                  </a:cubicBezTo>
                  <a:cubicBezTo>
                    <a:pt x="34" y="226"/>
                    <a:pt x="35" y="226"/>
                    <a:pt x="35" y="226"/>
                  </a:cubicBezTo>
                  <a:cubicBezTo>
                    <a:pt x="33" y="227"/>
                    <a:pt x="31" y="228"/>
                    <a:pt x="29" y="230"/>
                  </a:cubicBezTo>
                  <a:cubicBezTo>
                    <a:pt x="14" y="242"/>
                    <a:pt x="13" y="260"/>
                    <a:pt x="16" y="276"/>
                  </a:cubicBezTo>
                  <a:cubicBezTo>
                    <a:pt x="19" y="295"/>
                    <a:pt x="23" y="303"/>
                    <a:pt x="32" y="310"/>
                  </a:cubicBezTo>
                  <a:cubicBezTo>
                    <a:pt x="40" y="316"/>
                    <a:pt x="71" y="307"/>
                    <a:pt x="96" y="298"/>
                  </a:cubicBezTo>
                  <a:cubicBezTo>
                    <a:pt x="91" y="296"/>
                    <a:pt x="87" y="295"/>
                    <a:pt x="82" y="293"/>
                  </a:cubicBezTo>
                  <a:cubicBezTo>
                    <a:pt x="79" y="292"/>
                    <a:pt x="72" y="289"/>
                    <a:pt x="65" y="285"/>
                  </a:cubicBezTo>
                  <a:cubicBezTo>
                    <a:pt x="59" y="281"/>
                    <a:pt x="53" y="276"/>
                    <a:pt x="53" y="275"/>
                  </a:cubicBezTo>
                  <a:cubicBezTo>
                    <a:pt x="52" y="273"/>
                    <a:pt x="52" y="271"/>
                    <a:pt x="52" y="268"/>
                  </a:cubicBezTo>
                  <a:cubicBezTo>
                    <a:pt x="53" y="261"/>
                    <a:pt x="55" y="249"/>
                    <a:pt x="53" y="241"/>
                  </a:cubicBezTo>
                  <a:cubicBezTo>
                    <a:pt x="53" y="240"/>
                    <a:pt x="53" y="240"/>
                    <a:pt x="53" y="239"/>
                  </a:cubicBezTo>
                  <a:cubicBezTo>
                    <a:pt x="55" y="236"/>
                    <a:pt x="58" y="236"/>
                    <a:pt x="60" y="236"/>
                  </a:cubicBezTo>
                  <a:cubicBezTo>
                    <a:pt x="62" y="236"/>
                    <a:pt x="63" y="236"/>
                    <a:pt x="65" y="236"/>
                  </a:cubicBezTo>
                  <a:cubicBezTo>
                    <a:pt x="72" y="239"/>
                    <a:pt x="81" y="242"/>
                    <a:pt x="87" y="248"/>
                  </a:cubicBezTo>
                  <a:cubicBezTo>
                    <a:pt x="88" y="250"/>
                    <a:pt x="89" y="251"/>
                    <a:pt x="90" y="252"/>
                  </a:cubicBezTo>
                  <a:cubicBezTo>
                    <a:pt x="92" y="255"/>
                    <a:pt x="94" y="258"/>
                    <a:pt x="96" y="259"/>
                  </a:cubicBezTo>
                  <a:cubicBezTo>
                    <a:pt x="96" y="259"/>
                    <a:pt x="96" y="259"/>
                    <a:pt x="96" y="259"/>
                  </a:cubicBezTo>
                  <a:cubicBezTo>
                    <a:pt x="96" y="259"/>
                    <a:pt x="97" y="260"/>
                    <a:pt x="97" y="260"/>
                  </a:cubicBezTo>
                  <a:cubicBezTo>
                    <a:pt x="98" y="260"/>
                    <a:pt x="98" y="260"/>
                    <a:pt x="99" y="260"/>
                  </a:cubicBezTo>
                  <a:cubicBezTo>
                    <a:pt x="99" y="260"/>
                    <a:pt x="99" y="260"/>
                    <a:pt x="99" y="260"/>
                  </a:cubicBezTo>
                  <a:cubicBezTo>
                    <a:pt x="103" y="261"/>
                    <a:pt x="107" y="262"/>
                    <a:pt x="111" y="263"/>
                  </a:cubicBezTo>
                  <a:cubicBezTo>
                    <a:pt x="112" y="262"/>
                    <a:pt x="113" y="262"/>
                    <a:pt x="114" y="262"/>
                  </a:cubicBezTo>
                  <a:cubicBezTo>
                    <a:pt x="114" y="261"/>
                    <a:pt x="114" y="259"/>
                    <a:pt x="115" y="258"/>
                  </a:cubicBezTo>
                  <a:cubicBezTo>
                    <a:pt x="116" y="250"/>
                    <a:pt x="124" y="243"/>
                    <a:pt x="129" y="237"/>
                  </a:cubicBezTo>
                  <a:cubicBezTo>
                    <a:pt x="132" y="234"/>
                    <a:pt x="135" y="234"/>
                    <a:pt x="136" y="234"/>
                  </a:cubicBezTo>
                  <a:cubicBezTo>
                    <a:pt x="138" y="234"/>
                    <a:pt x="140" y="234"/>
                    <a:pt x="141" y="235"/>
                  </a:cubicBezTo>
                  <a:cubicBezTo>
                    <a:pt x="146" y="230"/>
                    <a:pt x="151" y="226"/>
                    <a:pt x="158" y="224"/>
                  </a:cubicBezTo>
                  <a:cubicBezTo>
                    <a:pt x="153" y="222"/>
                    <a:pt x="146" y="220"/>
                    <a:pt x="137" y="218"/>
                  </a:cubicBezTo>
                  <a:cubicBezTo>
                    <a:pt x="125" y="215"/>
                    <a:pt x="120" y="207"/>
                    <a:pt x="129" y="195"/>
                  </a:cubicBezTo>
                  <a:cubicBezTo>
                    <a:pt x="170" y="183"/>
                    <a:pt x="200" y="145"/>
                    <a:pt x="200" y="10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26" name="Овал 66"/>
            <p:cNvSpPr/>
            <p:nvPr/>
          </p:nvSpPr>
          <p:spPr>
            <a:xfrm rot="10800000">
              <a:off x="12411546" y="3500797"/>
              <a:ext cx="2030411" cy="1845829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359535" y="436245"/>
            <a:ext cx="12020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人群画像：</a:t>
            </a:r>
            <a:endParaRPr lang="zh-CN" altLang="en-US" sz="1600" b="1">
              <a:sym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9" name="图片 3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5" name="对角圆角矩形 1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文本框 16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82515" y="1273175"/>
            <a:ext cx="491680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/>
              <a:t>性别：女</a:t>
            </a:r>
            <a:endParaRPr lang="zh-CN" altLang="en-US"/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/>
              <a:t>爱好：分享</a:t>
            </a:r>
            <a:endParaRPr lang="zh-CN" altLang="en-US"/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/>
              <a:t>个性：有问必答，活泼开朗，话痨</a:t>
            </a:r>
            <a:endParaRPr lang="zh-CN" altLang="en-US"/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/>
              <a:t>技能：舒客官方宠粉发言人</a:t>
            </a:r>
            <a:r>
              <a:rPr lang="zh-CN" altLang="en-US">
                <a:sym typeface="+mn-ea"/>
              </a:rPr>
              <a:t>，一个平平无奇的省钱小天才</a:t>
            </a:r>
            <a:r>
              <a:rPr lang="zh-CN" altLang="en-US"/>
              <a:t>，每天帮大家搜刮优惠和福利。维护群内秩序，日常唠嗑，帮助大家解决产品上的问题，朋友圈分享护牙知识干货，发起日常话题。</a:t>
            </a:r>
            <a:endParaRPr lang="zh-CN" altLang="en-US"/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/>
              <a:t>可为粉丝提供的服务：舒客福利发放，新品使用资格发放，官方客服</a:t>
            </a:r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50620" y="435610"/>
            <a:ext cx="41560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内容运营规划  </a:t>
            </a:r>
            <a:r>
              <a:rPr lang="en-US" altLang="zh-CN" sz="1600" b="1">
                <a:sym typeface="+mn-ea"/>
              </a:rPr>
              <a:t>1.</a:t>
            </a:r>
            <a:r>
              <a:rPr lang="zh-CN" sz="1600" b="1">
                <a:sym typeface="+mn-ea"/>
              </a:rPr>
              <a:t>社群定位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1600" b="1">
                <a:sym typeface="+mn-ea"/>
              </a:rPr>
              <a:t>品牌</a:t>
            </a:r>
            <a:r>
              <a:rPr lang="en-US" altLang="zh-CN" sz="1600" b="1">
                <a:sym typeface="+mn-ea"/>
              </a:rPr>
              <a:t>IP</a:t>
            </a:r>
            <a:r>
              <a:rPr lang="zh-CN" altLang="en-US" sz="1600" b="1">
                <a:sym typeface="+mn-ea"/>
              </a:rPr>
              <a:t>设定</a:t>
            </a:r>
            <a:endParaRPr lang="zh-CN" altLang="en-US" sz="1600" b="1"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 descr="55e736d12f2eb9389b507927e12b9235e5dde611c187"/>
          <p:cNvPicPr>
            <a:picLocks noChangeAspect="1"/>
          </p:cNvPicPr>
          <p:nvPr/>
        </p:nvPicPr>
        <p:blipFill>
          <a:blip r:embed="rId3"/>
          <a:srcRect t="5642" b="16052"/>
          <a:stretch>
            <a:fillRect/>
          </a:stretch>
        </p:blipFill>
        <p:spPr>
          <a:xfrm>
            <a:off x="612140" y="1058545"/>
            <a:ext cx="3742690" cy="3463290"/>
          </a:xfrm>
          <a:prstGeom prst="roundRect">
            <a:avLst/>
          </a:prstGeom>
          <a:ln w="44450">
            <a:solidFill>
              <a:srgbClr val="7030A0"/>
            </a:solidFill>
          </a:ln>
        </p:spPr>
      </p:pic>
      <p:sp>
        <p:nvSpPr>
          <p:cNvPr id="5" name="圆角矩形 4"/>
          <p:cNvSpPr/>
          <p:nvPr/>
        </p:nvSpPr>
        <p:spPr>
          <a:xfrm>
            <a:off x="4882515" y="744855"/>
            <a:ext cx="3489960" cy="4635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208905" y="777240"/>
            <a:ext cx="29667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ym typeface="+mn-ea"/>
              </a:rPr>
              <a:t>主</a:t>
            </a:r>
            <a:r>
              <a:rPr lang="en-US" altLang="zh-CN" sz="2000" b="1">
                <a:sym typeface="+mn-ea"/>
              </a:rPr>
              <a:t>IP</a:t>
            </a:r>
            <a:r>
              <a:rPr lang="zh-CN" altLang="en-US" sz="2000" b="1">
                <a:sym typeface="+mn-ea"/>
              </a:rPr>
              <a:t>：</a:t>
            </a:r>
            <a:r>
              <a:rPr lang="en-US" altLang="zh-CN" sz="2000" b="1">
                <a:sym typeface="+mn-ea"/>
              </a:rPr>
              <a:t>XX</a:t>
            </a:r>
            <a:r>
              <a:rPr lang="zh-CN" altLang="en-US" sz="2000" b="1">
                <a:sym typeface="+mn-ea"/>
              </a:rPr>
              <a:t>宠粉福利官</a:t>
            </a:r>
            <a:endParaRPr lang="zh-CN" altLang="en-US" sz="2000" b="1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26465" y="4678045"/>
            <a:ext cx="3113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*</a:t>
            </a:r>
            <a:r>
              <a:rPr lang="zh-CN" altLang="en-US"/>
              <a:t>建议使用带品牌元素的头像</a:t>
            </a:r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91870" y="2308225"/>
            <a:ext cx="1052830" cy="834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8" name="对角圆角矩形 1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 descr="addb4b66f04a638fc4da3fac11d6d7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9553" y="991045"/>
            <a:ext cx="3852432" cy="418253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grpSp>
        <p:nvGrpSpPr>
          <p:cNvPr id="8" name="组合 7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10336" y="469053"/>
            <a:ext cx="5013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内容运营情况  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ip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形象</a:t>
            </a:r>
            <a:r>
              <a:rPr lang="zh-CN" altLang="en-US" sz="1400" b="1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展示</a:t>
            </a:r>
            <a:endParaRPr lang="zh-CN" altLang="en-US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en-US" altLang="zh-CN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8702" y="1280411"/>
            <a:ext cx="5568002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性别：女</a:t>
            </a:r>
            <a:endParaRPr lang="zh-CN" altLang="en-US" sz="1595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年龄：</a:t>
            </a:r>
            <a:r>
              <a:rPr lang="en-US" altLang="zh-CN" sz="1595">
                <a:sym typeface="+mn-ea"/>
              </a:rPr>
              <a:t>23</a:t>
            </a:r>
            <a:endParaRPr lang="en-US" altLang="zh-CN" sz="1595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个性：亲切，话痨</a:t>
            </a:r>
            <a:endParaRPr lang="zh-CN" altLang="en-US" sz="1595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她的故事：舒客官方社群发起人，同时也是舒客的产品推广小姐姐，目的是建立一个爱牙社群，日常分享口腔护理干货，给群友一个口腔护理的方向，顺便给大家种草舒客产品，发起日常话题</a:t>
            </a:r>
            <a:endParaRPr lang="zh-CN" altLang="en-US" sz="1595"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可以为粉丝提供的东西：</a:t>
            </a:r>
            <a:endParaRPr lang="zh-CN" altLang="en-US" sz="1595"/>
          </a:p>
          <a:p>
            <a:pPr lvl="1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595">
                <a:sym typeface="+mn-ea"/>
              </a:rPr>
              <a:t>1.</a:t>
            </a:r>
            <a:r>
              <a:rPr lang="en-US" altLang="zh-CN" sz="1595">
                <a:sym typeface="+mn-ea"/>
              </a:rPr>
              <a:t>koc</a:t>
            </a:r>
            <a:r>
              <a:rPr lang="zh-CN" altLang="en-US" sz="1595">
                <a:sym typeface="+mn-ea"/>
              </a:rPr>
              <a:t>招募</a:t>
            </a:r>
            <a:endParaRPr lang="zh-CN" altLang="en-US" sz="1595"/>
          </a:p>
          <a:p>
            <a:pPr lvl="1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595">
                <a:sym typeface="+mn-ea"/>
              </a:rPr>
              <a:t>2.产品推荐&amp;种草</a:t>
            </a:r>
            <a:endParaRPr lang="zh-CN" altLang="en-US" sz="1595"/>
          </a:p>
          <a:p>
            <a:pPr lvl="1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595">
                <a:sym typeface="+mn-ea"/>
              </a:rPr>
              <a:t>3.产品答疑</a:t>
            </a:r>
            <a:endParaRPr lang="zh-CN" altLang="en-US" sz="1595"/>
          </a:p>
        </p:txBody>
      </p:sp>
      <p:sp>
        <p:nvSpPr>
          <p:cNvPr id="5" name="圆角矩形 4"/>
          <p:cNvSpPr/>
          <p:nvPr/>
        </p:nvSpPr>
        <p:spPr>
          <a:xfrm>
            <a:off x="625046" y="818232"/>
            <a:ext cx="3482928" cy="4626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sp>
        <p:nvSpPr>
          <p:cNvPr id="3" name="文本框 2"/>
          <p:cNvSpPr txBox="1"/>
          <p:nvPr/>
        </p:nvSpPr>
        <p:spPr>
          <a:xfrm>
            <a:off x="625475" y="803910"/>
            <a:ext cx="404939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995" b="1">
                <a:sym typeface="+mn-ea"/>
              </a:rPr>
              <a:t>主</a:t>
            </a:r>
            <a:r>
              <a:rPr lang="en-US" altLang="zh-CN" sz="1995" b="1">
                <a:sym typeface="+mn-ea"/>
              </a:rPr>
              <a:t>IP</a:t>
            </a:r>
            <a:r>
              <a:rPr lang="zh-CN" altLang="en-US" sz="1995" b="1">
                <a:sym typeface="+mn-ea"/>
              </a:rPr>
              <a:t>：舒客首席惊喜官</a:t>
            </a:r>
            <a:r>
              <a:rPr lang="en-US" altLang="zh-CN" sz="1995" b="1">
                <a:sym typeface="+mn-ea"/>
              </a:rPr>
              <a:t>-</a:t>
            </a:r>
            <a:r>
              <a:rPr lang="zh-CN" altLang="en-US" sz="1995" b="1">
                <a:sym typeface="+mn-ea"/>
              </a:rPr>
              <a:t>舒小客</a:t>
            </a:r>
            <a:endParaRPr lang="zh-CN" altLang="en-US" sz="1995" b="1"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434984" y="4969735"/>
            <a:ext cx="45640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95"/>
              <a:t>个人签名：小妍等你好久啦，要记得乖乖刷牙哦</a:t>
            </a:r>
            <a:endParaRPr lang="zh-CN" altLang="en-US" sz="1595"/>
          </a:p>
        </p:txBody>
      </p:sp>
      <p:grpSp>
        <p:nvGrpSpPr>
          <p:cNvPr id="17" name="组合 1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8" name="对角圆角矩形 1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99085" y="1442720"/>
            <a:ext cx="5195570" cy="399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sz="1510" dirty="0">
                <a:sym typeface="+mn-ea"/>
              </a:rPr>
              <a:t>性别：女</a:t>
            </a:r>
            <a:endParaRPr lang="zh-CN" altLang="en-US" sz="1510" dirty="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sz="1510" dirty="0">
                <a:sym typeface="+mn-ea"/>
              </a:rPr>
              <a:t>爱好：美食，旅游，自拍，美妆护肤，分享，养生</a:t>
            </a:r>
            <a:endParaRPr lang="zh-CN" altLang="en-US" sz="1510" dirty="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sz="1510" dirty="0">
                <a:sym typeface="+mn-ea"/>
              </a:rPr>
              <a:t>个性：吃货，爱笑，亲切</a:t>
            </a:r>
            <a:endParaRPr lang="zh-CN" altLang="en-US" sz="1510" dirty="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sz="1510" dirty="0">
                <a:sym typeface="+mn-ea"/>
              </a:rPr>
              <a:t>故事：一个爱美食的专业口腔健康顾问，少年时期经历过牙齿正畸、牙周炎、蛀牙的毒打之后，决心要成为一名能帮助大家解决牙齿问题的牙医，总能找到美食和口腔健康的平衡点。</a:t>
            </a:r>
            <a:endParaRPr lang="zh-CN" altLang="en-US" sz="1510" dirty="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sz="1510" dirty="0">
                <a:sym typeface="+mn-ea"/>
              </a:rPr>
              <a:t>技能：多年专业口腔健康顾问经验，可为大家解决日常的口腔问题，提供护牙建议，另外也是一个优秀的厨子，会时不时分享美食和食谱。</a:t>
            </a:r>
            <a:endParaRPr lang="zh-CN" altLang="en-US" sz="1510" dirty="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sz="1510" dirty="0">
                <a:sym typeface="+mn-ea"/>
              </a:rPr>
              <a:t>可为粉丝提供的服务：个人口腔护理知识，口腔问题答疑，情绪价值提供。</a:t>
            </a:r>
            <a:endParaRPr lang="zh-CN" altLang="en-US" sz="1510" dirty="0"/>
          </a:p>
        </p:txBody>
      </p:sp>
      <p:sp>
        <p:nvSpPr>
          <p:cNvPr id="5" name="圆角矩形 4"/>
          <p:cNvSpPr/>
          <p:nvPr/>
        </p:nvSpPr>
        <p:spPr>
          <a:xfrm>
            <a:off x="688340" y="914400"/>
            <a:ext cx="3489960" cy="4635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91870" y="886460"/>
            <a:ext cx="355028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>
                <a:sym typeface="+mn-ea"/>
              </a:rPr>
              <a:t>副</a:t>
            </a:r>
            <a:r>
              <a:rPr lang="en-US" altLang="zh-CN" sz="2000" b="1">
                <a:sym typeface="+mn-ea"/>
              </a:rPr>
              <a:t>IP</a:t>
            </a:r>
            <a:r>
              <a:rPr lang="zh-CN" altLang="en-US" sz="2000" b="1">
                <a:sym typeface="+mn-ea"/>
              </a:rPr>
              <a:t>：</a:t>
            </a:r>
            <a:r>
              <a:rPr lang="en-US" altLang="zh-CN" sz="2000" b="1">
                <a:sym typeface="+mn-ea"/>
              </a:rPr>
              <a:t>xx</a:t>
            </a:r>
            <a:r>
              <a:rPr lang="zh-CN" altLang="en-US" sz="2000" b="1">
                <a:sym typeface="+mn-ea"/>
              </a:rPr>
              <a:t>口腔护理专家</a:t>
            </a:r>
            <a:endParaRPr lang="zh-CN" altLang="en-US" sz="2000" b="1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672" t="122" r="115" b="505"/>
          <a:stretch>
            <a:fillRect/>
          </a:stretch>
        </p:blipFill>
        <p:spPr>
          <a:xfrm>
            <a:off x="5685790" y="960120"/>
            <a:ext cx="3839845" cy="3839845"/>
          </a:xfrm>
          <a:prstGeom prst="round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83910" y="4928235"/>
            <a:ext cx="3599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*</a:t>
            </a:r>
            <a:r>
              <a:rPr lang="zh-CN" altLang="en-US"/>
              <a:t>建议使用和护牙相关的卡通头像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50620" y="435610"/>
            <a:ext cx="43440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内容运营规划    </a:t>
            </a:r>
            <a:r>
              <a:rPr lang="en-US" altLang="zh-CN" sz="1600" b="1">
                <a:sym typeface="+mn-ea"/>
              </a:rPr>
              <a:t>1.</a:t>
            </a:r>
            <a:r>
              <a:rPr lang="zh-CN" sz="1600" b="1">
                <a:sym typeface="+mn-ea"/>
              </a:rPr>
              <a:t>社群定位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1600" b="1">
                <a:sym typeface="+mn-ea"/>
              </a:rPr>
              <a:t>品牌</a:t>
            </a:r>
            <a:r>
              <a:rPr lang="en-US" altLang="zh-CN" sz="1600" b="1">
                <a:sym typeface="+mn-ea"/>
              </a:rPr>
              <a:t>IP</a:t>
            </a:r>
            <a:r>
              <a:rPr lang="zh-CN" altLang="en-US" sz="1600" b="1">
                <a:sym typeface="+mn-ea"/>
              </a:rPr>
              <a:t>设定</a:t>
            </a:r>
            <a:endParaRPr lang="zh-CN" altLang="en-US" sz="1600" b="1">
              <a:sym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87621" y="380965"/>
            <a:ext cx="627384" cy="266163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grpSp>
        <p:nvGrpSpPr>
          <p:cNvPr id="8" name="组合 7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10336" y="469053"/>
            <a:ext cx="5013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内容运营情况  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ip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形象</a:t>
            </a:r>
            <a:r>
              <a:rPr lang="zh-CN" altLang="en-US" sz="1400" b="1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展示</a:t>
            </a:r>
            <a:endParaRPr lang="zh-CN" altLang="en-US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en-US" altLang="zh-CN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8702" y="1280411"/>
            <a:ext cx="5568002" cy="4250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/>
              <a:t>性别：女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/>
              <a:t>年龄：</a:t>
            </a:r>
            <a:r>
              <a:rPr lang="en-US" altLang="zh-CN" sz="1595"/>
              <a:t>24</a:t>
            </a:r>
            <a:endParaRPr lang="en-US" altLang="zh-CN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/>
              <a:t>个性：亲切，话痨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爱好：美食，美妆护肤，分享，养生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个性：吃货，爱笑，亲切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故事：舒客官方</a:t>
            </a:r>
            <a:r>
              <a:rPr lang="en-US" altLang="zh-CN" sz="1595">
                <a:sym typeface="+mn-ea"/>
              </a:rPr>
              <a:t>koc</a:t>
            </a:r>
            <a:r>
              <a:rPr lang="zh-CN" altLang="en-US" sz="1595">
                <a:sym typeface="+mn-ea"/>
              </a:rPr>
              <a:t>，受舒客邀请加入社群。拥有丰富的个人口腔护理经验，对舒客品牌认同度非常高，可以给到消费者很贴心的口腔护理建议。以朋友身份和群友平等共处。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/>
              <a:t>可以为粉丝提供的东西：</a:t>
            </a:r>
            <a:endParaRPr lang="zh-CN" altLang="en-US" sz="1595"/>
          </a:p>
          <a:p>
            <a:pPr lvl="1"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zh-CN" altLang="en-US" sz="1595"/>
              <a:t>1. 个人口腔护理经验</a:t>
            </a:r>
            <a:endParaRPr lang="zh-CN" altLang="en-US" sz="1595"/>
          </a:p>
          <a:p>
            <a:pPr lvl="1"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zh-CN" altLang="en-US" sz="1595"/>
              <a:t>2. 口腔问题答疑</a:t>
            </a:r>
            <a:endParaRPr lang="zh-CN" altLang="en-US" sz="1595"/>
          </a:p>
          <a:p>
            <a:pPr lvl="1"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zh-CN" altLang="en-US" sz="1595"/>
              <a:t>3. 情感价值输出</a:t>
            </a:r>
            <a:endParaRPr lang="zh-CN" altLang="en-US" sz="1595"/>
          </a:p>
        </p:txBody>
      </p:sp>
      <p:sp>
        <p:nvSpPr>
          <p:cNvPr id="5" name="圆角矩形 4"/>
          <p:cNvSpPr/>
          <p:nvPr/>
        </p:nvSpPr>
        <p:spPr>
          <a:xfrm>
            <a:off x="625046" y="818232"/>
            <a:ext cx="3482928" cy="4626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sp>
        <p:nvSpPr>
          <p:cNvPr id="3" name="文本框 2"/>
          <p:cNvSpPr txBox="1"/>
          <p:nvPr/>
        </p:nvSpPr>
        <p:spPr>
          <a:xfrm>
            <a:off x="693569" y="804291"/>
            <a:ext cx="3346678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995" b="1">
                <a:sym typeface="+mn-ea"/>
              </a:rPr>
              <a:t>副</a:t>
            </a:r>
            <a:r>
              <a:rPr lang="en-US" altLang="zh-CN" sz="1995" b="1">
                <a:sym typeface="+mn-ea"/>
              </a:rPr>
              <a:t>IP</a:t>
            </a:r>
            <a:r>
              <a:rPr lang="zh-CN" altLang="en-US" sz="1995" b="1">
                <a:sym typeface="+mn-ea"/>
              </a:rPr>
              <a:t>：美牙老师</a:t>
            </a:r>
            <a:r>
              <a:rPr lang="en-US" altLang="zh-CN" sz="1995" b="1">
                <a:sym typeface="+mn-ea"/>
              </a:rPr>
              <a:t>-</a:t>
            </a:r>
            <a:r>
              <a:rPr lang="zh-CN" altLang="en-US" sz="1995" b="1">
                <a:sym typeface="+mn-ea"/>
              </a:rPr>
              <a:t>小妍</a:t>
            </a:r>
            <a:endParaRPr lang="zh-CN" altLang="en-US" sz="1995" b="1"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434984" y="4969735"/>
            <a:ext cx="45640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95"/>
              <a:t>个人签名：等风等雨也等你，舒客口腔一路有你</a:t>
            </a:r>
            <a:endParaRPr lang="zh-CN" altLang="en-US" sz="1595"/>
          </a:p>
        </p:txBody>
      </p:sp>
      <p:sp>
        <p:nvSpPr>
          <p:cNvPr id="14" name="文本框 13"/>
          <p:cNvSpPr txBox="1"/>
          <p:nvPr/>
        </p:nvSpPr>
        <p:spPr>
          <a:xfrm>
            <a:off x="6264672" y="646872"/>
            <a:ext cx="2723473" cy="3492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80" b="1">
                <a:solidFill>
                  <a:srgbClr val="FF0000"/>
                </a:solidFill>
              </a:rPr>
              <a:t>建议使用真人</a:t>
            </a:r>
            <a:r>
              <a:rPr lang="en-US" altLang="zh-CN" sz="1680" b="1">
                <a:solidFill>
                  <a:srgbClr val="FF0000"/>
                </a:solidFill>
              </a:rPr>
              <a:t>ip</a:t>
            </a:r>
            <a:r>
              <a:rPr lang="zh-CN" altLang="en-US" sz="1680" b="1">
                <a:solidFill>
                  <a:srgbClr val="FF0000"/>
                </a:solidFill>
              </a:rPr>
              <a:t>头像</a:t>
            </a:r>
            <a:endParaRPr lang="zh-CN" altLang="en-US" sz="1680" b="1">
              <a:solidFill>
                <a:srgbClr val="FF0000"/>
              </a:solidFill>
            </a:endParaRPr>
          </a:p>
        </p:txBody>
      </p:sp>
      <p:pic>
        <p:nvPicPr>
          <p:cNvPr id="13" name="图片 12" descr="56bfc32c9fc6955f6f0208b4f1328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704" y="976440"/>
            <a:ext cx="3937224" cy="39372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87621" y="380965"/>
            <a:ext cx="627384" cy="266163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grpSp>
        <p:nvGrpSpPr>
          <p:cNvPr id="8" name="组合 7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12238" y="469053"/>
            <a:ext cx="5013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内容运营情况  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ip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形象</a:t>
            </a:r>
            <a:r>
              <a:rPr lang="zh-CN" altLang="en-US" sz="1400" b="1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展示</a:t>
            </a:r>
            <a:endParaRPr lang="zh-CN" altLang="en-US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en-US" altLang="zh-CN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7235" y="1350804"/>
            <a:ext cx="5430948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1595"/>
              <a:t>性别：男</a:t>
            </a:r>
            <a:endParaRPr lang="zh-CN" altLang="en-US" sz="1595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1595"/>
              <a:t>年龄：</a:t>
            </a:r>
            <a:r>
              <a:rPr lang="en-US" altLang="zh-CN" sz="1595"/>
              <a:t>28</a:t>
            </a:r>
            <a:endParaRPr lang="en-US" altLang="zh-CN" sz="1595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1595"/>
              <a:t>个性：高冷</a:t>
            </a:r>
            <a:endParaRPr lang="zh-CN" altLang="en-US" sz="1595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他的故事：舒客的产品总监，平时不怎么说话，但是会默默地关注群里的内容，只有大型节日活动或者遇到小妍无法解决的问题才会出现</a:t>
            </a:r>
            <a:endParaRPr lang="zh-CN" altLang="en-US" sz="1595">
              <a:sym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1595"/>
              <a:t>可以为粉丝提供的价值</a:t>
            </a:r>
            <a:r>
              <a:rPr lang="en-US" altLang="zh-CN" sz="1595"/>
              <a:t>/</a:t>
            </a:r>
            <a:r>
              <a:rPr lang="zh-CN" altLang="en-US" sz="1595"/>
              <a:t>技能：</a:t>
            </a:r>
            <a:endParaRPr lang="zh-CN" altLang="en-US" sz="1595"/>
          </a:p>
          <a:p>
            <a:pPr lvl="1" indent="0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1595"/>
              <a:t>1.最专业的产品答疑</a:t>
            </a:r>
            <a:endParaRPr lang="zh-CN" altLang="en-US" sz="1595"/>
          </a:p>
        </p:txBody>
      </p:sp>
      <p:sp>
        <p:nvSpPr>
          <p:cNvPr id="26" name="圆角矩形 25"/>
          <p:cNvSpPr/>
          <p:nvPr/>
        </p:nvSpPr>
        <p:spPr>
          <a:xfrm>
            <a:off x="457743" y="837877"/>
            <a:ext cx="3563411" cy="4626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sp>
        <p:nvSpPr>
          <p:cNvPr id="28" name="文本框 27"/>
          <p:cNvSpPr txBox="1"/>
          <p:nvPr/>
        </p:nvSpPr>
        <p:spPr>
          <a:xfrm>
            <a:off x="586388" y="870198"/>
            <a:ext cx="3434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95" b="1">
                <a:sym typeface="+mn-ea"/>
              </a:rPr>
              <a:t>副</a:t>
            </a:r>
            <a:r>
              <a:rPr lang="en-US" altLang="zh-CN" sz="1995" b="1">
                <a:sym typeface="+mn-ea"/>
              </a:rPr>
              <a:t>IP</a:t>
            </a:r>
            <a:r>
              <a:rPr lang="zh-CN" altLang="en-US" sz="1995" b="1">
                <a:sym typeface="+mn-ea"/>
              </a:rPr>
              <a:t>：社长</a:t>
            </a:r>
            <a:endParaRPr lang="zh-CN" altLang="en-US" sz="1995" b="1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040" y="1084163"/>
            <a:ext cx="3943623" cy="396762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18703" y="123040"/>
            <a:ext cx="10022290" cy="55140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grpSp>
        <p:nvGrpSpPr>
          <p:cNvPr id="6" name="组合 5"/>
          <p:cNvGrpSpPr/>
          <p:nvPr/>
        </p:nvGrpSpPr>
        <p:grpSpPr>
          <a:xfrm>
            <a:off x="8987621" y="380965"/>
            <a:ext cx="627384" cy="266163"/>
            <a:chOff x="12515" y="1472"/>
            <a:chExt cx="990" cy="420"/>
          </a:xfrm>
        </p:grpSpPr>
        <p:sp>
          <p:nvSpPr>
            <p:cNvPr id="7" name="对角圆角矩形 6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95"/>
            </a:p>
          </p:txBody>
        </p:sp>
        <p:pic>
          <p:nvPicPr>
            <p:cNvPr id="8" name="图片 7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1158638" y="440535"/>
            <a:ext cx="238912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595" b="1">
                <a:sym typeface="+mn-ea"/>
              </a:rPr>
              <a:t>内容运营情况</a:t>
            </a:r>
            <a:r>
              <a:rPr lang="en-US" altLang="zh-CN" sz="1595" b="1">
                <a:sym typeface="+mn-ea"/>
              </a:rPr>
              <a:t>-</a:t>
            </a:r>
            <a:r>
              <a:rPr lang="zh-CN" sz="1595" b="1">
                <a:sym typeface="+mn-ea"/>
              </a:rPr>
              <a:t>社群定位</a:t>
            </a:r>
            <a:endParaRPr lang="zh-CN" sz="1595" b="1"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19" name="图片 1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20" name="图片 19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21" name="图片 2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5" name="圆角矩形 4"/>
          <p:cNvSpPr/>
          <p:nvPr/>
        </p:nvSpPr>
        <p:spPr>
          <a:xfrm>
            <a:off x="979295" y="830273"/>
            <a:ext cx="2380888" cy="4626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sp>
        <p:nvSpPr>
          <p:cNvPr id="9" name="文本框 8"/>
          <p:cNvSpPr txBox="1"/>
          <p:nvPr/>
        </p:nvSpPr>
        <p:spPr>
          <a:xfrm>
            <a:off x="1043270" y="823187"/>
            <a:ext cx="2316882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en-US" altLang="zh-CN" sz="1995" b="1">
                <a:sym typeface="+mn-ea"/>
              </a:rPr>
              <a:t> </a:t>
            </a:r>
            <a:r>
              <a:rPr lang="zh-CN" altLang="en-US" sz="1995" b="1">
                <a:sym typeface="+mn-ea"/>
              </a:rPr>
              <a:t>某客美力颜习社</a:t>
            </a:r>
            <a:endParaRPr lang="zh-CN" altLang="en-US" sz="1995" b="1"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0820" y="1644643"/>
            <a:ext cx="5580800" cy="268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60000"/>
              </a:lnSpc>
              <a:buFont typeface="Wingdings" panose="05000000000000000000" charset="0"/>
              <a:buChar char="p"/>
            </a:pPr>
            <a:r>
              <a:rPr lang="zh-CN" altLang="en-US" sz="1505">
                <a:sym typeface="+mn-ea"/>
              </a:rPr>
              <a:t>社群目标：建立一个爱牙互动社群，解决用户选择口腔护理产品的困扰，提供专业的口腔护理知识，培养用户甄别口腔产品优劣的能力，帮助他们更好的保护牙齿</a:t>
            </a:r>
            <a:endParaRPr lang="zh-CN" altLang="en-US" sz="1505">
              <a:sym typeface="+mn-ea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p"/>
            </a:pPr>
            <a:r>
              <a:rPr lang="zh-CN" altLang="en-US" sz="1505">
                <a:sym typeface="+mn-ea"/>
              </a:rPr>
              <a:t>社群价值：以内容运营为主，为用户培养良好的用牙习惯，提供情绪价值</a:t>
            </a:r>
            <a:endParaRPr lang="zh-CN" altLang="en-US" sz="1505"/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p"/>
            </a:pPr>
            <a:r>
              <a:rPr lang="zh-CN" altLang="en-US" sz="1505">
                <a:sym typeface="+mn-ea"/>
              </a:rPr>
              <a:t>社群结构：主ip+副ip</a:t>
            </a:r>
            <a:r>
              <a:rPr lang="en-US" altLang="zh-CN" sz="1505">
                <a:sym typeface="+mn-ea"/>
              </a:rPr>
              <a:t>1+</a:t>
            </a:r>
            <a:r>
              <a:rPr lang="zh-CN" altLang="en-US" sz="1505">
                <a:sym typeface="+mn-ea"/>
              </a:rPr>
              <a:t>副</a:t>
            </a:r>
            <a:r>
              <a:rPr lang="en-US" altLang="zh-CN" sz="1505">
                <a:sym typeface="+mn-ea"/>
              </a:rPr>
              <a:t>ip2</a:t>
            </a:r>
            <a:r>
              <a:rPr lang="zh-CN" altLang="en-US" sz="1505">
                <a:sym typeface="+mn-ea"/>
              </a:rPr>
              <a:t>+社群活跃专员若干</a:t>
            </a:r>
            <a:endParaRPr lang="zh-CN" altLang="en-US" sz="1505"/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p"/>
            </a:pPr>
            <a:r>
              <a:rPr lang="zh-CN" altLang="en-US" sz="1505">
                <a:sym typeface="+mn-ea"/>
              </a:rPr>
              <a:t>社群规划：建立群规，分享口腔健康知识，种草口腔产品</a:t>
            </a:r>
            <a:endParaRPr lang="zh-CN" altLang="en-US" sz="1505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2406" y="1144195"/>
            <a:ext cx="2482750" cy="318153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326005" y="808355"/>
            <a:ext cx="5262880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1847215" y="744855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服务品牌案例：某保健酒</a:t>
            </a:r>
            <a:endParaRPr 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87675" y="3792220"/>
            <a:ext cx="2352040" cy="505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518910" y="3647440"/>
            <a:ext cx="733425" cy="794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9060" y="1438910"/>
            <a:ext cx="7332345" cy="394843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22860"/>
            <a:ext cx="10259695" cy="57130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585" y="238125"/>
            <a:ext cx="1004570" cy="98107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" y="1419860"/>
            <a:ext cx="9210040" cy="354012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87205" y="382112"/>
            <a:ext cx="196977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目标消费者画像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4105" y="435610"/>
            <a:ext cx="23387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社群定位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——IP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定位策略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438150" y="1367155"/>
            <a:ext cx="9384030" cy="3368596"/>
            <a:chOff x="1122" y="3494"/>
            <a:chExt cx="16897" cy="5886"/>
          </a:xfrm>
        </p:grpSpPr>
        <p:sp>
          <p:nvSpPr>
            <p:cNvPr id="33" name="圆: 空心 9"/>
            <p:cNvSpPr/>
            <p:nvPr/>
          </p:nvSpPr>
          <p:spPr>
            <a:xfrm>
              <a:off x="7516" y="4010"/>
              <a:ext cx="4168" cy="4168"/>
            </a:xfrm>
            <a:prstGeom prst="donut">
              <a:avLst>
                <a:gd name="adj" fmla="val 20194"/>
              </a:avLst>
            </a:prstGeom>
            <a:solidFill>
              <a:schemeClr val="bg2">
                <a:lumMod val="90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732" y="6051"/>
              <a:ext cx="1735" cy="2276"/>
              <a:chOff x="4976816" y="4086709"/>
              <a:chExt cx="1101930" cy="1445390"/>
            </a:xfrm>
          </p:grpSpPr>
          <p:sp>
            <p:nvSpPr>
              <p:cNvPr id="47" name="箭头: V 形 3"/>
              <p:cNvSpPr/>
              <p:nvPr/>
            </p:nvSpPr>
            <p:spPr>
              <a:xfrm rot="15399425">
                <a:off x="4805086" y="4258439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analysis_295050"/>
              <p:cNvSpPr>
                <a:spLocks noChangeAspect="1"/>
              </p:cNvSpPr>
              <p:nvPr/>
            </p:nvSpPr>
            <p:spPr bwMode="auto">
              <a:xfrm>
                <a:off x="5244462" y="4781762"/>
                <a:ext cx="357191" cy="229928"/>
              </a:xfrm>
              <a:custGeom>
                <a:avLst/>
                <a:gdLst>
                  <a:gd name="connsiteX0" fmla="*/ 143953 w 607639"/>
                  <a:gd name="connsiteY0" fmla="*/ 239428 h 391144"/>
                  <a:gd name="connsiteX1" fmla="*/ 223838 w 607639"/>
                  <a:gd name="connsiteY1" fmla="*/ 239428 h 391144"/>
                  <a:gd name="connsiteX2" fmla="*/ 239851 w 607639"/>
                  <a:gd name="connsiteY2" fmla="*/ 239428 h 391144"/>
                  <a:gd name="connsiteX3" fmla="*/ 239851 w 607639"/>
                  <a:gd name="connsiteY3" fmla="*/ 287271 h 391144"/>
                  <a:gd name="connsiteX4" fmla="*/ 223838 w 607639"/>
                  <a:gd name="connsiteY4" fmla="*/ 287271 h 391144"/>
                  <a:gd name="connsiteX5" fmla="*/ 143953 w 607639"/>
                  <a:gd name="connsiteY5" fmla="*/ 287271 h 391144"/>
                  <a:gd name="connsiteX6" fmla="*/ 143953 w 607639"/>
                  <a:gd name="connsiteY6" fmla="*/ 167593 h 391144"/>
                  <a:gd name="connsiteX7" fmla="*/ 239851 w 607639"/>
                  <a:gd name="connsiteY7" fmla="*/ 167593 h 391144"/>
                  <a:gd name="connsiteX8" fmla="*/ 239851 w 607639"/>
                  <a:gd name="connsiteY8" fmla="*/ 215507 h 391144"/>
                  <a:gd name="connsiteX9" fmla="*/ 143953 w 607639"/>
                  <a:gd name="connsiteY9" fmla="*/ 215507 h 391144"/>
                  <a:gd name="connsiteX10" fmla="*/ 415772 w 607639"/>
                  <a:gd name="connsiteY10" fmla="*/ 143601 h 391144"/>
                  <a:gd name="connsiteX11" fmla="*/ 463686 w 607639"/>
                  <a:gd name="connsiteY11" fmla="*/ 143601 h 391144"/>
                  <a:gd name="connsiteX12" fmla="*/ 463686 w 607639"/>
                  <a:gd name="connsiteY12" fmla="*/ 287272 h 391144"/>
                  <a:gd name="connsiteX13" fmla="*/ 415772 w 607639"/>
                  <a:gd name="connsiteY13" fmla="*/ 287272 h 391144"/>
                  <a:gd name="connsiteX14" fmla="*/ 287836 w 607639"/>
                  <a:gd name="connsiteY14" fmla="*/ 143601 h 391144"/>
                  <a:gd name="connsiteX15" fmla="*/ 335820 w 607639"/>
                  <a:gd name="connsiteY15" fmla="*/ 143601 h 391144"/>
                  <a:gd name="connsiteX16" fmla="*/ 335820 w 607639"/>
                  <a:gd name="connsiteY16" fmla="*/ 287272 h 391144"/>
                  <a:gd name="connsiteX17" fmla="*/ 287836 w 607639"/>
                  <a:gd name="connsiteY17" fmla="*/ 287272 h 391144"/>
                  <a:gd name="connsiteX18" fmla="*/ 351769 w 607639"/>
                  <a:gd name="connsiteY18" fmla="*/ 95757 h 391144"/>
                  <a:gd name="connsiteX19" fmla="*/ 399683 w 607639"/>
                  <a:gd name="connsiteY19" fmla="*/ 95757 h 391144"/>
                  <a:gd name="connsiteX20" fmla="*/ 399683 w 607639"/>
                  <a:gd name="connsiteY20" fmla="*/ 287271 h 391144"/>
                  <a:gd name="connsiteX21" fmla="*/ 351769 w 607639"/>
                  <a:gd name="connsiteY21" fmla="*/ 287271 h 391144"/>
                  <a:gd name="connsiteX22" fmla="*/ 95948 w 607639"/>
                  <a:gd name="connsiteY22" fmla="*/ 47904 h 391144"/>
                  <a:gd name="connsiteX23" fmla="*/ 95948 w 607639"/>
                  <a:gd name="connsiteY23" fmla="*/ 343240 h 391144"/>
                  <a:gd name="connsiteX24" fmla="*/ 511691 w 607639"/>
                  <a:gd name="connsiteY24" fmla="*/ 343240 h 391144"/>
                  <a:gd name="connsiteX25" fmla="*/ 511691 w 607639"/>
                  <a:gd name="connsiteY25" fmla="*/ 47904 h 391144"/>
                  <a:gd name="connsiteX26" fmla="*/ 47974 w 607639"/>
                  <a:gd name="connsiteY26" fmla="*/ 0 h 391144"/>
                  <a:gd name="connsiteX27" fmla="*/ 559665 w 607639"/>
                  <a:gd name="connsiteY27" fmla="*/ 0 h 391144"/>
                  <a:gd name="connsiteX28" fmla="*/ 559665 w 607639"/>
                  <a:gd name="connsiteY28" fmla="*/ 343240 h 391144"/>
                  <a:gd name="connsiteX29" fmla="*/ 607639 w 607639"/>
                  <a:gd name="connsiteY29" fmla="*/ 343240 h 391144"/>
                  <a:gd name="connsiteX30" fmla="*/ 607639 w 607639"/>
                  <a:gd name="connsiteY30" fmla="*/ 391144 h 391144"/>
                  <a:gd name="connsiteX31" fmla="*/ 0 w 607639"/>
                  <a:gd name="connsiteY31" fmla="*/ 391144 h 391144"/>
                  <a:gd name="connsiteX32" fmla="*/ 0 w 607639"/>
                  <a:gd name="connsiteY32" fmla="*/ 343240 h 391144"/>
                  <a:gd name="connsiteX33" fmla="*/ 47974 w 607639"/>
                  <a:gd name="connsiteY33" fmla="*/ 343240 h 39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07639" h="391144">
                    <a:moveTo>
                      <a:pt x="143953" y="239428"/>
                    </a:moveTo>
                    <a:lnTo>
                      <a:pt x="223838" y="239428"/>
                    </a:lnTo>
                    <a:lnTo>
                      <a:pt x="239851" y="239428"/>
                    </a:lnTo>
                    <a:lnTo>
                      <a:pt x="239851" y="287271"/>
                    </a:lnTo>
                    <a:lnTo>
                      <a:pt x="223838" y="287271"/>
                    </a:lnTo>
                    <a:lnTo>
                      <a:pt x="143953" y="287271"/>
                    </a:lnTo>
                    <a:close/>
                    <a:moveTo>
                      <a:pt x="143953" y="167593"/>
                    </a:moveTo>
                    <a:lnTo>
                      <a:pt x="239851" y="167593"/>
                    </a:lnTo>
                    <a:lnTo>
                      <a:pt x="239851" y="215507"/>
                    </a:lnTo>
                    <a:lnTo>
                      <a:pt x="143953" y="215507"/>
                    </a:lnTo>
                    <a:close/>
                    <a:moveTo>
                      <a:pt x="415772" y="143601"/>
                    </a:moveTo>
                    <a:lnTo>
                      <a:pt x="463686" y="143601"/>
                    </a:lnTo>
                    <a:lnTo>
                      <a:pt x="463686" y="287272"/>
                    </a:lnTo>
                    <a:lnTo>
                      <a:pt x="415772" y="287272"/>
                    </a:lnTo>
                    <a:close/>
                    <a:moveTo>
                      <a:pt x="287836" y="143601"/>
                    </a:moveTo>
                    <a:lnTo>
                      <a:pt x="335820" y="143601"/>
                    </a:lnTo>
                    <a:lnTo>
                      <a:pt x="335820" y="287272"/>
                    </a:lnTo>
                    <a:lnTo>
                      <a:pt x="287836" y="287272"/>
                    </a:lnTo>
                    <a:close/>
                    <a:moveTo>
                      <a:pt x="351769" y="95757"/>
                    </a:moveTo>
                    <a:lnTo>
                      <a:pt x="399683" y="95757"/>
                    </a:lnTo>
                    <a:lnTo>
                      <a:pt x="399683" y="287271"/>
                    </a:lnTo>
                    <a:lnTo>
                      <a:pt x="351769" y="287271"/>
                    </a:lnTo>
                    <a:close/>
                    <a:moveTo>
                      <a:pt x="95948" y="47904"/>
                    </a:moveTo>
                    <a:lnTo>
                      <a:pt x="95948" y="343240"/>
                    </a:lnTo>
                    <a:lnTo>
                      <a:pt x="511691" y="343240"/>
                    </a:lnTo>
                    <a:lnTo>
                      <a:pt x="511691" y="47904"/>
                    </a:lnTo>
                    <a:close/>
                    <a:moveTo>
                      <a:pt x="47974" y="0"/>
                    </a:moveTo>
                    <a:lnTo>
                      <a:pt x="559665" y="0"/>
                    </a:lnTo>
                    <a:lnTo>
                      <a:pt x="559665" y="343240"/>
                    </a:lnTo>
                    <a:lnTo>
                      <a:pt x="607639" y="343240"/>
                    </a:lnTo>
                    <a:lnTo>
                      <a:pt x="607639" y="391144"/>
                    </a:lnTo>
                    <a:lnTo>
                      <a:pt x="0" y="391144"/>
                    </a:lnTo>
                    <a:lnTo>
                      <a:pt x="0" y="343240"/>
                    </a:lnTo>
                    <a:lnTo>
                      <a:pt x="47974" y="3432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30000" lnSpcReduction="20000"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7388" y="4237"/>
              <a:ext cx="2276" cy="1735"/>
              <a:chOff x="4758036" y="2935159"/>
              <a:chExt cx="1445390" cy="1101930"/>
            </a:xfrm>
          </p:grpSpPr>
          <p:sp>
            <p:nvSpPr>
              <p:cNvPr id="50" name="箭头: V 形 3"/>
              <p:cNvSpPr/>
              <p:nvPr/>
            </p:nvSpPr>
            <p:spPr>
              <a:xfrm rot="20844493">
                <a:off x="4758036" y="2935159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efficiency_158344"/>
              <p:cNvSpPr>
                <a:spLocks noChangeAspect="1"/>
              </p:cNvSpPr>
              <p:nvPr/>
            </p:nvSpPr>
            <p:spPr bwMode="auto">
              <a:xfrm>
                <a:off x="5257781" y="3199498"/>
                <a:ext cx="357192" cy="356566"/>
              </a:xfrm>
              <a:custGeom>
                <a:avLst/>
                <a:gdLst>
                  <a:gd name="connsiteX0" fmla="*/ 360585 w 604110"/>
                  <a:gd name="connsiteY0" fmla="*/ 233916 h 603052"/>
                  <a:gd name="connsiteX1" fmla="*/ 380012 w 604110"/>
                  <a:gd name="connsiteY1" fmla="*/ 241933 h 603052"/>
                  <a:gd name="connsiteX2" fmla="*/ 380012 w 604110"/>
                  <a:gd name="connsiteY2" fmla="*/ 280718 h 603052"/>
                  <a:gd name="connsiteX3" fmla="*/ 297635 w 604110"/>
                  <a:gd name="connsiteY3" fmla="*/ 362947 h 603052"/>
                  <a:gd name="connsiteX4" fmla="*/ 278277 w 604110"/>
                  <a:gd name="connsiteY4" fmla="*/ 371033 h 603052"/>
                  <a:gd name="connsiteX5" fmla="*/ 258781 w 604110"/>
                  <a:gd name="connsiteY5" fmla="*/ 362947 h 603052"/>
                  <a:gd name="connsiteX6" fmla="*/ 222260 w 604110"/>
                  <a:gd name="connsiteY6" fmla="*/ 326355 h 603052"/>
                  <a:gd name="connsiteX7" fmla="*/ 222260 w 604110"/>
                  <a:gd name="connsiteY7" fmla="*/ 287707 h 603052"/>
                  <a:gd name="connsiteX8" fmla="*/ 260977 w 604110"/>
                  <a:gd name="connsiteY8" fmla="*/ 287707 h 603052"/>
                  <a:gd name="connsiteX9" fmla="*/ 278277 w 604110"/>
                  <a:gd name="connsiteY9" fmla="*/ 304838 h 603052"/>
                  <a:gd name="connsiteX10" fmla="*/ 341158 w 604110"/>
                  <a:gd name="connsiteY10" fmla="*/ 241933 h 603052"/>
                  <a:gd name="connsiteX11" fmla="*/ 360585 w 604110"/>
                  <a:gd name="connsiteY11" fmla="*/ 233916 h 603052"/>
                  <a:gd name="connsiteX12" fmla="*/ 274595 w 604110"/>
                  <a:gd name="connsiteY12" fmla="*/ 54823 h 603052"/>
                  <a:gd name="connsiteX13" fmla="*/ 274595 w 604110"/>
                  <a:gd name="connsiteY13" fmla="*/ 89087 h 603052"/>
                  <a:gd name="connsiteX14" fmla="*/ 254001 w 604110"/>
                  <a:gd name="connsiteY14" fmla="*/ 115676 h 603052"/>
                  <a:gd name="connsiteX15" fmla="*/ 204436 w 604110"/>
                  <a:gd name="connsiteY15" fmla="*/ 136235 h 603052"/>
                  <a:gd name="connsiteX16" fmla="*/ 171073 w 604110"/>
                  <a:gd name="connsiteY16" fmla="*/ 131986 h 603052"/>
                  <a:gd name="connsiteX17" fmla="*/ 146771 w 604110"/>
                  <a:gd name="connsiteY17" fmla="*/ 107727 h 603052"/>
                  <a:gd name="connsiteX18" fmla="*/ 107916 w 604110"/>
                  <a:gd name="connsiteY18" fmla="*/ 146514 h 603052"/>
                  <a:gd name="connsiteX19" fmla="*/ 132218 w 604110"/>
                  <a:gd name="connsiteY19" fmla="*/ 170773 h 603052"/>
                  <a:gd name="connsiteX20" fmla="*/ 136474 w 604110"/>
                  <a:gd name="connsiteY20" fmla="*/ 204078 h 603052"/>
                  <a:gd name="connsiteX21" fmla="*/ 115879 w 604110"/>
                  <a:gd name="connsiteY21" fmla="*/ 253556 h 603052"/>
                  <a:gd name="connsiteX22" fmla="*/ 89244 w 604110"/>
                  <a:gd name="connsiteY22" fmla="*/ 274115 h 603052"/>
                  <a:gd name="connsiteX23" fmla="*/ 54919 w 604110"/>
                  <a:gd name="connsiteY23" fmla="*/ 274115 h 603052"/>
                  <a:gd name="connsiteX24" fmla="*/ 54919 w 604110"/>
                  <a:gd name="connsiteY24" fmla="*/ 328937 h 603052"/>
                  <a:gd name="connsiteX25" fmla="*/ 89244 w 604110"/>
                  <a:gd name="connsiteY25" fmla="*/ 328937 h 603052"/>
                  <a:gd name="connsiteX26" fmla="*/ 115879 w 604110"/>
                  <a:gd name="connsiteY26" fmla="*/ 349496 h 603052"/>
                  <a:gd name="connsiteX27" fmla="*/ 136474 w 604110"/>
                  <a:gd name="connsiteY27" fmla="*/ 398974 h 603052"/>
                  <a:gd name="connsiteX28" fmla="*/ 132218 w 604110"/>
                  <a:gd name="connsiteY28" fmla="*/ 432279 h 603052"/>
                  <a:gd name="connsiteX29" fmla="*/ 107916 w 604110"/>
                  <a:gd name="connsiteY29" fmla="*/ 456538 h 603052"/>
                  <a:gd name="connsiteX30" fmla="*/ 146771 w 604110"/>
                  <a:gd name="connsiteY30" fmla="*/ 495325 h 603052"/>
                  <a:gd name="connsiteX31" fmla="*/ 171073 w 604110"/>
                  <a:gd name="connsiteY31" fmla="*/ 471066 h 603052"/>
                  <a:gd name="connsiteX32" fmla="*/ 204436 w 604110"/>
                  <a:gd name="connsiteY32" fmla="*/ 466817 h 603052"/>
                  <a:gd name="connsiteX33" fmla="*/ 254001 w 604110"/>
                  <a:gd name="connsiteY33" fmla="*/ 487376 h 603052"/>
                  <a:gd name="connsiteX34" fmla="*/ 274595 w 604110"/>
                  <a:gd name="connsiteY34" fmla="*/ 513965 h 603052"/>
                  <a:gd name="connsiteX35" fmla="*/ 274595 w 604110"/>
                  <a:gd name="connsiteY35" fmla="*/ 548229 h 603052"/>
                  <a:gd name="connsiteX36" fmla="*/ 329515 w 604110"/>
                  <a:gd name="connsiteY36" fmla="*/ 548229 h 603052"/>
                  <a:gd name="connsiteX37" fmla="*/ 329515 w 604110"/>
                  <a:gd name="connsiteY37" fmla="*/ 513965 h 603052"/>
                  <a:gd name="connsiteX38" fmla="*/ 350109 w 604110"/>
                  <a:gd name="connsiteY38" fmla="*/ 487376 h 603052"/>
                  <a:gd name="connsiteX39" fmla="*/ 399674 w 604110"/>
                  <a:gd name="connsiteY39" fmla="*/ 466817 h 603052"/>
                  <a:gd name="connsiteX40" fmla="*/ 433037 w 604110"/>
                  <a:gd name="connsiteY40" fmla="*/ 471066 h 603052"/>
                  <a:gd name="connsiteX41" fmla="*/ 457339 w 604110"/>
                  <a:gd name="connsiteY41" fmla="*/ 495325 h 603052"/>
                  <a:gd name="connsiteX42" fmla="*/ 496194 w 604110"/>
                  <a:gd name="connsiteY42" fmla="*/ 456538 h 603052"/>
                  <a:gd name="connsiteX43" fmla="*/ 471892 w 604110"/>
                  <a:gd name="connsiteY43" fmla="*/ 432279 h 603052"/>
                  <a:gd name="connsiteX44" fmla="*/ 467636 w 604110"/>
                  <a:gd name="connsiteY44" fmla="*/ 398974 h 603052"/>
                  <a:gd name="connsiteX45" fmla="*/ 488231 w 604110"/>
                  <a:gd name="connsiteY45" fmla="*/ 349496 h 603052"/>
                  <a:gd name="connsiteX46" fmla="*/ 514866 w 604110"/>
                  <a:gd name="connsiteY46" fmla="*/ 328937 h 603052"/>
                  <a:gd name="connsiteX47" fmla="*/ 549191 w 604110"/>
                  <a:gd name="connsiteY47" fmla="*/ 328937 h 603052"/>
                  <a:gd name="connsiteX48" fmla="*/ 549191 w 604110"/>
                  <a:gd name="connsiteY48" fmla="*/ 274115 h 603052"/>
                  <a:gd name="connsiteX49" fmla="*/ 514866 w 604110"/>
                  <a:gd name="connsiteY49" fmla="*/ 274115 h 603052"/>
                  <a:gd name="connsiteX50" fmla="*/ 488231 w 604110"/>
                  <a:gd name="connsiteY50" fmla="*/ 253556 h 603052"/>
                  <a:gd name="connsiteX51" fmla="*/ 467636 w 604110"/>
                  <a:gd name="connsiteY51" fmla="*/ 204078 h 603052"/>
                  <a:gd name="connsiteX52" fmla="*/ 471892 w 604110"/>
                  <a:gd name="connsiteY52" fmla="*/ 170773 h 603052"/>
                  <a:gd name="connsiteX53" fmla="*/ 496194 w 604110"/>
                  <a:gd name="connsiteY53" fmla="*/ 146514 h 603052"/>
                  <a:gd name="connsiteX54" fmla="*/ 457339 w 604110"/>
                  <a:gd name="connsiteY54" fmla="*/ 107727 h 603052"/>
                  <a:gd name="connsiteX55" fmla="*/ 433037 w 604110"/>
                  <a:gd name="connsiteY55" fmla="*/ 131986 h 603052"/>
                  <a:gd name="connsiteX56" fmla="*/ 399674 w 604110"/>
                  <a:gd name="connsiteY56" fmla="*/ 136235 h 603052"/>
                  <a:gd name="connsiteX57" fmla="*/ 350109 w 604110"/>
                  <a:gd name="connsiteY57" fmla="*/ 115676 h 603052"/>
                  <a:gd name="connsiteX58" fmla="*/ 329515 w 604110"/>
                  <a:gd name="connsiteY58" fmla="*/ 89087 h 603052"/>
                  <a:gd name="connsiteX59" fmla="*/ 329515 w 604110"/>
                  <a:gd name="connsiteY59" fmla="*/ 54823 h 603052"/>
                  <a:gd name="connsiteX60" fmla="*/ 247136 w 604110"/>
                  <a:gd name="connsiteY60" fmla="*/ 0 h 603052"/>
                  <a:gd name="connsiteX61" fmla="*/ 356974 w 604110"/>
                  <a:gd name="connsiteY61" fmla="*/ 0 h 603052"/>
                  <a:gd name="connsiteX62" fmla="*/ 384434 w 604110"/>
                  <a:gd name="connsiteY62" fmla="*/ 27411 h 603052"/>
                  <a:gd name="connsiteX63" fmla="*/ 384434 w 604110"/>
                  <a:gd name="connsiteY63" fmla="*/ 68940 h 603052"/>
                  <a:gd name="connsiteX64" fmla="*/ 408598 w 604110"/>
                  <a:gd name="connsiteY64" fmla="*/ 78945 h 603052"/>
                  <a:gd name="connsiteX65" fmla="*/ 437980 w 604110"/>
                  <a:gd name="connsiteY65" fmla="*/ 49615 h 603052"/>
                  <a:gd name="connsiteX66" fmla="*/ 457339 w 604110"/>
                  <a:gd name="connsiteY66" fmla="*/ 41528 h 603052"/>
                  <a:gd name="connsiteX67" fmla="*/ 476835 w 604110"/>
                  <a:gd name="connsiteY67" fmla="*/ 49615 h 603052"/>
                  <a:gd name="connsiteX68" fmla="*/ 554408 w 604110"/>
                  <a:gd name="connsiteY68" fmla="*/ 127052 h 603052"/>
                  <a:gd name="connsiteX69" fmla="*/ 554408 w 604110"/>
                  <a:gd name="connsiteY69" fmla="*/ 165839 h 603052"/>
                  <a:gd name="connsiteX70" fmla="*/ 525026 w 604110"/>
                  <a:gd name="connsiteY70" fmla="*/ 195170 h 603052"/>
                  <a:gd name="connsiteX71" fmla="*/ 535049 w 604110"/>
                  <a:gd name="connsiteY71" fmla="*/ 219292 h 603052"/>
                  <a:gd name="connsiteX72" fmla="*/ 576650 w 604110"/>
                  <a:gd name="connsiteY72" fmla="*/ 219292 h 603052"/>
                  <a:gd name="connsiteX73" fmla="*/ 604110 w 604110"/>
                  <a:gd name="connsiteY73" fmla="*/ 246703 h 603052"/>
                  <a:gd name="connsiteX74" fmla="*/ 604110 w 604110"/>
                  <a:gd name="connsiteY74" fmla="*/ 356349 h 603052"/>
                  <a:gd name="connsiteX75" fmla="*/ 576650 w 604110"/>
                  <a:gd name="connsiteY75" fmla="*/ 383760 h 603052"/>
                  <a:gd name="connsiteX76" fmla="*/ 535187 w 604110"/>
                  <a:gd name="connsiteY76" fmla="*/ 383760 h 603052"/>
                  <a:gd name="connsiteX77" fmla="*/ 525026 w 604110"/>
                  <a:gd name="connsiteY77" fmla="*/ 407882 h 603052"/>
                  <a:gd name="connsiteX78" fmla="*/ 554408 w 604110"/>
                  <a:gd name="connsiteY78" fmla="*/ 437213 h 603052"/>
                  <a:gd name="connsiteX79" fmla="*/ 554408 w 604110"/>
                  <a:gd name="connsiteY79" fmla="*/ 476000 h 603052"/>
                  <a:gd name="connsiteX80" fmla="*/ 476835 w 604110"/>
                  <a:gd name="connsiteY80" fmla="*/ 553437 h 603052"/>
                  <a:gd name="connsiteX81" fmla="*/ 437980 w 604110"/>
                  <a:gd name="connsiteY81" fmla="*/ 553437 h 603052"/>
                  <a:gd name="connsiteX82" fmla="*/ 408598 w 604110"/>
                  <a:gd name="connsiteY82" fmla="*/ 524107 h 603052"/>
                  <a:gd name="connsiteX83" fmla="*/ 384434 w 604110"/>
                  <a:gd name="connsiteY83" fmla="*/ 534112 h 603052"/>
                  <a:gd name="connsiteX84" fmla="*/ 384434 w 604110"/>
                  <a:gd name="connsiteY84" fmla="*/ 575641 h 603052"/>
                  <a:gd name="connsiteX85" fmla="*/ 356974 w 604110"/>
                  <a:gd name="connsiteY85" fmla="*/ 603052 h 603052"/>
                  <a:gd name="connsiteX86" fmla="*/ 247136 w 604110"/>
                  <a:gd name="connsiteY86" fmla="*/ 603052 h 603052"/>
                  <a:gd name="connsiteX87" fmla="*/ 219676 w 604110"/>
                  <a:gd name="connsiteY87" fmla="*/ 575641 h 603052"/>
                  <a:gd name="connsiteX88" fmla="*/ 219676 w 604110"/>
                  <a:gd name="connsiteY88" fmla="*/ 534112 h 603052"/>
                  <a:gd name="connsiteX89" fmla="*/ 195512 w 604110"/>
                  <a:gd name="connsiteY89" fmla="*/ 524107 h 603052"/>
                  <a:gd name="connsiteX90" fmla="*/ 166130 w 604110"/>
                  <a:gd name="connsiteY90" fmla="*/ 553437 h 603052"/>
                  <a:gd name="connsiteX91" fmla="*/ 127275 w 604110"/>
                  <a:gd name="connsiteY91" fmla="*/ 553437 h 603052"/>
                  <a:gd name="connsiteX92" fmla="*/ 49702 w 604110"/>
                  <a:gd name="connsiteY92" fmla="*/ 476000 h 603052"/>
                  <a:gd name="connsiteX93" fmla="*/ 41601 w 604110"/>
                  <a:gd name="connsiteY93" fmla="*/ 456538 h 603052"/>
                  <a:gd name="connsiteX94" fmla="*/ 49702 w 604110"/>
                  <a:gd name="connsiteY94" fmla="*/ 437213 h 603052"/>
                  <a:gd name="connsiteX95" fmla="*/ 79083 w 604110"/>
                  <a:gd name="connsiteY95" fmla="*/ 407882 h 603052"/>
                  <a:gd name="connsiteX96" fmla="*/ 69061 w 604110"/>
                  <a:gd name="connsiteY96" fmla="*/ 383760 h 603052"/>
                  <a:gd name="connsiteX97" fmla="*/ 27460 w 604110"/>
                  <a:gd name="connsiteY97" fmla="*/ 383760 h 603052"/>
                  <a:gd name="connsiteX98" fmla="*/ 0 w 604110"/>
                  <a:gd name="connsiteY98" fmla="*/ 356349 h 603052"/>
                  <a:gd name="connsiteX99" fmla="*/ 0 w 604110"/>
                  <a:gd name="connsiteY99" fmla="*/ 246703 h 603052"/>
                  <a:gd name="connsiteX100" fmla="*/ 27460 w 604110"/>
                  <a:gd name="connsiteY100" fmla="*/ 219292 h 603052"/>
                  <a:gd name="connsiteX101" fmla="*/ 69061 w 604110"/>
                  <a:gd name="connsiteY101" fmla="*/ 219292 h 603052"/>
                  <a:gd name="connsiteX102" fmla="*/ 79083 w 604110"/>
                  <a:gd name="connsiteY102" fmla="*/ 195170 h 603052"/>
                  <a:gd name="connsiteX103" fmla="*/ 49702 w 604110"/>
                  <a:gd name="connsiteY103" fmla="*/ 165839 h 603052"/>
                  <a:gd name="connsiteX104" fmla="*/ 49702 w 604110"/>
                  <a:gd name="connsiteY104" fmla="*/ 127052 h 603052"/>
                  <a:gd name="connsiteX105" fmla="*/ 127275 w 604110"/>
                  <a:gd name="connsiteY105" fmla="*/ 49615 h 603052"/>
                  <a:gd name="connsiteX106" fmla="*/ 166130 w 604110"/>
                  <a:gd name="connsiteY106" fmla="*/ 49615 h 603052"/>
                  <a:gd name="connsiteX107" fmla="*/ 195512 w 604110"/>
                  <a:gd name="connsiteY107" fmla="*/ 78945 h 603052"/>
                  <a:gd name="connsiteX108" fmla="*/ 219676 w 604110"/>
                  <a:gd name="connsiteY108" fmla="*/ 68940 h 603052"/>
                  <a:gd name="connsiteX109" fmla="*/ 219676 w 604110"/>
                  <a:gd name="connsiteY109" fmla="*/ 27411 h 603052"/>
                  <a:gd name="connsiteX110" fmla="*/ 247136 w 604110"/>
                  <a:gd name="connsiteY110" fmla="*/ 0 h 60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604110" h="603052">
                    <a:moveTo>
                      <a:pt x="360585" y="233916"/>
                    </a:moveTo>
                    <a:cubicBezTo>
                      <a:pt x="367621" y="233916"/>
                      <a:pt x="374658" y="236588"/>
                      <a:pt x="380012" y="241933"/>
                    </a:cubicBezTo>
                    <a:cubicBezTo>
                      <a:pt x="390721" y="252623"/>
                      <a:pt x="390721" y="270028"/>
                      <a:pt x="380012" y="280718"/>
                    </a:cubicBezTo>
                    <a:lnTo>
                      <a:pt x="297635" y="362947"/>
                    </a:lnTo>
                    <a:cubicBezTo>
                      <a:pt x="292281" y="368292"/>
                      <a:pt x="285279" y="371033"/>
                      <a:pt x="278277" y="371033"/>
                    </a:cubicBezTo>
                    <a:cubicBezTo>
                      <a:pt x="271137" y="371033"/>
                      <a:pt x="264135" y="368292"/>
                      <a:pt x="258781" y="362947"/>
                    </a:cubicBezTo>
                    <a:lnTo>
                      <a:pt x="222260" y="326355"/>
                    </a:lnTo>
                    <a:cubicBezTo>
                      <a:pt x="211414" y="315665"/>
                      <a:pt x="211414" y="298397"/>
                      <a:pt x="222260" y="287707"/>
                    </a:cubicBezTo>
                    <a:cubicBezTo>
                      <a:pt x="232969" y="276880"/>
                      <a:pt x="250268" y="276880"/>
                      <a:pt x="260977" y="287707"/>
                    </a:cubicBezTo>
                    <a:lnTo>
                      <a:pt x="278277" y="304838"/>
                    </a:lnTo>
                    <a:lnTo>
                      <a:pt x="341158" y="241933"/>
                    </a:lnTo>
                    <a:cubicBezTo>
                      <a:pt x="346512" y="236588"/>
                      <a:pt x="353549" y="233916"/>
                      <a:pt x="360585" y="233916"/>
                    </a:cubicBezTo>
                    <a:close/>
                    <a:moveTo>
                      <a:pt x="274595" y="54823"/>
                    </a:moveTo>
                    <a:lnTo>
                      <a:pt x="274595" y="89087"/>
                    </a:lnTo>
                    <a:cubicBezTo>
                      <a:pt x="274595" y="101696"/>
                      <a:pt x="266083" y="112524"/>
                      <a:pt x="254001" y="115676"/>
                    </a:cubicBezTo>
                    <a:cubicBezTo>
                      <a:pt x="236701" y="120199"/>
                      <a:pt x="219951" y="127052"/>
                      <a:pt x="204436" y="136235"/>
                    </a:cubicBezTo>
                    <a:cubicBezTo>
                      <a:pt x="193590" y="142540"/>
                      <a:pt x="179860" y="140895"/>
                      <a:pt x="171073" y="131986"/>
                    </a:cubicBezTo>
                    <a:lnTo>
                      <a:pt x="146771" y="107727"/>
                    </a:lnTo>
                    <a:lnTo>
                      <a:pt x="107916" y="146514"/>
                    </a:lnTo>
                    <a:lnTo>
                      <a:pt x="132218" y="170773"/>
                    </a:lnTo>
                    <a:cubicBezTo>
                      <a:pt x="141142" y="179545"/>
                      <a:pt x="142790" y="193251"/>
                      <a:pt x="136474" y="204078"/>
                    </a:cubicBezTo>
                    <a:cubicBezTo>
                      <a:pt x="127275" y="219566"/>
                      <a:pt x="120410" y="236287"/>
                      <a:pt x="115879" y="253556"/>
                    </a:cubicBezTo>
                    <a:cubicBezTo>
                      <a:pt x="112721" y="265617"/>
                      <a:pt x="101875" y="274115"/>
                      <a:pt x="89244" y="274115"/>
                    </a:cubicBezTo>
                    <a:lnTo>
                      <a:pt x="54919" y="274115"/>
                    </a:lnTo>
                    <a:lnTo>
                      <a:pt x="54919" y="328937"/>
                    </a:lnTo>
                    <a:lnTo>
                      <a:pt x="89244" y="328937"/>
                    </a:lnTo>
                    <a:cubicBezTo>
                      <a:pt x="101875" y="328937"/>
                      <a:pt x="112721" y="337435"/>
                      <a:pt x="115879" y="349496"/>
                    </a:cubicBezTo>
                    <a:cubicBezTo>
                      <a:pt x="120410" y="366765"/>
                      <a:pt x="127275" y="383486"/>
                      <a:pt x="136474" y="398974"/>
                    </a:cubicBezTo>
                    <a:cubicBezTo>
                      <a:pt x="142790" y="409801"/>
                      <a:pt x="141142" y="423507"/>
                      <a:pt x="132218" y="432279"/>
                    </a:cubicBezTo>
                    <a:lnTo>
                      <a:pt x="107916" y="456538"/>
                    </a:lnTo>
                    <a:lnTo>
                      <a:pt x="146771" y="495325"/>
                    </a:lnTo>
                    <a:lnTo>
                      <a:pt x="171073" y="471066"/>
                    </a:lnTo>
                    <a:cubicBezTo>
                      <a:pt x="179860" y="462157"/>
                      <a:pt x="193590" y="460512"/>
                      <a:pt x="204436" y="466817"/>
                    </a:cubicBezTo>
                    <a:cubicBezTo>
                      <a:pt x="219951" y="476000"/>
                      <a:pt x="236701" y="482853"/>
                      <a:pt x="254001" y="487376"/>
                    </a:cubicBezTo>
                    <a:cubicBezTo>
                      <a:pt x="266083" y="490528"/>
                      <a:pt x="274595" y="501356"/>
                      <a:pt x="274595" y="513965"/>
                    </a:cubicBezTo>
                    <a:lnTo>
                      <a:pt x="274595" y="548229"/>
                    </a:lnTo>
                    <a:lnTo>
                      <a:pt x="329515" y="548229"/>
                    </a:lnTo>
                    <a:lnTo>
                      <a:pt x="329515" y="513965"/>
                    </a:lnTo>
                    <a:cubicBezTo>
                      <a:pt x="329515" y="501356"/>
                      <a:pt x="338027" y="490528"/>
                      <a:pt x="350109" y="487376"/>
                    </a:cubicBezTo>
                    <a:cubicBezTo>
                      <a:pt x="367409" y="482853"/>
                      <a:pt x="384159" y="476000"/>
                      <a:pt x="399674" y="466817"/>
                    </a:cubicBezTo>
                    <a:cubicBezTo>
                      <a:pt x="410520" y="460512"/>
                      <a:pt x="424250" y="462157"/>
                      <a:pt x="433037" y="471066"/>
                    </a:cubicBezTo>
                    <a:lnTo>
                      <a:pt x="457339" y="495325"/>
                    </a:lnTo>
                    <a:lnTo>
                      <a:pt x="496194" y="456538"/>
                    </a:lnTo>
                    <a:lnTo>
                      <a:pt x="471892" y="432279"/>
                    </a:lnTo>
                    <a:cubicBezTo>
                      <a:pt x="462968" y="423507"/>
                      <a:pt x="461320" y="409801"/>
                      <a:pt x="467636" y="398974"/>
                    </a:cubicBezTo>
                    <a:cubicBezTo>
                      <a:pt x="476835" y="383486"/>
                      <a:pt x="483700" y="366765"/>
                      <a:pt x="488231" y="349496"/>
                    </a:cubicBezTo>
                    <a:cubicBezTo>
                      <a:pt x="491389" y="337435"/>
                      <a:pt x="502235" y="328937"/>
                      <a:pt x="514866" y="328937"/>
                    </a:cubicBezTo>
                    <a:lnTo>
                      <a:pt x="549191" y="328937"/>
                    </a:lnTo>
                    <a:lnTo>
                      <a:pt x="549191" y="274115"/>
                    </a:lnTo>
                    <a:lnTo>
                      <a:pt x="514866" y="274115"/>
                    </a:lnTo>
                    <a:cubicBezTo>
                      <a:pt x="502235" y="274115"/>
                      <a:pt x="491389" y="265617"/>
                      <a:pt x="488231" y="253556"/>
                    </a:cubicBezTo>
                    <a:cubicBezTo>
                      <a:pt x="483700" y="236287"/>
                      <a:pt x="476835" y="219566"/>
                      <a:pt x="467636" y="204078"/>
                    </a:cubicBezTo>
                    <a:cubicBezTo>
                      <a:pt x="461320" y="193251"/>
                      <a:pt x="462968" y="179545"/>
                      <a:pt x="471892" y="170773"/>
                    </a:cubicBezTo>
                    <a:lnTo>
                      <a:pt x="496194" y="146514"/>
                    </a:lnTo>
                    <a:lnTo>
                      <a:pt x="457339" y="107727"/>
                    </a:lnTo>
                    <a:lnTo>
                      <a:pt x="433037" y="131986"/>
                    </a:lnTo>
                    <a:cubicBezTo>
                      <a:pt x="424250" y="140895"/>
                      <a:pt x="410520" y="142540"/>
                      <a:pt x="399674" y="136235"/>
                    </a:cubicBezTo>
                    <a:cubicBezTo>
                      <a:pt x="384159" y="127052"/>
                      <a:pt x="367409" y="120199"/>
                      <a:pt x="350109" y="115676"/>
                    </a:cubicBezTo>
                    <a:cubicBezTo>
                      <a:pt x="338027" y="112524"/>
                      <a:pt x="329515" y="101696"/>
                      <a:pt x="329515" y="89087"/>
                    </a:cubicBezTo>
                    <a:lnTo>
                      <a:pt x="329515" y="54823"/>
                    </a:lnTo>
                    <a:close/>
                    <a:moveTo>
                      <a:pt x="247136" y="0"/>
                    </a:moveTo>
                    <a:lnTo>
                      <a:pt x="356974" y="0"/>
                    </a:lnTo>
                    <a:cubicBezTo>
                      <a:pt x="372077" y="0"/>
                      <a:pt x="384434" y="12335"/>
                      <a:pt x="384434" y="27411"/>
                    </a:cubicBezTo>
                    <a:lnTo>
                      <a:pt x="384434" y="68940"/>
                    </a:lnTo>
                    <a:cubicBezTo>
                      <a:pt x="392672" y="71818"/>
                      <a:pt x="400772" y="75107"/>
                      <a:pt x="408598" y="78945"/>
                    </a:cubicBezTo>
                    <a:lnTo>
                      <a:pt x="437980" y="49615"/>
                    </a:lnTo>
                    <a:cubicBezTo>
                      <a:pt x="443060" y="44407"/>
                      <a:pt x="450062" y="41528"/>
                      <a:pt x="457339" y="41528"/>
                    </a:cubicBezTo>
                    <a:cubicBezTo>
                      <a:pt x="464616" y="41528"/>
                      <a:pt x="471618" y="44407"/>
                      <a:pt x="476835" y="49615"/>
                    </a:cubicBezTo>
                    <a:lnTo>
                      <a:pt x="554408" y="127052"/>
                    </a:lnTo>
                    <a:cubicBezTo>
                      <a:pt x="565255" y="137743"/>
                      <a:pt x="565255" y="155149"/>
                      <a:pt x="554408" y="165839"/>
                    </a:cubicBezTo>
                    <a:lnTo>
                      <a:pt x="525026" y="195170"/>
                    </a:lnTo>
                    <a:cubicBezTo>
                      <a:pt x="528871" y="202982"/>
                      <a:pt x="532166" y="211068"/>
                      <a:pt x="535049" y="219292"/>
                    </a:cubicBezTo>
                    <a:lnTo>
                      <a:pt x="576650" y="219292"/>
                    </a:lnTo>
                    <a:cubicBezTo>
                      <a:pt x="591753" y="219292"/>
                      <a:pt x="604110" y="231627"/>
                      <a:pt x="604110" y="246703"/>
                    </a:cubicBezTo>
                    <a:lnTo>
                      <a:pt x="604110" y="356349"/>
                    </a:lnTo>
                    <a:cubicBezTo>
                      <a:pt x="604110" y="371425"/>
                      <a:pt x="591753" y="383760"/>
                      <a:pt x="576650" y="383760"/>
                    </a:cubicBezTo>
                    <a:lnTo>
                      <a:pt x="535187" y="383760"/>
                    </a:lnTo>
                    <a:cubicBezTo>
                      <a:pt x="532166" y="391984"/>
                      <a:pt x="528871" y="400070"/>
                      <a:pt x="525026" y="407882"/>
                    </a:cubicBezTo>
                    <a:lnTo>
                      <a:pt x="554408" y="437213"/>
                    </a:lnTo>
                    <a:cubicBezTo>
                      <a:pt x="565255" y="447903"/>
                      <a:pt x="565255" y="465309"/>
                      <a:pt x="554408" y="476000"/>
                    </a:cubicBezTo>
                    <a:lnTo>
                      <a:pt x="476835" y="553437"/>
                    </a:lnTo>
                    <a:cubicBezTo>
                      <a:pt x="466126" y="564265"/>
                      <a:pt x="448689" y="564265"/>
                      <a:pt x="437980" y="553437"/>
                    </a:cubicBezTo>
                    <a:lnTo>
                      <a:pt x="408598" y="524107"/>
                    </a:lnTo>
                    <a:cubicBezTo>
                      <a:pt x="400772" y="527945"/>
                      <a:pt x="392672" y="531234"/>
                      <a:pt x="384434" y="534112"/>
                    </a:cubicBezTo>
                    <a:lnTo>
                      <a:pt x="384434" y="575641"/>
                    </a:lnTo>
                    <a:cubicBezTo>
                      <a:pt x="384434" y="590717"/>
                      <a:pt x="372077" y="603052"/>
                      <a:pt x="356974" y="603052"/>
                    </a:cubicBezTo>
                    <a:lnTo>
                      <a:pt x="247136" y="603052"/>
                    </a:lnTo>
                    <a:cubicBezTo>
                      <a:pt x="232033" y="603052"/>
                      <a:pt x="219676" y="590717"/>
                      <a:pt x="219676" y="575641"/>
                    </a:cubicBezTo>
                    <a:lnTo>
                      <a:pt x="219676" y="534112"/>
                    </a:lnTo>
                    <a:cubicBezTo>
                      <a:pt x="211438" y="531234"/>
                      <a:pt x="203338" y="527945"/>
                      <a:pt x="195512" y="524107"/>
                    </a:cubicBezTo>
                    <a:lnTo>
                      <a:pt x="166130" y="553437"/>
                    </a:lnTo>
                    <a:cubicBezTo>
                      <a:pt x="155421" y="564265"/>
                      <a:pt x="137984" y="564265"/>
                      <a:pt x="127275" y="553437"/>
                    </a:cubicBezTo>
                    <a:lnTo>
                      <a:pt x="49702" y="476000"/>
                    </a:lnTo>
                    <a:cubicBezTo>
                      <a:pt x="44484" y="470792"/>
                      <a:pt x="41601" y="463802"/>
                      <a:pt x="41601" y="456538"/>
                    </a:cubicBezTo>
                    <a:cubicBezTo>
                      <a:pt x="41601" y="449274"/>
                      <a:pt x="44484" y="442284"/>
                      <a:pt x="49702" y="437213"/>
                    </a:cubicBezTo>
                    <a:lnTo>
                      <a:pt x="79083" y="407882"/>
                    </a:lnTo>
                    <a:cubicBezTo>
                      <a:pt x="75239" y="400070"/>
                      <a:pt x="71944" y="391984"/>
                      <a:pt x="69061" y="383760"/>
                    </a:cubicBezTo>
                    <a:lnTo>
                      <a:pt x="27460" y="383760"/>
                    </a:lnTo>
                    <a:cubicBezTo>
                      <a:pt x="12357" y="383760"/>
                      <a:pt x="0" y="371425"/>
                      <a:pt x="0" y="356349"/>
                    </a:cubicBezTo>
                    <a:lnTo>
                      <a:pt x="0" y="246703"/>
                    </a:lnTo>
                    <a:cubicBezTo>
                      <a:pt x="0" y="231627"/>
                      <a:pt x="12357" y="219292"/>
                      <a:pt x="27460" y="219292"/>
                    </a:cubicBezTo>
                    <a:lnTo>
                      <a:pt x="69061" y="219292"/>
                    </a:lnTo>
                    <a:cubicBezTo>
                      <a:pt x="71944" y="211068"/>
                      <a:pt x="75239" y="202982"/>
                      <a:pt x="79083" y="195170"/>
                    </a:cubicBezTo>
                    <a:lnTo>
                      <a:pt x="49702" y="165839"/>
                    </a:lnTo>
                    <a:cubicBezTo>
                      <a:pt x="38855" y="155149"/>
                      <a:pt x="38855" y="137743"/>
                      <a:pt x="49702" y="127052"/>
                    </a:cubicBezTo>
                    <a:lnTo>
                      <a:pt x="127275" y="49615"/>
                    </a:lnTo>
                    <a:cubicBezTo>
                      <a:pt x="137984" y="38787"/>
                      <a:pt x="155421" y="38787"/>
                      <a:pt x="166130" y="49615"/>
                    </a:cubicBezTo>
                    <a:lnTo>
                      <a:pt x="195512" y="78945"/>
                    </a:lnTo>
                    <a:cubicBezTo>
                      <a:pt x="203338" y="75107"/>
                      <a:pt x="211438" y="71818"/>
                      <a:pt x="219676" y="68940"/>
                    </a:cubicBezTo>
                    <a:lnTo>
                      <a:pt x="219676" y="27411"/>
                    </a:lnTo>
                    <a:cubicBezTo>
                      <a:pt x="219676" y="12335"/>
                      <a:pt x="232033" y="0"/>
                      <a:pt x="24713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9509" y="6249"/>
              <a:ext cx="2276" cy="1735"/>
              <a:chOff x="6105384" y="4212772"/>
              <a:chExt cx="1445390" cy="1101930"/>
            </a:xfrm>
          </p:grpSpPr>
          <p:sp>
            <p:nvSpPr>
              <p:cNvPr id="53" name="箭头: V 形 3"/>
              <p:cNvSpPr/>
              <p:nvPr/>
            </p:nvSpPr>
            <p:spPr>
              <a:xfrm rot="10168624">
                <a:off x="6105384" y="4212772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iconfont-1191-801509"/>
              <p:cNvSpPr>
                <a:spLocks noChangeAspect="1"/>
              </p:cNvSpPr>
              <p:nvPr/>
            </p:nvSpPr>
            <p:spPr bwMode="auto">
              <a:xfrm rot="2628867">
                <a:off x="6781975" y="4668839"/>
                <a:ext cx="200502" cy="400901"/>
              </a:xfrm>
              <a:custGeom>
                <a:avLst/>
                <a:gdLst>
                  <a:gd name="T0" fmla="*/ 541 w 4094"/>
                  <a:gd name="T1" fmla="*/ 4469 h 8186"/>
                  <a:gd name="T2" fmla="*/ 541 w 4094"/>
                  <a:gd name="T3" fmla="*/ 4465 h 8186"/>
                  <a:gd name="T4" fmla="*/ 3524 w 4094"/>
                  <a:gd name="T5" fmla="*/ 4467 h 8186"/>
                  <a:gd name="T6" fmla="*/ 3535 w 4094"/>
                  <a:gd name="T7" fmla="*/ 4465 h 8186"/>
                  <a:gd name="T8" fmla="*/ 4094 w 4094"/>
                  <a:gd name="T9" fmla="*/ 5023 h 8186"/>
                  <a:gd name="T10" fmla="*/ 3986 w 4094"/>
                  <a:gd name="T11" fmla="*/ 5332 h 8186"/>
                  <a:gd name="T12" fmla="*/ 3997 w 4094"/>
                  <a:gd name="T13" fmla="*/ 5339 h 8186"/>
                  <a:gd name="T14" fmla="*/ 3987 w 4094"/>
                  <a:gd name="T15" fmla="*/ 5357 h 8186"/>
                  <a:gd name="T16" fmla="*/ 3991 w 4094"/>
                  <a:gd name="T17" fmla="*/ 5359 h 8186"/>
                  <a:gd name="T18" fmla="*/ 2565 w 4094"/>
                  <a:gd name="T19" fmla="*/ 7829 h 8186"/>
                  <a:gd name="T20" fmla="*/ 2519 w 4094"/>
                  <a:gd name="T21" fmla="*/ 7908 h 8186"/>
                  <a:gd name="T22" fmla="*/ 2503 w 4094"/>
                  <a:gd name="T23" fmla="*/ 7935 h 8186"/>
                  <a:gd name="T24" fmla="*/ 2502 w 4094"/>
                  <a:gd name="T25" fmla="*/ 7934 h 8186"/>
                  <a:gd name="T26" fmla="*/ 2047 w 4094"/>
                  <a:gd name="T27" fmla="*/ 8186 h 8186"/>
                  <a:gd name="T28" fmla="*/ 1562 w 4094"/>
                  <a:gd name="T29" fmla="*/ 7876 h 8186"/>
                  <a:gd name="T30" fmla="*/ 97 w 4094"/>
                  <a:gd name="T31" fmla="*/ 5339 h 8186"/>
                  <a:gd name="T32" fmla="*/ 109 w 4094"/>
                  <a:gd name="T33" fmla="*/ 5331 h 8186"/>
                  <a:gd name="T34" fmla="*/ 1 w 4094"/>
                  <a:gd name="T35" fmla="*/ 5023 h 8186"/>
                  <a:gd name="T36" fmla="*/ 541 w 4094"/>
                  <a:gd name="T37" fmla="*/ 4469 h 8186"/>
                  <a:gd name="T38" fmla="*/ 541 w 4094"/>
                  <a:gd name="T39" fmla="*/ 4469 h 8186"/>
                  <a:gd name="T40" fmla="*/ 541 w 4094"/>
                  <a:gd name="T41" fmla="*/ 4469 h 8186"/>
                  <a:gd name="T42" fmla="*/ 2047 w 4094"/>
                  <a:gd name="T43" fmla="*/ 7228 h 8186"/>
                  <a:gd name="T44" fmla="*/ 3213 w 4094"/>
                  <a:gd name="T45" fmla="*/ 5209 h 8186"/>
                  <a:gd name="T46" fmla="*/ 882 w 4094"/>
                  <a:gd name="T47" fmla="*/ 5209 h 8186"/>
                  <a:gd name="T48" fmla="*/ 2047 w 4094"/>
                  <a:gd name="T49" fmla="*/ 7228 h 8186"/>
                  <a:gd name="T50" fmla="*/ 3554 w 4094"/>
                  <a:gd name="T51" fmla="*/ 3717 h 8186"/>
                  <a:gd name="T52" fmla="*/ 3554 w 4094"/>
                  <a:gd name="T53" fmla="*/ 3721 h 8186"/>
                  <a:gd name="T54" fmla="*/ 579 w 4094"/>
                  <a:gd name="T55" fmla="*/ 3721 h 8186"/>
                  <a:gd name="T56" fmla="*/ 579 w 4094"/>
                  <a:gd name="T57" fmla="*/ 3717 h 8186"/>
                  <a:gd name="T58" fmla="*/ 559 w 4094"/>
                  <a:gd name="T59" fmla="*/ 3721 h 8186"/>
                  <a:gd name="T60" fmla="*/ 0 w 4094"/>
                  <a:gd name="T61" fmla="*/ 3163 h 8186"/>
                  <a:gd name="T62" fmla="*/ 118 w 4094"/>
                  <a:gd name="T63" fmla="*/ 2835 h 8186"/>
                  <a:gd name="T64" fmla="*/ 104 w 4094"/>
                  <a:gd name="T65" fmla="*/ 2827 h 8186"/>
                  <a:gd name="T66" fmla="*/ 1529 w 4094"/>
                  <a:gd name="T67" fmla="*/ 357 h 8186"/>
                  <a:gd name="T68" fmla="*/ 1576 w 4094"/>
                  <a:gd name="T69" fmla="*/ 277 h 8186"/>
                  <a:gd name="T70" fmla="*/ 1591 w 4094"/>
                  <a:gd name="T71" fmla="*/ 251 h 8186"/>
                  <a:gd name="T72" fmla="*/ 1593 w 4094"/>
                  <a:gd name="T73" fmla="*/ 252 h 8186"/>
                  <a:gd name="T74" fmla="*/ 2047 w 4094"/>
                  <a:gd name="T75" fmla="*/ 0 h 8186"/>
                  <a:gd name="T76" fmla="*/ 2570 w 4094"/>
                  <a:gd name="T77" fmla="*/ 384 h 8186"/>
                  <a:gd name="T78" fmla="*/ 3967 w 4094"/>
                  <a:gd name="T79" fmla="*/ 2803 h 8186"/>
                  <a:gd name="T80" fmla="*/ 3958 w 4094"/>
                  <a:gd name="T81" fmla="*/ 2809 h 8186"/>
                  <a:gd name="T82" fmla="*/ 4093 w 4094"/>
                  <a:gd name="T83" fmla="*/ 3163 h 8186"/>
                  <a:gd name="T84" fmla="*/ 3554 w 4094"/>
                  <a:gd name="T85" fmla="*/ 3717 h 8186"/>
                  <a:gd name="T86" fmla="*/ 3554 w 4094"/>
                  <a:gd name="T87" fmla="*/ 3717 h 8186"/>
                  <a:gd name="T88" fmla="*/ 3554 w 4094"/>
                  <a:gd name="T89" fmla="*/ 3717 h 8186"/>
                  <a:gd name="T90" fmla="*/ 3554 w 4094"/>
                  <a:gd name="T91" fmla="*/ 3717 h 8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094" h="8186">
                    <a:moveTo>
                      <a:pt x="541" y="4469"/>
                    </a:moveTo>
                    <a:lnTo>
                      <a:pt x="541" y="4465"/>
                    </a:lnTo>
                    <a:lnTo>
                      <a:pt x="3524" y="4467"/>
                    </a:lnTo>
                    <a:cubicBezTo>
                      <a:pt x="3528" y="4466"/>
                      <a:pt x="3531" y="4465"/>
                      <a:pt x="3535" y="4465"/>
                    </a:cubicBezTo>
                    <a:cubicBezTo>
                      <a:pt x="3844" y="4465"/>
                      <a:pt x="4094" y="4715"/>
                      <a:pt x="4094" y="5023"/>
                    </a:cubicBezTo>
                    <a:cubicBezTo>
                      <a:pt x="4094" y="5141"/>
                      <a:pt x="4049" y="5243"/>
                      <a:pt x="3986" y="5332"/>
                    </a:cubicBezTo>
                    <a:lnTo>
                      <a:pt x="3997" y="5339"/>
                    </a:lnTo>
                    <a:lnTo>
                      <a:pt x="3987" y="5357"/>
                    </a:lnTo>
                    <a:lnTo>
                      <a:pt x="3991" y="5359"/>
                    </a:lnTo>
                    <a:lnTo>
                      <a:pt x="2565" y="7829"/>
                    </a:lnTo>
                    <a:cubicBezTo>
                      <a:pt x="2553" y="7858"/>
                      <a:pt x="2535" y="7882"/>
                      <a:pt x="2519" y="7908"/>
                    </a:cubicBezTo>
                    <a:lnTo>
                      <a:pt x="2503" y="7935"/>
                    </a:lnTo>
                    <a:lnTo>
                      <a:pt x="2502" y="7934"/>
                    </a:lnTo>
                    <a:cubicBezTo>
                      <a:pt x="2401" y="8082"/>
                      <a:pt x="2240" y="8186"/>
                      <a:pt x="2047" y="8186"/>
                    </a:cubicBezTo>
                    <a:cubicBezTo>
                      <a:pt x="1831" y="8186"/>
                      <a:pt x="1653" y="8057"/>
                      <a:pt x="1562" y="7876"/>
                    </a:cubicBezTo>
                    <a:lnTo>
                      <a:pt x="97" y="5339"/>
                    </a:lnTo>
                    <a:lnTo>
                      <a:pt x="109" y="5331"/>
                    </a:lnTo>
                    <a:cubicBezTo>
                      <a:pt x="46" y="5243"/>
                      <a:pt x="1" y="5141"/>
                      <a:pt x="1" y="5023"/>
                    </a:cubicBezTo>
                    <a:cubicBezTo>
                      <a:pt x="0" y="4721"/>
                      <a:pt x="241" y="4479"/>
                      <a:pt x="541" y="4469"/>
                    </a:cubicBezTo>
                    <a:lnTo>
                      <a:pt x="541" y="4469"/>
                    </a:lnTo>
                    <a:lnTo>
                      <a:pt x="541" y="4469"/>
                    </a:lnTo>
                    <a:close/>
                    <a:moveTo>
                      <a:pt x="2047" y="7228"/>
                    </a:moveTo>
                    <a:lnTo>
                      <a:pt x="3213" y="5209"/>
                    </a:lnTo>
                    <a:lnTo>
                      <a:pt x="882" y="5209"/>
                    </a:lnTo>
                    <a:lnTo>
                      <a:pt x="2047" y="7228"/>
                    </a:lnTo>
                    <a:close/>
                    <a:moveTo>
                      <a:pt x="3554" y="3717"/>
                    </a:moveTo>
                    <a:lnTo>
                      <a:pt x="3554" y="3721"/>
                    </a:lnTo>
                    <a:lnTo>
                      <a:pt x="579" y="3721"/>
                    </a:lnTo>
                    <a:lnTo>
                      <a:pt x="579" y="3717"/>
                    </a:lnTo>
                    <a:cubicBezTo>
                      <a:pt x="572" y="3717"/>
                      <a:pt x="566" y="3721"/>
                      <a:pt x="559" y="3721"/>
                    </a:cubicBezTo>
                    <a:cubicBezTo>
                      <a:pt x="250" y="3721"/>
                      <a:pt x="0" y="3471"/>
                      <a:pt x="0" y="3163"/>
                    </a:cubicBezTo>
                    <a:cubicBezTo>
                      <a:pt x="0" y="3038"/>
                      <a:pt x="49" y="2928"/>
                      <a:pt x="118" y="2835"/>
                    </a:cubicBezTo>
                    <a:lnTo>
                      <a:pt x="104" y="2827"/>
                    </a:lnTo>
                    <a:lnTo>
                      <a:pt x="1529" y="357"/>
                    </a:lnTo>
                    <a:cubicBezTo>
                      <a:pt x="1541" y="328"/>
                      <a:pt x="1560" y="304"/>
                      <a:pt x="1576" y="277"/>
                    </a:cubicBezTo>
                    <a:lnTo>
                      <a:pt x="1591" y="251"/>
                    </a:lnTo>
                    <a:lnTo>
                      <a:pt x="1593" y="252"/>
                    </a:lnTo>
                    <a:cubicBezTo>
                      <a:pt x="1693" y="103"/>
                      <a:pt x="1854" y="0"/>
                      <a:pt x="2047" y="0"/>
                    </a:cubicBezTo>
                    <a:cubicBezTo>
                      <a:pt x="2293" y="0"/>
                      <a:pt x="2496" y="162"/>
                      <a:pt x="2570" y="384"/>
                    </a:cubicBezTo>
                    <a:lnTo>
                      <a:pt x="3967" y="2803"/>
                    </a:lnTo>
                    <a:lnTo>
                      <a:pt x="3958" y="2809"/>
                    </a:lnTo>
                    <a:cubicBezTo>
                      <a:pt x="4039" y="2906"/>
                      <a:pt x="4093" y="3026"/>
                      <a:pt x="4093" y="3163"/>
                    </a:cubicBezTo>
                    <a:cubicBezTo>
                      <a:pt x="4094" y="3465"/>
                      <a:pt x="3853" y="3707"/>
                      <a:pt x="3554" y="3717"/>
                    </a:cubicBezTo>
                    <a:lnTo>
                      <a:pt x="3554" y="3717"/>
                    </a:lnTo>
                    <a:lnTo>
                      <a:pt x="3554" y="3717"/>
                    </a:lnTo>
                    <a:close/>
                    <a:moveTo>
                      <a:pt x="3554" y="3717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grpSp>
          <p:nvGrpSpPr>
            <p:cNvPr id="55" name="组合 54"/>
            <p:cNvGrpSpPr/>
            <p:nvPr/>
          </p:nvGrpSpPr>
          <p:grpSpPr>
            <a:xfrm>
              <a:off x="9780" y="3906"/>
              <a:ext cx="1735" cy="2276"/>
              <a:chOff x="6277114" y="2725012"/>
              <a:chExt cx="1101930" cy="1445390"/>
            </a:xfrm>
          </p:grpSpPr>
          <p:sp>
            <p:nvSpPr>
              <p:cNvPr id="56" name="箭头: V 形 3"/>
              <p:cNvSpPr/>
              <p:nvPr/>
            </p:nvSpPr>
            <p:spPr>
              <a:xfrm rot="4788010">
                <a:off x="6105384" y="2896742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iconfont-1187-868307"/>
              <p:cNvSpPr>
                <a:spLocks noChangeAspect="1"/>
              </p:cNvSpPr>
              <p:nvPr/>
            </p:nvSpPr>
            <p:spPr bwMode="auto">
              <a:xfrm>
                <a:off x="6839537" y="3259441"/>
                <a:ext cx="288040" cy="281972"/>
              </a:xfrm>
              <a:custGeom>
                <a:avLst/>
                <a:gdLst>
                  <a:gd name="T0" fmla="*/ 2895 w 12754"/>
                  <a:gd name="T1" fmla="*/ 3482 h 12486"/>
                  <a:gd name="T2" fmla="*/ 6377 w 12754"/>
                  <a:gd name="T3" fmla="*/ 0 h 12486"/>
                  <a:gd name="T4" fmla="*/ 9859 w 12754"/>
                  <a:gd name="T5" fmla="*/ 3482 h 12486"/>
                  <a:gd name="T6" fmla="*/ 6377 w 12754"/>
                  <a:gd name="T7" fmla="*/ 6963 h 12486"/>
                  <a:gd name="T8" fmla="*/ 2895 w 12754"/>
                  <a:gd name="T9" fmla="*/ 3482 h 12486"/>
                  <a:gd name="T10" fmla="*/ 0 w 12754"/>
                  <a:gd name="T11" fmla="*/ 12468 h 12486"/>
                  <a:gd name="T12" fmla="*/ 3586 w 12754"/>
                  <a:gd name="T13" fmla="*/ 7045 h 12486"/>
                  <a:gd name="T14" fmla="*/ 6377 w 12754"/>
                  <a:gd name="T15" fmla="*/ 8014 h 12486"/>
                  <a:gd name="T16" fmla="*/ 9182 w 12754"/>
                  <a:gd name="T17" fmla="*/ 7036 h 12486"/>
                  <a:gd name="T18" fmla="*/ 12754 w 12754"/>
                  <a:gd name="T19" fmla="*/ 12468 h 12486"/>
                  <a:gd name="T20" fmla="*/ 0 w 12754"/>
                  <a:gd name="T21" fmla="*/ 12468 h 12486"/>
                  <a:gd name="T22" fmla="*/ 0 w 12754"/>
                  <a:gd name="T23" fmla="*/ 12468 h 1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54" h="12486">
                    <a:moveTo>
                      <a:pt x="2895" y="3482"/>
                    </a:moveTo>
                    <a:cubicBezTo>
                      <a:pt x="2895" y="1562"/>
                      <a:pt x="4457" y="0"/>
                      <a:pt x="6377" y="0"/>
                    </a:cubicBezTo>
                    <a:cubicBezTo>
                      <a:pt x="8297" y="0"/>
                      <a:pt x="9859" y="1562"/>
                      <a:pt x="9859" y="3482"/>
                    </a:cubicBezTo>
                    <a:cubicBezTo>
                      <a:pt x="9859" y="5402"/>
                      <a:pt x="8297" y="6963"/>
                      <a:pt x="6377" y="6963"/>
                    </a:cubicBezTo>
                    <a:cubicBezTo>
                      <a:pt x="4457" y="6963"/>
                      <a:pt x="2895" y="5402"/>
                      <a:pt x="2895" y="3482"/>
                    </a:cubicBezTo>
                    <a:close/>
                    <a:moveTo>
                      <a:pt x="0" y="12468"/>
                    </a:moveTo>
                    <a:cubicBezTo>
                      <a:pt x="75" y="11626"/>
                      <a:pt x="479" y="8643"/>
                      <a:pt x="3586" y="7045"/>
                    </a:cubicBezTo>
                    <a:cubicBezTo>
                      <a:pt x="4356" y="7650"/>
                      <a:pt x="5324" y="8014"/>
                      <a:pt x="6377" y="8014"/>
                    </a:cubicBezTo>
                    <a:cubicBezTo>
                      <a:pt x="7436" y="8014"/>
                      <a:pt x="8409" y="7647"/>
                      <a:pt x="9182" y="7036"/>
                    </a:cubicBezTo>
                    <a:cubicBezTo>
                      <a:pt x="12302" y="8627"/>
                      <a:pt x="12678" y="11589"/>
                      <a:pt x="12754" y="12468"/>
                    </a:cubicBezTo>
                    <a:cubicBezTo>
                      <a:pt x="12736" y="12486"/>
                      <a:pt x="18" y="12470"/>
                      <a:pt x="0" y="12468"/>
                    </a:cubicBezTo>
                    <a:close/>
                    <a:moveTo>
                      <a:pt x="0" y="12468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sp>
          <p:nvSpPr>
            <p:cNvPr id="58" name="文本框 57"/>
            <p:cNvSpPr txBox="1"/>
            <p:nvPr/>
          </p:nvSpPr>
          <p:spPr>
            <a:xfrm>
              <a:off x="2370" y="7405"/>
              <a:ext cx="4819" cy="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b="1" dirty="0">
                  <a:solidFill>
                    <a:schemeClr val="tx1"/>
                  </a:solidFill>
                  <a:latin typeface="+mn-ea"/>
                </a:rPr>
                <a:t>角色定位</a:t>
              </a:r>
              <a:endParaRPr lang="zh-CN" altLang="en-US" sz="16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122" y="8092"/>
              <a:ext cx="6067" cy="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满足品牌私域社群</a:t>
              </a:r>
              <a:r>
                <a:rPr lang="en-US" altLang="zh-CN" sz="1400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与消费者之间的角色需求，合理制定一种人设</a:t>
              </a:r>
              <a:endParaRPr lang="zh-CN" altLang="en-US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370" y="3494"/>
              <a:ext cx="4819" cy="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b="1" dirty="0">
                  <a:solidFill>
                    <a:srgbClr val="FFC000"/>
                  </a:solidFill>
                  <a:latin typeface="+mn-ea"/>
                </a:rPr>
                <a:t>情感定位</a:t>
              </a:r>
              <a:endParaRPr lang="zh-CN" altLang="en-US" sz="1600" b="1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122" y="4181"/>
              <a:ext cx="6067" cy="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品牌私域社群</a:t>
              </a:r>
              <a:r>
                <a:rPr lang="en-US" altLang="zh-CN" sz="1400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与消费者间情感共鸣点，集体无意识状态下的底层情绪</a:t>
              </a:r>
              <a:endParaRPr lang="zh-CN" altLang="en-US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1952" y="7405"/>
              <a:ext cx="4819" cy="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FFC000"/>
                  </a:solidFill>
                  <a:latin typeface="+mn-ea"/>
                </a:rPr>
                <a:t>符号原型</a:t>
              </a:r>
              <a:endParaRPr lang="zh-CN" altLang="en-US" sz="1600" b="1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1952" y="8092"/>
              <a:ext cx="6067" cy="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具有独特的辨识度、简洁且具备可延展性；属于</a:t>
              </a:r>
              <a:r>
                <a:rPr lang="en-US" altLang="zh-CN" sz="1400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独一无二的视觉标识</a:t>
              </a:r>
              <a:endParaRPr lang="zh-CN" altLang="en-US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11952" y="3494"/>
              <a:ext cx="4819" cy="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tx1"/>
                  </a:solidFill>
                  <a:latin typeface="+mn-ea"/>
                </a:rPr>
                <a:t>故事原型</a:t>
              </a:r>
              <a:endParaRPr lang="zh-CN" altLang="en-US" sz="16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1952" y="4181"/>
              <a:ext cx="6067" cy="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</a:rPr>
                <a:t>满足基本人性需求，表达人性中的成长、帮助、正义、安全感、正能量等，如：超级英雄感</a:t>
              </a:r>
              <a:endParaRPr lang="zh-CN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8260" y="5311"/>
              <a:ext cx="2600" cy="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endParaRPr lang="en-US" altLang="zh-CN" sz="4800" b="1" dirty="0">
                <a:solidFill>
                  <a:schemeClr val="tx1"/>
                </a:solidFill>
                <a:latin typeface="+mn-ea"/>
                <a:cs typeface="+mn-ea"/>
              </a:endParaRPr>
            </a:p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+mn-ea"/>
                  <a:cs typeface="+mn-ea"/>
                </a:rPr>
                <a:t>定位策略</a:t>
              </a:r>
              <a:endParaRPr lang="zh-CN" altLang="en-US" sz="1600" b="1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文本框 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" y="929640"/>
            <a:ext cx="9025255" cy="44602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323413" y="404337"/>
            <a:ext cx="94678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IP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人设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676015" y="919480"/>
            <a:ext cx="2630170" cy="517525"/>
          </a:xfrm>
          <a:prstGeom prst="roundRect">
            <a:avLst/>
          </a:prstGeom>
          <a:solidFill>
            <a:srgbClr val="CA9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940175" y="994410"/>
            <a:ext cx="2101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副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ip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：小九（常用）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1564640"/>
            <a:ext cx="9745980" cy="390144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1323413" y="404337"/>
            <a:ext cx="94678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IP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人设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81100" y="464185"/>
            <a:ext cx="19907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打造案例：（小</a:t>
            </a:r>
            <a:r>
              <a:rPr lang="en-US" altLang="zh-CN" sz="1600" b="1">
                <a:sym typeface="+mn-ea"/>
              </a:rPr>
              <a:t>ip</a:t>
            </a:r>
            <a:r>
              <a:rPr lang="zh-CN" altLang="en-US" sz="1600" b="1">
                <a:sym typeface="+mn-ea"/>
              </a:rPr>
              <a:t>）</a:t>
            </a:r>
            <a:endParaRPr lang="zh-CN" altLang="en-US" sz="1600" b="1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52475" y="1673860"/>
            <a:ext cx="5231765" cy="22879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 sz="1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基本资料</a:t>
            </a:r>
            <a:endParaRPr lang="en-US" sz="14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姓名：小九</a:t>
            </a:r>
            <a:r>
              <a:rPr 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（谐音：小酒）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头像：真人少女</a:t>
            </a:r>
            <a:r>
              <a:rPr 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（背景干净整洁，符合男人的幻想）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背景墙：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酒机场广告</a:t>
            </a:r>
            <a:r>
              <a:rPr 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（品宣</a:t>
            </a:r>
            <a:r>
              <a:rPr lang="en-US" alt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向往自由的意境</a:t>
            </a:r>
            <a:r>
              <a:rPr 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粉丝昵称：小哥哥、帅哥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朋友圈：</a:t>
            </a: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真人生活化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朋友式沟通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产生价值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4629" b="1890"/>
          <a:stretch>
            <a:fillRect/>
          </a:stretch>
        </p:blipFill>
        <p:spPr>
          <a:xfrm>
            <a:off x="6742430" y="378460"/>
            <a:ext cx="2347595" cy="487934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37628" y="436245"/>
            <a:ext cx="14058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朋友圈案例：</a:t>
            </a:r>
            <a:endParaRPr lang="en-US" altLang="zh-CN" sz="1600" b="1"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226185" y="949960"/>
            <a:ext cx="2009775" cy="4297045"/>
            <a:chOff x="1825" y="1314"/>
            <a:chExt cx="3572" cy="737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rcRect r="13863" b="5970"/>
            <a:stretch>
              <a:fillRect/>
            </a:stretch>
          </p:blipFill>
          <p:spPr>
            <a:xfrm>
              <a:off x="1825" y="1314"/>
              <a:ext cx="3571" cy="2009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5" y="3323"/>
              <a:ext cx="3572" cy="5363"/>
            </a:xfrm>
            <a:prstGeom prst="rect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t="1235"/>
          <a:stretch>
            <a:fillRect/>
          </a:stretch>
        </p:blipFill>
        <p:spPr>
          <a:xfrm>
            <a:off x="4185920" y="949960"/>
            <a:ext cx="2750820" cy="42983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45160" y="5335905"/>
            <a:ext cx="33413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真人出境</a:t>
            </a:r>
            <a:r>
              <a:rPr lang="en-US" altLang="zh-CN" sz="1400" b="1"/>
              <a:t>+</a:t>
            </a:r>
            <a:r>
              <a:rPr lang="zh-CN" altLang="en-US" sz="1400" b="1"/>
              <a:t>摆拍，增加人设对男性吸引力</a:t>
            </a:r>
            <a:endParaRPr lang="zh-CN" altLang="en-US" sz="1400" b="1"/>
          </a:p>
        </p:txBody>
      </p:sp>
      <p:sp>
        <p:nvSpPr>
          <p:cNvPr id="14" name="文本框 13"/>
          <p:cNvSpPr txBox="1"/>
          <p:nvPr/>
        </p:nvSpPr>
        <p:spPr>
          <a:xfrm>
            <a:off x="7070725" y="2361565"/>
            <a:ext cx="334137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/>
              <a:t>真人出镜讲述产品故事</a:t>
            </a:r>
            <a:endParaRPr lang="zh-CN" altLang="en-US" sz="1600" b="1"/>
          </a:p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rgbClr val="C00000"/>
                </a:solidFill>
              </a:rPr>
              <a:t>提升人设信任度</a:t>
            </a:r>
            <a:r>
              <a:rPr lang="en-US" altLang="zh-CN" sz="1600" b="1">
                <a:solidFill>
                  <a:srgbClr val="C00000"/>
                </a:solidFill>
              </a:rPr>
              <a:t>+</a:t>
            </a:r>
            <a:r>
              <a:rPr lang="zh-CN" altLang="en-US" sz="1600" b="1">
                <a:solidFill>
                  <a:srgbClr val="C00000"/>
                </a:solidFill>
              </a:rPr>
              <a:t>品宣</a:t>
            </a:r>
            <a:endParaRPr lang="zh-CN" altLang="en-US" sz="1600" b="1">
              <a:solidFill>
                <a:srgbClr val="C00000"/>
              </a:solidFill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7004685" y="3357245"/>
            <a:ext cx="257429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070725" y="3927475"/>
            <a:ext cx="334137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大</a:t>
            </a:r>
            <a:r>
              <a:rPr lang="en-US" altLang="zh-CN" sz="1600" dirty="0"/>
              <a:t>IP+</a:t>
            </a:r>
            <a:r>
              <a:rPr lang="zh-CN" altLang="en-US" sz="1600" dirty="0"/>
              <a:t>反问</a:t>
            </a:r>
            <a:endParaRPr lang="zh-CN" altLang="en-US" sz="1600" b="1" dirty="0"/>
          </a:p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rgbClr val="C00000"/>
                </a:solidFill>
              </a:rPr>
              <a:t>提升专业度，并引起用户互动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3" name="对角圆角矩形 1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文本框 20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410460" y="808355"/>
            <a:ext cx="5041900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1858010" y="744855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服务品牌案例：某水草品牌</a:t>
            </a:r>
            <a:endParaRPr 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4977" b="16472"/>
          <a:stretch>
            <a:fillRect/>
          </a:stretch>
        </p:blipFill>
        <p:spPr>
          <a:xfrm>
            <a:off x="930275" y="1750060"/>
            <a:ext cx="8399145" cy="36823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976755" y="3374390"/>
            <a:ext cx="527050" cy="43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94826" y="40433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28650" y="464185"/>
            <a:ext cx="39547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客户数据分析：</a:t>
            </a:r>
            <a:r>
              <a:rPr lang="zh-CN" altLang="en-US" sz="1400" b="1">
                <a:solidFill>
                  <a:srgbClr val="C00000"/>
                </a:solidFill>
                <a:sym typeface="+mn-ea"/>
              </a:rPr>
              <a:t>（鱼缸景观类）</a:t>
            </a:r>
            <a:endParaRPr lang="zh-CN" altLang="en-US" sz="1400" b="1">
              <a:solidFill>
                <a:srgbClr val="C00000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3729990"/>
            <a:ext cx="4755515" cy="15659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585" y="3729990"/>
            <a:ext cx="4621530" cy="15659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2175510" y="5335905"/>
            <a:ext cx="22072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粉丝类目偏好</a:t>
            </a:r>
            <a:endParaRPr lang="zh-CN" altLang="en-US" sz="1400" b="1"/>
          </a:p>
        </p:txBody>
      </p:sp>
      <p:sp>
        <p:nvSpPr>
          <p:cNvPr id="12" name="文本框 11"/>
          <p:cNvSpPr txBox="1"/>
          <p:nvPr/>
        </p:nvSpPr>
        <p:spPr>
          <a:xfrm>
            <a:off x="7101205" y="5295900"/>
            <a:ext cx="22072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粉丝消费能力</a:t>
            </a:r>
            <a:endParaRPr lang="zh-CN" altLang="en-US" sz="1400" b="1"/>
          </a:p>
        </p:txBody>
      </p:sp>
      <p:sp>
        <p:nvSpPr>
          <p:cNvPr id="13" name="文本框 12"/>
          <p:cNvSpPr txBox="1"/>
          <p:nvPr/>
        </p:nvSpPr>
        <p:spPr>
          <a:xfrm>
            <a:off x="889000" y="1226820"/>
            <a:ext cx="775652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线上店铺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粉丝偏好解读：</a:t>
            </a:r>
            <a:r>
              <a:rPr lang="zh-CN" altLang="en-US" sz="1400"/>
              <a:t>品牌偏好鱼、宠物、数码、家电，且品牌品类较为统一，说明用户购买覆盖面</a:t>
            </a:r>
            <a:r>
              <a:rPr lang="zh-CN" altLang="en-US" sz="1400">
                <a:solidFill>
                  <a:srgbClr val="C00000"/>
                </a:solidFill>
              </a:rPr>
              <a:t>较窄</a:t>
            </a:r>
            <a:r>
              <a:rPr lang="zh-CN" altLang="en-US" sz="1400"/>
              <a:t>，需求较为</a:t>
            </a:r>
            <a:r>
              <a:rPr lang="zh-CN" altLang="en-US" sz="1400">
                <a:solidFill>
                  <a:schemeClr val="tx1"/>
                </a:solidFill>
              </a:rPr>
              <a:t>明确统一</a:t>
            </a:r>
            <a:r>
              <a:rPr lang="zh-CN" altLang="en-US" sz="1400"/>
              <a:t>，品牌</a:t>
            </a:r>
            <a:r>
              <a:rPr lang="zh-CN" altLang="en-US" sz="1400">
                <a:solidFill>
                  <a:srgbClr val="C00000"/>
                </a:solidFill>
              </a:rPr>
              <a:t>忠诚度较高</a:t>
            </a:r>
            <a:r>
              <a:rPr lang="zh-CN" altLang="en-US" sz="1400"/>
              <a:t>，个性鲜明</a:t>
            </a:r>
            <a:endParaRPr lang="zh-CN" altLang="en-US" sz="1400"/>
          </a:p>
        </p:txBody>
      </p:sp>
      <p:sp>
        <p:nvSpPr>
          <p:cNvPr id="14" name="文本框 13"/>
          <p:cNvSpPr txBox="1"/>
          <p:nvPr/>
        </p:nvSpPr>
        <p:spPr>
          <a:xfrm>
            <a:off x="889000" y="2091055"/>
            <a:ext cx="7756525" cy="145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线上店铺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-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粉丝消费能力：</a:t>
            </a:r>
            <a:r>
              <a:rPr lang="zh-CN" altLang="en-US" sz="1400"/>
              <a:t>1、速食客&amp;烹饪达人&amp;吃货，相对鲜明的</a:t>
            </a:r>
            <a:r>
              <a:rPr lang="zh-CN" altLang="en-US" sz="1400">
                <a:solidFill>
                  <a:srgbClr val="C00000"/>
                </a:solidFill>
              </a:rPr>
              <a:t>饮食客群画像</a:t>
            </a:r>
            <a:r>
              <a:rPr lang="zh-CN" altLang="en-US" sz="1400"/>
              <a:t>；</a:t>
            </a:r>
            <a:r>
              <a:rPr lang="zh-CN" altLang="en-US" sz="1400">
                <a:solidFill>
                  <a:srgbClr val="C00000"/>
                </a:solidFill>
              </a:rPr>
              <a:t>数码 达人&amp;高富帅</a:t>
            </a:r>
            <a:r>
              <a:rPr lang="zh-CN" altLang="en-US" sz="1400"/>
              <a:t>，反应出品牌用户覆盖人群较为统一，兴趣爱好较为</a:t>
            </a:r>
            <a:r>
              <a:rPr lang="zh-CN" altLang="en-US" sz="1400">
                <a:solidFill>
                  <a:srgbClr val="C00000"/>
                </a:solidFill>
              </a:rPr>
              <a:t>集中</a:t>
            </a:r>
            <a:r>
              <a:rPr lang="zh-CN" altLang="en-US" sz="1400"/>
              <a:t>，后续私域投放内容可往男性饮食&amp;数码&amp;自我形象方面 进行拓展</a:t>
            </a:r>
            <a:endParaRPr lang="zh-CN" altLang="en-US" sz="1400"/>
          </a:p>
          <a:p>
            <a:pPr>
              <a:lnSpc>
                <a:spcPct val="120000"/>
              </a:lnSpc>
            </a:pPr>
            <a:r>
              <a:rPr lang="zh-CN" altLang="en-US" sz="1400"/>
              <a:t>2、顾客消费层级集中在</a:t>
            </a:r>
            <a:r>
              <a:rPr lang="zh-CN" altLang="en-US" sz="1400">
                <a:solidFill>
                  <a:srgbClr val="C00000"/>
                </a:solidFill>
              </a:rPr>
              <a:t>第二第三层级</a:t>
            </a:r>
            <a:r>
              <a:rPr lang="zh-CN" altLang="en-US" sz="1400"/>
              <a:t>，符合目前的店铺客单价</a:t>
            </a:r>
            <a:r>
              <a:rPr lang="zh-CN" altLang="en-US" sz="1400">
                <a:solidFill>
                  <a:srgbClr val="C00000"/>
                </a:solidFill>
              </a:rPr>
              <a:t>70-80元</a:t>
            </a:r>
            <a:r>
              <a:rPr lang="zh-CN" altLang="en-US" sz="1400"/>
              <a:t>的状态。后续私域产品规划可尝试组合套装形式，提高客单（100-120元）</a:t>
            </a:r>
            <a:endParaRPr lang="zh-CN" altLang="en-US" sz="140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51268" y="435610"/>
            <a:ext cx="14058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粉丝微信分析</a:t>
            </a:r>
            <a:endParaRPr lang="zh-CN" altLang="en-US" sz="1600" b="1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" y="934085"/>
            <a:ext cx="4251960" cy="44462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195" y="1839595"/>
            <a:ext cx="4820920" cy="276352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035" y="870585"/>
            <a:ext cx="8683625" cy="456438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95779" y="404337"/>
            <a:ext cx="120205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IP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人设：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615" y="779780"/>
            <a:ext cx="8293100" cy="486600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42315" y="378460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084580" y="378460"/>
            <a:ext cx="16097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输出内容分析：</a:t>
            </a:r>
            <a:endParaRPr lang="en-US" altLang="zh-CN" sz="1600" b="1" dirty="0"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72210" y="435610"/>
            <a:ext cx="16097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品牌人设案例：</a:t>
            </a:r>
            <a:endParaRPr lang="zh-CN" altLang="en-US" sz="1600" b="1"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875030"/>
            <a:ext cx="9589770" cy="442468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12520" y="435610"/>
            <a:ext cx="27451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社群定位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——IP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核心内容建立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300990" y="1021715"/>
            <a:ext cx="9508289" cy="4070350"/>
            <a:chOff x="800" y="2564"/>
            <a:chExt cx="17298" cy="7609"/>
          </a:xfrm>
        </p:grpSpPr>
        <p:grpSp>
          <p:nvGrpSpPr>
            <p:cNvPr id="36" name="Group 35"/>
            <p:cNvGrpSpPr/>
            <p:nvPr/>
          </p:nvGrpSpPr>
          <p:grpSpPr>
            <a:xfrm>
              <a:off x="9269" y="4469"/>
              <a:ext cx="2372" cy="2372"/>
              <a:chOff x="5828135" y="2831413"/>
              <a:chExt cx="1506032" cy="1506033"/>
            </a:xfrm>
          </p:grpSpPr>
          <p:sp>
            <p:nvSpPr>
              <p:cNvPr id="24" name="Freeform 5"/>
              <p:cNvSpPr/>
              <p:nvPr/>
            </p:nvSpPr>
            <p:spPr bwMode="auto">
              <a:xfrm>
                <a:off x="5828135" y="2831413"/>
                <a:ext cx="1506032" cy="1506033"/>
              </a:xfrm>
              <a:custGeom>
                <a:avLst/>
                <a:gdLst>
                  <a:gd name="T0" fmla="*/ 66 w 912"/>
                  <a:gd name="T1" fmla="*/ 575 h 912"/>
                  <a:gd name="T2" fmla="*/ 576 w 912"/>
                  <a:gd name="T3" fmla="*/ 846 h 912"/>
                  <a:gd name="T4" fmla="*/ 847 w 912"/>
                  <a:gd name="T5" fmla="*/ 337 h 912"/>
                  <a:gd name="T6" fmla="*/ 337 w 912"/>
                  <a:gd name="T7" fmla="*/ 66 h 912"/>
                  <a:gd name="T8" fmla="*/ 66 w 912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2" h="912">
                    <a:moveTo>
                      <a:pt x="66" y="575"/>
                    </a:moveTo>
                    <a:cubicBezTo>
                      <a:pt x="132" y="791"/>
                      <a:pt x="360" y="912"/>
                      <a:pt x="576" y="846"/>
                    </a:cubicBezTo>
                    <a:cubicBezTo>
                      <a:pt x="791" y="780"/>
                      <a:pt x="912" y="552"/>
                      <a:pt x="847" y="337"/>
                    </a:cubicBezTo>
                    <a:cubicBezTo>
                      <a:pt x="781" y="121"/>
                      <a:pt x="553" y="0"/>
                      <a:pt x="337" y="66"/>
                    </a:cubicBezTo>
                    <a:cubicBezTo>
                      <a:pt x="122" y="132"/>
                      <a:pt x="0" y="360"/>
                      <a:pt x="66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Freeform 6"/>
              <p:cNvSpPr/>
              <p:nvPr/>
            </p:nvSpPr>
            <p:spPr bwMode="auto">
              <a:xfrm>
                <a:off x="5846528" y="2847641"/>
                <a:ext cx="1471411" cy="1473575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1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8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1"/>
                    </a:cubicBezTo>
                    <a:cubicBezTo>
                      <a:pt x="452" y="892"/>
                      <a:pt x="689" y="820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7"/>
              <p:cNvSpPr/>
              <p:nvPr/>
            </p:nvSpPr>
            <p:spPr bwMode="auto">
              <a:xfrm>
                <a:off x="6075895" y="3077008"/>
                <a:ext cx="1012677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29"/>
            <p:cNvGrpSpPr/>
            <p:nvPr/>
          </p:nvGrpSpPr>
          <p:grpSpPr>
            <a:xfrm>
              <a:off x="10978" y="2802"/>
              <a:ext cx="2370" cy="2373"/>
              <a:chOff x="6838467" y="1804671"/>
              <a:chExt cx="1504951" cy="1507114"/>
            </a:xfrm>
          </p:grpSpPr>
          <p:sp>
            <p:nvSpPr>
              <p:cNvPr id="28" name="Freeform 10"/>
              <p:cNvSpPr/>
              <p:nvPr/>
            </p:nvSpPr>
            <p:spPr bwMode="auto">
              <a:xfrm>
                <a:off x="6838467" y="1804671"/>
                <a:ext cx="1504951" cy="1507114"/>
              </a:xfrm>
              <a:custGeom>
                <a:avLst/>
                <a:gdLst>
                  <a:gd name="T0" fmla="*/ 65 w 911"/>
                  <a:gd name="T1" fmla="*/ 575 h 912"/>
                  <a:gd name="T2" fmla="*/ 575 w 911"/>
                  <a:gd name="T3" fmla="*/ 846 h 912"/>
                  <a:gd name="T4" fmla="*/ 846 w 911"/>
                  <a:gd name="T5" fmla="*/ 337 h 912"/>
                  <a:gd name="T6" fmla="*/ 336 w 911"/>
                  <a:gd name="T7" fmla="*/ 66 h 912"/>
                  <a:gd name="T8" fmla="*/ 65 w 911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1" h="912">
                    <a:moveTo>
                      <a:pt x="65" y="575"/>
                    </a:moveTo>
                    <a:cubicBezTo>
                      <a:pt x="131" y="790"/>
                      <a:pt x="359" y="912"/>
                      <a:pt x="575" y="846"/>
                    </a:cubicBezTo>
                    <a:cubicBezTo>
                      <a:pt x="790" y="780"/>
                      <a:pt x="911" y="552"/>
                      <a:pt x="846" y="337"/>
                    </a:cubicBezTo>
                    <a:cubicBezTo>
                      <a:pt x="780" y="121"/>
                      <a:pt x="552" y="0"/>
                      <a:pt x="336" y="66"/>
                    </a:cubicBezTo>
                    <a:cubicBezTo>
                      <a:pt x="121" y="132"/>
                      <a:pt x="0" y="360"/>
                      <a:pt x="65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11"/>
              <p:cNvSpPr/>
              <p:nvPr/>
            </p:nvSpPr>
            <p:spPr bwMode="auto">
              <a:xfrm>
                <a:off x="6854697" y="1821982"/>
                <a:ext cx="1472493" cy="1472493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0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9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0"/>
                    </a:cubicBezTo>
                    <a:cubicBezTo>
                      <a:pt x="452" y="892"/>
                      <a:pt x="689" y="819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12"/>
              <p:cNvSpPr/>
              <p:nvPr/>
            </p:nvSpPr>
            <p:spPr bwMode="auto">
              <a:xfrm>
                <a:off x="7085145" y="2051349"/>
                <a:ext cx="1011595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5853" y="7801"/>
              <a:ext cx="2372" cy="2372"/>
              <a:chOff x="3848582" y="4928173"/>
              <a:chExt cx="1506032" cy="1506033"/>
            </a:xfrm>
          </p:grpSpPr>
          <p:sp>
            <p:nvSpPr>
              <p:cNvPr id="32" name="Freeform 5"/>
              <p:cNvSpPr/>
              <p:nvPr/>
            </p:nvSpPr>
            <p:spPr bwMode="auto">
              <a:xfrm>
                <a:off x="3848582" y="4928173"/>
                <a:ext cx="1506032" cy="1506033"/>
              </a:xfrm>
              <a:custGeom>
                <a:avLst/>
                <a:gdLst>
                  <a:gd name="T0" fmla="*/ 66 w 912"/>
                  <a:gd name="T1" fmla="*/ 575 h 912"/>
                  <a:gd name="T2" fmla="*/ 576 w 912"/>
                  <a:gd name="T3" fmla="*/ 846 h 912"/>
                  <a:gd name="T4" fmla="*/ 847 w 912"/>
                  <a:gd name="T5" fmla="*/ 337 h 912"/>
                  <a:gd name="T6" fmla="*/ 337 w 912"/>
                  <a:gd name="T7" fmla="*/ 66 h 912"/>
                  <a:gd name="T8" fmla="*/ 66 w 912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2" h="912">
                    <a:moveTo>
                      <a:pt x="66" y="575"/>
                    </a:moveTo>
                    <a:cubicBezTo>
                      <a:pt x="132" y="791"/>
                      <a:pt x="360" y="912"/>
                      <a:pt x="576" y="846"/>
                    </a:cubicBezTo>
                    <a:cubicBezTo>
                      <a:pt x="791" y="780"/>
                      <a:pt x="912" y="552"/>
                      <a:pt x="847" y="337"/>
                    </a:cubicBezTo>
                    <a:cubicBezTo>
                      <a:pt x="781" y="121"/>
                      <a:pt x="553" y="0"/>
                      <a:pt x="337" y="66"/>
                    </a:cubicBezTo>
                    <a:cubicBezTo>
                      <a:pt x="122" y="132"/>
                      <a:pt x="0" y="360"/>
                      <a:pt x="66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6"/>
              <p:cNvSpPr/>
              <p:nvPr/>
            </p:nvSpPr>
            <p:spPr bwMode="auto">
              <a:xfrm>
                <a:off x="3866975" y="4944401"/>
                <a:ext cx="1471411" cy="1473575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1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8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1"/>
                    </a:cubicBezTo>
                    <a:cubicBezTo>
                      <a:pt x="452" y="892"/>
                      <a:pt x="689" y="820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7"/>
              <p:cNvSpPr/>
              <p:nvPr/>
            </p:nvSpPr>
            <p:spPr bwMode="auto">
              <a:xfrm>
                <a:off x="4096342" y="5173768"/>
                <a:ext cx="1012677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4"/>
            <p:cNvGrpSpPr/>
            <p:nvPr/>
          </p:nvGrpSpPr>
          <p:grpSpPr>
            <a:xfrm>
              <a:off x="7562" y="6134"/>
              <a:ext cx="2370" cy="2373"/>
              <a:chOff x="4858915" y="3901432"/>
              <a:chExt cx="1504951" cy="1507114"/>
            </a:xfrm>
          </p:grpSpPr>
          <p:sp>
            <p:nvSpPr>
              <p:cNvPr id="39" name="Freeform 10"/>
              <p:cNvSpPr/>
              <p:nvPr/>
            </p:nvSpPr>
            <p:spPr bwMode="auto">
              <a:xfrm>
                <a:off x="4858915" y="3901432"/>
                <a:ext cx="1504951" cy="1507114"/>
              </a:xfrm>
              <a:custGeom>
                <a:avLst/>
                <a:gdLst>
                  <a:gd name="T0" fmla="*/ 65 w 911"/>
                  <a:gd name="T1" fmla="*/ 575 h 912"/>
                  <a:gd name="T2" fmla="*/ 575 w 911"/>
                  <a:gd name="T3" fmla="*/ 846 h 912"/>
                  <a:gd name="T4" fmla="*/ 846 w 911"/>
                  <a:gd name="T5" fmla="*/ 337 h 912"/>
                  <a:gd name="T6" fmla="*/ 336 w 911"/>
                  <a:gd name="T7" fmla="*/ 66 h 912"/>
                  <a:gd name="T8" fmla="*/ 65 w 911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1" h="912">
                    <a:moveTo>
                      <a:pt x="65" y="575"/>
                    </a:moveTo>
                    <a:cubicBezTo>
                      <a:pt x="131" y="790"/>
                      <a:pt x="359" y="912"/>
                      <a:pt x="575" y="846"/>
                    </a:cubicBezTo>
                    <a:cubicBezTo>
                      <a:pt x="790" y="780"/>
                      <a:pt x="911" y="552"/>
                      <a:pt x="846" y="337"/>
                    </a:cubicBezTo>
                    <a:cubicBezTo>
                      <a:pt x="780" y="121"/>
                      <a:pt x="552" y="0"/>
                      <a:pt x="336" y="66"/>
                    </a:cubicBezTo>
                    <a:cubicBezTo>
                      <a:pt x="121" y="132"/>
                      <a:pt x="0" y="360"/>
                      <a:pt x="65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11"/>
              <p:cNvSpPr/>
              <p:nvPr/>
            </p:nvSpPr>
            <p:spPr bwMode="auto">
              <a:xfrm>
                <a:off x="4875145" y="3918743"/>
                <a:ext cx="1472493" cy="1472493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0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9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0"/>
                    </a:cubicBezTo>
                    <a:cubicBezTo>
                      <a:pt x="452" y="892"/>
                      <a:pt x="689" y="819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Freeform 12"/>
              <p:cNvSpPr/>
              <p:nvPr/>
            </p:nvSpPr>
            <p:spPr bwMode="auto">
              <a:xfrm>
                <a:off x="5105593" y="4148110"/>
                <a:ext cx="1011595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Inhaltsplatzhalter 4"/>
            <p:cNvSpPr txBox="1"/>
            <p:nvPr/>
          </p:nvSpPr>
          <p:spPr>
            <a:xfrm>
              <a:off x="13611" y="3240"/>
              <a:ext cx="4487" cy="1572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l" fontAlgn="ctr">
                <a:lnSpc>
                  <a:spcPct val="100000"/>
                </a:lnSpc>
                <a:spcAft>
                  <a:spcPts val="1200"/>
                </a:spcAft>
                <a:buClrTx/>
                <a:buSzTx/>
                <a:buNone/>
              </a:pPr>
              <a:r>
                <a:rPr lang="zh-CN" altLang="en-US" sz="1600" b="1" dirty="0">
                  <a:solidFill>
                    <a:srgbClr val="FFC000"/>
                  </a:solidFill>
                  <a:latin typeface="+mn-ea"/>
                  <a:cs typeface="+mn-ea"/>
                </a:rPr>
                <a:t>身份设定</a:t>
              </a:r>
              <a:br>
                <a:rPr lang="en-US" sz="1400" b="1" dirty="0">
                  <a:solidFill>
                    <a:schemeClr val="accent1"/>
                  </a:solidFill>
                  <a:latin typeface="+mn-ea"/>
                  <a:cs typeface="+mn-ea"/>
                </a:rPr>
              </a:br>
              <a:r>
                <a:rPr lang="zh-CN" altLang="en-US" sz="1400">
                  <a:solidFill>
                    <a:schemeClr val="tx1"/>
                  </a:solidFill>
                  <a:latin typeface="+mn-ea"/>
                  <a:cs typeface="+mn-ea"/>
                  <a:sym typeface="+mn-ea"/>
                </a:rPr>
                <a:t>我是谁？我能做什么？我会怎么做？</a:t>
              </a:r>
              <a:r>
                <a:rPr lang="zh-CN" altLang="en-US" sz="1400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（情感定位</a:t>
              </a:r>
              <a:r>
                <a:rPr lang="en-US" altLang="zh-CN" sz="1400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+</a:t>
              </a:r>
              <a:r>
                <a:rPr lang="zh-CN" altLang="en-US" sz="1400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故事原型）</a:t>
              </a:r>
              <a:endParaRPr lang="zh-CN" altLang="en-US" sz="1400" b="1" dirty="0">
                <a:solidFill>
                  <a:srgbClr val="FFC000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10217" y="5361"/>
              <a:ext cx="475" cy="586"/>
            </a:xfrm>
            <a:custGeom>
              <a:avLst/>
              <a:gdLst/>
              <a:ahLst/>
              <a:cxnLst>
                <a:cxn ang="0">
                  <a:pos x="196" y="256"/>
                </a:cxn>
                <a:cxn ang="0">
                  <a:pos x="12" y="256"/>
                </a:cxn>
                <a:cxn ang="0">
                  <a:pos x="0" y="244"/>
                </a:cxn>
                <a:cxn ang="0">
                  <a:pos x="0" y="140"/>
                </a:cxn>
                <a:cxn ang="0">
                  <a:pos x="12" y="128"/>
                </a:cxn>
                <a:cxn ang="0">
                  <a:pos x="32" y="128"/>
                </a:cxn>
                <a:cxn ang="0">
                  <a:pos x="32" y="72"/>
                </a:cxn>
                <a:cxn ang="0">
                  <a:pos x="104" y="0"/>
                </a:cxn>
                <a:cxn ang="0">
                  <a:pos x="176" y="72"/>
                </a:cxn>
                <a:cxn ang="0">
                  <a:pos x="176" y="128"/>
                </a:cxn>
                <a:cxn ang="0">
                  <a:pos x="196" y="128"/>
                </a:cxn>
                <a:cxn ang="0">
                  <a:pos x="208" y="140"/>
                </a:cxn>
                <a:cxn ang="0">
                  <a:pos x="208" y="244"/>
                </a:cxn>
                <a:cxn ang="0">
                  <a:pos x="196" y="256"/>
                </a:cxn>
                <a:cxn ang="0">
                  <a:pos x="92" y="197"/>
                </a:cxn>
                <a:cxn ang="0">
                  <a:pos x="92" y="220"/>
                </a:cxn>
                <a:cxn ang="0">
                  <a:pos x="104" y="232"/>
                </a:cxn>
                <a:cxn ang="0">
                  <a:pos x="116" y="220"/>
                </a:cxn>
                <a:cxn ang="0">
                  <a:pos x="116" y="197"/>
                </a:cxn>
                <a:cxn ang="0">
                  <a:pos x="128" y="176"/>
                </a:cxn>
                <a:cxn ang="0">
                  <a:pos x="104" y="152"/>
                </a:cxn>
                <a:cxn ang="0">
                  <a:pos x="80" y="176"/>
                </a:cxn>
                <a:cxn ang="0">
                  <a:pos x="92" y="197"/>
                </a:cxn>
                <a:cxn ang="0">
                  <a:pos x="152" y="72"/>
                </a:cxn>
                <a:cxn ang="0">
                  <a:pos x="104" y="24"/>
                </a:cxn>
                <a:cxn ang="0">
                  <a:pos x="56" y="72"/>
                </a:cxn>
                <a:cxn ang="0">
                  <a:pos x="56" y="128"/>
                </a:cxn>
                <a:cxn ang="0">
                  <a:pos x="152" y="128"/>
                </a:cxn>
                <a:cxn ang="0">
                  <a:pos x="152" y="72"/>
                </a:cxn>
              </a:cxnLst>
              <a:rect l="0" t="0" r="r" b="b"/>
              <a:pathLst>
                <a:path w="208" h="256">
                  <a:moveTo>
                    <a:pt x="196" y="256"/>
                  </a:moveTo>
                  <a:cubicBezTo>
                    <a:pt x="12" y="256"/>
                    <a:pt x="12" y="256"/>
                    <a:pt x="12" y="256"/>
                  </a:cubicBezTo>
                  <a:cubicBezTo>
                    <a:pt x="5" y="256"/>
                    <a:pt x="0" y="251"/>
                    <a:pt x="0" y="244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33"/>
                    <a:pt x="5" y="128"/>
                    <a:pt x="12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32"/>
                    <a:pt x="64" y="0"/>
                    <a:pt x="104" y="0"/>
                  </a:cubicBezTo>
                  <a:cubicBezTo>
                    <a:pt x="144" y="0"/>
                    <a:pt x="176" y="32"/>
                    <a:pt x="176" y="72"/>
                  </a:cubicBezTo>
                  <a:cubicBezTo>
                    <a:pt x="176" y="128"/>
                    <a:pt x="176" y="128"/>
                    <a:pt x="176" y="128"/>
                  </a:cubicBezTo>
                  <a:cubicBezTo>
                    <a:pt x="196" y="128"/>
                    <a:pt x="196" y="128"/>
                    <a:pt x="196" y="128"/>
                  </a:cubicBezTo>
                  <a:cubicBezTo>
                    <a:pt x="203" y="128"/>
                    <a:pt x="208" y="133"/>
                    <a:pt x="208" y="140"/>
                  </a:cubicBezTo>
                  <a:cubicBezTo>
                    <a:pt x="208" y="244"/>
                    <a:pt x="208" y="244"/>
                    <a:pt x="208" y="244"/>
                  </a:cubicBezTo>
                  <a:cubicBezTo>
                    <a:pt x="208" y="251"/>
                    <a:pt x="203" y="256"/>
                    <a:pt x="196" y="256"/>
                  </a:cubicBezTo>
                  <a:moveTo>
                    <a:pt x="92" y="197"/>
                  </a:moveTo>
                  <a:cubicBezTo>
                    <a:pt x="92" y="220"/>
                    <a:pt x="92" y="220"/>
                    <a:pt x="92" y="220"/>
                  </a:cubicBezTo>
                  <a:cubicBezTo>
                    <a:pt x="92" y="227"/>
                    <a:pt x="97" y="232"/>
                    <a:pt x="104" y="232"/>
                  </a:cubicBezTo>
                  <a:cubicBezTo>
                    <a:pt x="111" y="232"/>
                    <a:pt x="116" y="227"/>
                    <a:pt x="116" y="220"/>
                  </a:cubicBezTo>
                  <a:cubicBezTo>
                    <a:pt x="116" y="197"/>
                    <a:pt x="116" y="197"/>
                    <a:pt x="116" y="197"/>
                  </a:cubicBezTo>
                  <a:cubicBezTo>
                    <a:pt x="123" y="193"/>
                    <a:pt x="128" y="185"/>
                    <a:pt x="128" y="176"/>
                  </a:cubicBezTo>
                  <a:cubicBezTo>
                    <a:pt x="128" y="163"/>
                    <a:pt x="117" y="152"/>
                    <a:pt x="104" y="152"/>
                  </a:cubicBezTo>
                  <a:cubicBezTo>
                    <a:pt x="91" y="152"/>
                    <a:pt x="80" y="163"/>
                    <a:pt x="80" y="176"/>
                  </a:cubicBezTo>
                  <a:cubicBezTo>
                    <a:pt x="80" y="185"/>
                    <a:pt x="85" y="193"/>
                    <a:pt x="92" y="197"/>
                  </a:cubicBezTo>
                  <a:moveTo>
                    <a:pt x="152" y="72"/>
                  </a:moveTo>
                  <a:cubicBezTo>
                    <a:pt x="152" y="45"/>
                    <a:pt x="131" y="24"/>
                    <a:pt x="104" y="24"/>
                  </a:cubicBezTo>
                  <a:cubicBezTo>
                    <a:pt x="77" y="24"/>
                    <a:pt x="56" y="45"/>
                    <a:pt x="56" y="72"/>
                  </a:cubicBezTo>
                  <a:cubicBezTo>
                    <a:pt x="56" y="128"/>
                    <a:pt x="56" y="128"/>
                    <a:pt x="56" y="128"/>
                  </a:cubicBezTo>
                  <a:cubicBezTo>
                    <a:pt x="152" y="128"/>
                    <a:pt x="152" y="128"/>
                    <a:pt x="152" y="128"/>
                  </a:cubicBezTo>
                  <a:lnTo>
                    <a:pt x="152" y="7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64"/>
            <p:cNvSpPr>
              <a:spLocks noEditPoints="1"/>
            </p:cNvSpPr>
            <p:nvPr/>
          </p:nvSpPr>
          <p:spPr bwMode="auto">
            <a:xfrm>
              <a:off x="8484" y="7053"/>
              <a:ext cx="526" cy="526"/>
            </a:xfrm>
            <a:custGeom>
              <a:avLst/>
              <a:gdLst/>
              <a:ahLst/>
              <a:cxnLst>
                <a:cxn ang="0">
                  <a:pos x="192" y="98"/>
                </a:cxn>
                <a:cxn ang="0">
                  <a:pos x="192" y="98"/>
                </a:cxn>
                <a:cxn ang="0">
                  <a:pos x="192" y="99"/>
                </a:cxn>
                <a:cxn ang="0">
                  <a:pos x="192" y="99"/>
                </a:cxn>
                <a:cxn ang="0">
                  <a:pos x="192" y="100"/>
                </a:cxn>
                <a:cxn ang="0">
                  <a:pos x="192" y="100"/>
                </a:cxn>
                <a:cxn ang="0">
                  <a:pos x="189" y="108"/>
                </a:cxn>
                <a:cxn ang="0">
                  <a:pos x="189" y="108"/>
                </a:cxn>
                <a:cxn ang="0">
                  <a:pos x="121" y="188"/>
                </a:cxn>
                <a:cxn ang="0">
                  <a:pos x="121" y="188"/>
                </a:cxn>
                <a:cxn ang="0">
                  <a:pos x="112" y="192"/>
                </a:cxn>
                <a:cxn ang="0">
                  <a:pos x="111" y="192"/>
                </a:cxn>
                <a:cxn ang="0">
                  <a:pos x="110" y="192"/>
                </a:cxn>
                <a:cxn ang="0">
                  <a:pos x="110" y="192"/>
                </a:cxn>
                <a:cxn ang="0">
                  <a:pos x="104" y="189"/>
                </a:cxn>
                <a:cxn ang="0">
                  <a:pos x="104" y="189"/>
                </a:cxn>
                <a:cxn ang="0">
                  <a:pos x="4" y="97"/>
                </a:cxn>
                <a:cxn ang="0">
                  <a:pos x="4" y="97"/>
                </a:cxn>
                <a:cxn ang="0">
                  <a:pos x="0" y="88"/>
                </a:cxn>
                <a:cxn ang="0">
                  <a:pos x="0" y="88"/>
                </a:cxn>
                <a:cxn ang="0">
                  <a:pos x="0" y="2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88" y="0"/>
                </a:cxn>
                <a:cxn ang="0">
                  <a:pos x="88" y="0"/>
                </a:cxn>
                <a:cxn ang="0">
                  <a:pos x="88" y="0"/>
                </a:cxn>
                <a:cxn ang="0">
                  <a:pos x="97" y="4"/>
                </a:cxn>
                <a:cxn ang="0">
                  <a:pos x="188" y="91"/>
                </a:cxn>
                <a:cxn ang="0">
                  <a:pos x="192" y="98"/>
                </a:cxn>
                <a:cxn ang="0">
                  <a:pos x="32" y="16"/>
                </a:cxn>
                <a:cxn ang="0">
                  <a:pos x="16" y="32"/>
                </a:cxn>
                <a:cxn ang="0">
                  <a:pos x="32" y="48"/>
                </a:cxn>
                <a:cxn ang="0">
                  <a:pos x="48" y="32"/>
                </a:cxn>
                <a:cxn ang="0">
                  <a:pos x="32" y="16"/>
                </a:cxn>
              </a:cxnLst>
              <a:rect l="0" t="0" r="r" b="b"/>
              <a:pathLst>
                <a:path w="192" h="192">
                  <a:moveTo>
                    <a:pt x="192" y="98"/>
                  </a:moveTo>
                  <a:cubicBezTo>
                    <a:pt x="192" y="98"/>
                    <a:pt x="192" y="98"/>
                    <a:pt x="192" y="98"/>
                  </a:cubicBezTo>
                  <a:cubicBezTo>
                    <a:pt x="192" y="98"/>
                    <a:pt x="192" y="98"/>
                    <a:pt x="192" y="99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2" y="99"/>
                    <a:pt x="192" y="100"/>
                  </a:cubicBezTo>
                  <a:cubicBezTo>
                    <a:pt x="192" y="100"/>
                    <a:pt x="192" y="100"/>
                    <a:pt x="192" y="100"/>
                  </a:cubicBezTo>
                  <a:cubicBezTo>
                    <a:pt x="192" y="103"/>
                    <a:pt x="191" y="106"/>
                    <a:pt x="189" y="108"/>
                  </a:cubicBezTo>
                  <a:cubicBezTo>
                    <a:pt x="189" y="108"/>
                    <a:pt x="189" y="108"/>
                    <a:pt x="189" y="10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19" y="190"/>
                    <a:pt x="116" y="192"/>
                    <a:pt x="112" y="192"/>
                  </a:cubicBezTo>
                  <a:cubicBezTo>
                    <a:pt x="112" y="192"/>
                    <a:pt x="111" y="192"/>
                    <a:pt x="111" y="192"/>
                  </a:cubicBezTo>
                  <a:cubicBezTo>
                    <a:pt x="111" y="192"/>
                    <a:pt x="110" y="192"/>
                    <a:pt x="110" y="192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08" y="191"/>
                    <a:pt x="106" y="190"/>
                    <a:pt x="104" y="189"/>
                  </a:cubicBezTo>
                  <a:cubicBezTo>
                    <a:pt x="104" y="189"/>
                    <a:pt x="104" y="189"/>
                    <a:pt x="104" y="189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2" y="95"/>
                    <a:pt x="0" y="92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1" y="0"/>
                    <a:pt x="94" y="1"/>
                    <a:pt x="97" y="4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90" y="93"/>
                    <a:pt x="191" y="95"/>
                    <a:pt x="192" y="98"/>
                  </a:cubicBezTo>
                  <a:moveTo>
                    <a:pt x="32" y="16"/>
                  </a:moveTo>
                  <a:cubicBezTo>
                    <a:pt x="23" y="16"/>
                    <a:pt x="16" y="23"/>
                    <a:pt x="16" y="32"/>
                  </a:cubicBezTo>
                  <a:cubicBezTo>
                    <a:pt x="16" y="41"/>
                    <a:pt x="23" y="48"/>
                    <a:pt x="32" y="48"/>
                  </a:cubicBezTo>
                  <a:cubicBezTo>
                    <a:pt x="41" y="48"/>
                    <a:pt x="48" y="41"/>
                    <a:pt x="48" y="32"/>
                  </a:cubicBezTo>
                  <a:cubicBezTo>
                    <a:pt x="48" y="23"/>
                    <a:pt x="41" y="16"/>
                    <a:pt x="32" y="16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71"/>
            <p:cNvSpPr>
              <a:spLocks noEditPoints="1"/>
            </p:cNvSpPr>
            <p:nvPr/>
          </p:nvSpPr>
          <p:spPr bwMode="auto">
            <a:xfrm>
              <a:off x="11862" y="3717"/>
              <a:ext cx="601" cy="544"/>
            </a:xfrm>
            <a:custGeom>
              <a:avLst/>
              <a:gdLst/>
              <a:ahLst/>
              <a:cxnLst>
                <a:cxn ang="0">
                  <a:pos x="256" y="96"/>
                </a:cxn>
                <a:cxn ang="0">
                  <a:pos x="224" y="128"/>
                </a:cxn>
                <a:cxn ang="0">
                  <a:pos x="192" y="96"/>
                </a:cxn>
                <a:cxn ang="0">
                  <a:pos x="160" y="128"/>
                </a:cxn>
                <a:cxn ang="0">
                  <a:pos x="128" y="96"/>
                </a:cxn>
                <a:cxn ang="0">
                  <a:pos x="96" y="128"/>
                </a:cxn>
                <a:cxn ang="0">
                  <a:pos x="64" y="96"/>
                </a:cxn>
                <a:cxn ang="0">
                  <a:pos x="32" y="128"/>
                </a:cxn>
                <a:cxn ang="0">
                  <a:pos x="0" y="96"/>
                </a:cxn>
                <a:cxn ang="0">
                  <a:pos x="23" y="36"/>
                </a:cxn>
                <a:cxn ang="0">
                  <a:pos x="234" y="36"/>
                </a:cxn>
                <a:cxn ang="0">
                  <a:pos x="256" y="96"/>
                </a:cxn>
                <a:cxn ang="0">
                  <a:pos x="216" y="24"/>
                </a:cxn>
                <a:cxn ang="0">
                  <a:pos x="40" y="24"/>
                </a:cxn>
                <a:cxn ang="0">
                  <a:pos x="28" y="12"/>
                </a:cxn>
                <a:cxn ang="0">
                  <a:pos x="40" y="0"/>
                </a:cxn>
                <a:cxn ang="0">
                  <a:pos x="216" y="0"/>
                </a:cxn>
                <a:cxn ang="0">
                  <a:pos x="228" y="12"/>
                </a:cxn>
                <a:cxn ang="0">
                  <a:pos x="216" y="24"/>
                </a:cxn>
                <a:cxn ang="0">
                  <a:pos x="36" y="140"/>
                </a:cxn>
                <a:cxn ang="0">
                  <a:pos x="36" y="140"/>
                </a:cxn>
                <a:cxn ang="0">
                  <a:pos x="39" y="139"/>
                </a:cxn>
                <a:cxn ang="0">
                  <a:pos x="40" y="139"/>
                </a:cxn>
                <a:cxn ang="0">
                  <a:pos x="42" y="139"/>
                </a:cxn>
                <a:cxn ang="0">
                  <a:pos x="48" y="137"/>
                </a:cxn>
                <a:cxn ang="0">
                  <a:pos x="48" y="137"/>
                </a:cxn>
                <a:cxn ang="0">
                  <a:pos x="48" y="196"/>
                </a:cxn>
                <a:cxn ang="0">
                  <a:pos x="208" y="196"/>
                </a:cxn>
                <a:cxn ang="0">
                  <a:pos x="208" y="137"/>
                </a:cxn>
                <a:cxn ang="0">
                  <a:pos x="208" y="137"/>
                </a:cxn>
                <a:cxn ang="0">
                  <a:pos x="214" y="139"/>
                </a:cxn>
                <a:cxn ang="0">
                  <a:pos x="216" y="139"/>
                </a:cxn>
                <a:cxn ang="0">
                  <a:pos x="217" y="139"/>
                </a:cxn>
                <a:cxn ang="0">
                  <a:pos x="220" y="140"/>
                </a:cxn>
                <a:cxn ang="0">
                  <a:pos x="220" y="140"/>
                </a:cxn>
                <a:cxn ang="0">
                  <a:pos x="224" y="140"/>
                </a:cxn>
                <a:cxn ang="0">
                  <a:pos x="232" y="139"/>
                </a:cxn>
                <a:cxn ang="0">
                  <a:pos x="232" y="220"/>
                </a:cxn>
                <a:cxn ang="0">
                  <a:pos x="220" y="232"/>
                </a:cxn>
                <a:cxn ang="0">
                  <a:pos x="36" y="232"/>
                </a:cxn>
                <a:cxn ang="0">
                  <a:pos x="24" y="220"/>
                </a:cxn>
                <a:cxn ang="0">
                  <a:pos x="24" y="139"/>
                </a:cxn>
                <a:cxn ang="0">
                  <a:pos x="32" y="140"/>
                </a:cxn>
                <a:cxn ang="0">
                  <a:pos x="36" y="140"/>
                </a:cxn>
              </a:cxnLst>
              <a:rect l="0" t="0" r="r" b="b"/>
              <a:pathLst>
                <a:path w="256" h="232">
                  <a:moveTo>
                    <a:pt x="256" y="96"/>
                  </a:moveTo>
                  <a:cubicBezTo>
                    <a:pt x="256" y="114"/>
                    <a:pt x="242" y="128"/>
                    <a:pt x="224" y="128"/>
                  </a:cubicBezTo>
                  <a:cubicBezTo>
                    <a:pt x="206" y="128"/>
                    <a:pt x="192" y="114"/>
                    <a:pt x="192" y="96"/>
                  </a:cubicBezTo>
                  <a:cubicBezTo>
                    <a:pt x="192" y="114"/>
                    <a:pt x="178" y="128"/>
                    <a:pt x="160" y="128"/>
                  </a:cubicBezTo>
                  <a:cubicBezTo>
                    <a:pt x="142" y="128"/>
                    <a:pt x="128" y="114"/>
                    <a:pt x="128" y="96"/>
                  </a:cubicBezTo>
                  <a:cubicBezTo>
                    <a:pt x="128" y="114"/>
                    <a:pt x="114" y="128"/>
                    <a:pt x="96" y="128"/>
                  </a:cubicBezTo>
                  <a:cubicBezTo>
                    <a:pt x="78" y="128"/>
                    <a:pt x="64" y="114"/>
                    <a:pt x="64" y="96"/>
                  </a:cubicBezTo>
                  <a:cubicBezTo>
                    <a:pt x="64" y="114"/>
                    <a:pt x="50" y="128"/>
                    <a:pt x="32" y="128"/>
                  </a:cubicBezTo>
                  <a:cubicBezTo>
                    <a:pt x="14" y="128"/>
                    <a:pt x="0" y="114"/>
                    <a:pt x="0" y="9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4" y="36"/>
                    <a:pt x="234" y="36"/>
                    <a:pt x="234" y="36"/>
                  </a:cubicBezTo>
                  <a:lnTo>
                    <a:pt x="256" y="96"/>
                  </a:lnTo>
                  <a:close/>
                  <a:moveTo>
                    <a:pt x="216" y="24"/>
                  </a:moveTo>
                  <a:cubicBezTo>
                    <a:pt x="40" y="24"/>
                    <a:pt x="40" y="24"/>
                    <a:pt x="40" y="24"/>
                  </a:cubicBezTo>
                  <a:cubicBezTo>
                    <a:pt x="33" y="24"/>
                    <a:pt x="28" y="19"/>
                    <a:pt x="28" y="12"/>
                  </a:cubicBezTo>
                  <a:cubicBezTo>
                    <a:pt x="28" y="5"/>
                    <a:pt x="33" y="0"/>
                    <a:pt x="40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3" y="0"/>
                    <a:pt x="228" y="5"/>
                    <a:pt x="228" y="12"/>
                  </a:cubicBezTo>
                  <a:cubicBezTo>
                    <a:pt x="228" y="19"/>
                    <a:pt x="223" y="24"/>
                    <a:pt x="216" y="24"/>
                  </a:cubicBezTo>
                  <a:moveTo>
                    <a:pt x="36" y="140"/>
                  </a:moveTo>
                  <a:cubicBezTo>
                    <a:pt x="36" y="140"/>
                    <a:pt x="36" y="140"/>
                    <a:pt x="36" y="140"/>
                  </a:cubicBezTo>
                  <a:cubicBezTo>
                    <a:pt x="37" y="140"/>
                    <a:pt x="38" y="140"/>
                    <a:pt x="39" y="139"/>
                  </a:cubicBezTo>
                  <a:cubicBezTo>
                    <a:pt x="40" y="139"/>
                    <a:pt x="40" y="139"/>
                    <a:pt x="40" y="139"/>
                  </a:cubicBezTo>
                  <a:cubicBezTo>
                    <a:pt x="41" y="139"/>
                    <a:pt x="41" y="139"/>
                    <a:pt x="42" y="139"/>
                  </a:cubicBezTo>
                  <a:cubicBezTo>
                    <a:pt x="44" y="138"/>
                    <a:pt x="46" y="138"/>
                    <a:pt x="48" y="137"/>
                  </a:cubicBezTo>
                  <a:cubicBezTo>
                    <a:pt x="48" y="137"/>
                    <a:pt x="48" y="137"/>
                    <a:pt x="48" y="137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10" y="138"/>
                    <a:pt x="212" y="138"/>
                    <a:pt x="214" y="139"/>
                  </a:cubicBezTo>
                  <a:cubicBezTo>
                    <a:pt x="215" y="139"/>
                    <a:pt x="215" y="139"/>
                    <a:pt x="216" y="139"/>
                  </a:cubicBezTo>
                  <a:cubicBezTo>
                    <a:pt x="216" y="139"/>
                    <a:pt x="216" y="139"/>
                    <a:pt x="217" y="139"/>
                  </a:cubicBezTo>
                  <a:cubicBezTo>
                    <a:pt x="218" y="140"/>
                    <a:pt x="219" y="140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1" y="140"/>
                    <a:pt x="223" y="140"/>
                    <a:pt x="224" y="140"/>
                  </a:cubicBezTo>
                  <a:cubicBezTo>
                    <a:pt x="227" y="140"/>
                    <a:pt x="229" y="140"/>
                    <a:pt x="232" y="139"/>
                  </a:cubicBezTo>
                  <a:cubicBezTo>
                    <a:pt x="232" y="220"/>
                    <a:pt x="232" y="220"/>
                    <a:pt x="232" y="220"/>
                  </a:cubicBezTo>
                  <a:cubicBezTo>
                    <a:pt x="232" y="227"/>
                    <a:pt x="227" y="232"/>
                    <a:pt x="220" y="232"/>
                  </a:cubicBezTo>
                  <a:cubicBezTo>
                    <a:pt x="36" y="232"/>
                    <a:pt x="36" y="232"/>
                    <a:pt x="36" y="232"/>
                  </a:cubicBezTo>
                  <a:cubicBezTo>
                    <a:pt x="29" y="232"/>
                    <a:pt x="24" y="227"/>
                    <a:pt x="24" y="220"/>
                  </a:cubicBezTo>
                  <a:cubicBezTo>
                    <a:pt x="24" y="139"/>
                    <a:pt x="24" y="139"/>
                    <a:pt x="24" y="139"/>
                  </a:cubicBezTo>
                  <a:cubicBezTo>
                    <a:pt x="27" y="140"/>
                    <a:pt x="29" y="140"/>
                    <a:pt x="32" y="140"/>
                  </a:cubicBezTo>
                  <a:cubicBezTo>
                    <a:pt x="33" y="140"/>
                    <a:pt x="35" y="140"/>
                    <a:pt x="36" y="14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76"/>
            <p:cNvSpPr>
              <a:spLocks noEditPoints="1"/>
            </p:cNvSpPr>
            <p:nvPr/>
          </p:nvSpPr>
          <p:spPr bwMode="auto">
            <a:xfrm>
              <a:off x="6726" y="8737"/>
              <a:ext cx="625" cy="499"/>
            </a:xfrm>
            <a:custGeom>
              <a:avLst/>
              <a:gdLst/>
              <a:ahLst/>
              <a:cxnLst>
                <a:cxn ang="0">
                  <a:pos x="255" y="45"/>
                </a:cxn>
                <a:cxn ang="0">
                  <a:pos x="255" y="45"/>
                </a:cxn>
                <a:cxn ang="0">
                  <a:pos x="219" y="125"/>
                </a:cxn>
                <a:cxn ang="0">
                  <a:pos x="209" y="132"/>
                </a:cxn>
                <a:cxn ang="0">
                  <a:pos x="105" y="139"/>
                </a:cxn>
                <a:cxn ang="0">
                  <a:pos x="111" y="156"/>
                </a:cxn>
                <a:cxn ang="0">
                  <a:pos x="224" y="156"/>
                </a:cxn>
                <a:cxn ang="0">
                  <a:pos x="248" y="180"/>
                </a:cxn>
                <a:cxn ang="0">
                  <a:pos x="224" y="204"/>
                </a:cxn>
                <a:cxn ang="0">
                  <a:pos x="200" y="180"/>
                </a:cxn>
                <a:cxn ang="0">
                  <a:pos x="88" y="180"/>
                </a:cxn>
                <a:cxn ang="0">
                  <a:pos x="64" y="204"/>
                </a:cxn>
                <a:cxn ang="0">
                  <a:pos x="40" y="180"/>
                </a:cxn>
                <a:cxn ang="0">
                  <a:pos x="64" y="156"/>
                </a:cxn>
                <a:cxn ang="0">
                  <a:pos x="86" y="156"/>
                </a:cxn>
                <a:cxn ang="0">
                  <a:pos x="39" y="24"/>
                </a:cxn>
                <a:cxn ang="0">
                  <a:pos x="12" y="24"/>
                </a:cxn>
                <a:cxn ang="0">
                  <a:pos x="0" y="12"/>
                </a:cxn>
                <a:cxn ang="0">
                  <a:pos x="12" y="0"/>
                </a:cxn>
                <a:cxn ang="0">
                  <a:pos x="48" y="0"/>
                </a:cxn>
                <a:cxn ang="0">
                  <a:pos x="59" y="8"/>
                </a:cxn>
                <a:cxn ang="0">
                  <a:pos x="59" y="8"/>
                </a:cxn>
                <a:cxn ang="0">
                  <a:pos x="66" y="28"/>
                </a:cxn>
                <a:cxn ang="0">
                  <a:pos x="244" y="28"/>
                </a:cxn>
                <a:cxn ang="0">
                  <a:pos x="256" y="40"/>
                </a:cxn>
                <a:cxn ang="0">
                  <a:pos x="255" y="45"/>
                </a:cxn>
                <a:cxn ang="0">
                  <a:pos x="75" y="52"/>
                </a:cxn>
                <a:cxn ang="0">
                  <a:pos x="97" y="115"/>
                </a:cxn>
                <a:cxn ang="0">
                  <a:pos x="200" y="109"/>
                </a:cxn>
                <a:cxn ang="0">
                  <a:pos x="225" y="52"/>
                </a:cxn>
                <a:cxn ang="0">
                  <a:pos x="75" y="52"/>
                </a:cxn>
              </a:cxnLst>
              <a:rect l="0" t="0" r="r" b="b"/>
              <a:pathLst>
                <a:path w="256" h="204">
                  <a:moveTo>
                    <a:pt x="255" y="45"/>
                  </a:moveTo>
                  <a:cubicBezTo>
                    <a:pt x="255" y="45"/>
                    <a:pt x="255" y="45"/>
                    <a:pt x="255" y="45"/>
                  </a:cubicBezTo>
                  <a:cubicBezTo>
                    <a:pt x="219" y="125"/>
                    <a:pt x="219" y="125"/>
                    <a:pt x="219" y="125"/>
                  </a:cubicBezTo>
                  <a:cubicBezTo>
                    <a:pt x="217" y="129"/>
                    <a:pt x="213" y="132"/>
                    <a:pt x="209" y="132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224" y="156"/>
                    <a:pt x="224" y="156"/>
                    <a:pt x="224" y="156"/>
                  </a:cubicBezTo>
                  <a:cubicBezTo>
                    <a:pt x="237" y="156"/>
                    <a:pt x="248" y="167"/>
                    <a:pt x="248" y="180"/>
                  </a:cubicBezTo>
                  <a:cubicBezTo>
                    <a:pt x="248" y="193"/>
                    <a:pt x="237" y="204"/>
                    <a:pt x="224" y="204"/>
                  </a:cubicBezTo>
                  <a:cubicBezTo>
                    <a:pt x="211" y="204"/>
                    <a:pt x="200" y="193"/>
                    <a:pt x="200" y="180"/>
                  </a:cubicBezTo>
                  <a:cubicBezTo>
                    <a:pt x="88" y="180"/>
                    <a:pt x="88" y="180"/>
                    <a:pt x="88" y="180"/>
                  </a:cubicBezTo>
                  <a:cubicBezTo>
                    <a:pt x="88" y="193"/>
                    <a:pt x="77" y="204"/>
                    <a:pt x="64" y="204"/>
                  </a:cubicBezTo>
                  <a:cubicBezTo>
                    <a:pt x="51" y="204"/>
                    <a:pt x="40" y="193"/>
                    <a:pt x="40" y="180"/>
                  </a:cubicBezTo>
                  <a:cubicBezTo>
                    <a:pt x="40" y="167"/>
                    <a:pt x="51" y="156"/>
                    <a:pt x="64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3" y="0"/>
                    <a:pt x="58" y="3"/>
                    <a:pt x="59" y="8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244" y="28"/>
                    <a:pt x="244" y="28"/>
                    <a:pt x="244" y="28"/>
                  </a:cubicBezTo>
                  <a:cubicBezTo>
                    <a:pt x="251" y="28"/>
                    <a:pt x="256" y="33"/>
                    <a:pt x="256" y="40"/>
                  </a:cubicBezTo>
                  <a:cubicBezTo>
                    <a:pt x="256" y="42"/>
                    <a:pt x="256" y="43"/>
                    <a:pt x="255" y="45"/>
                  </a:cubicBezTo>
                  <a:moveTo>
                    <a:pt x="75" y="52"/>
                  </a:moveTo>
                  <a:cubicBezTo>
                    <a:pt x="97" y="115"/>
                    <a:pt x="97" y="115"/>
                    <a:pt x="97" y="115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25" y="52"/>
                    <a:pt x="225" y="52"/>
                    <a:pt x="225" y="52"/>
                  </a:cubicBezTo>
                  <a:lnTo>
                    <a:pt x="75" y="5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Inhaltsplatzhalter 4"/>
            <p:cNvSpPr txBox="1"/>
            <p:nvPr/>
          </p:nvSpPr>
          <p:spPr>
            <a:xfrm>
              <a:off x="10363" y="7026"/>
              <a:ext cx="4990" cy="126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zh-CN" altLang="en-US" sz="1600" b="1" dirty="0">
                  <a:solidFill>
                    <a:srgbClr val="FFC000"/>
                  </a:solidFill>
                  <a:latin typeface="+mj-lt"/>
                </a:rPr>
                <a:t>形象特征</a:t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altLang="zh-CN" sz="1400">
                  <a:solidFill>
                    <a:schemeClr val="tx1"/>
                  </a:solidFill>
                  <a:latin typeface="+mn-ea"/>
                  <a:cs typeface="+mn-ea"/>
                  <a:sym typeface="+mn-ea"/>
                </a:rPr>
                <a:t>IP</a:t>
              </a:r>
              <a:r>
                <a:rPr lang="zh-CN" altLang="en-US" sz="1400">
                  <a:solidFill>
                    <a:schemeClr val="tx1"/>
                  </a:solidFill>
                  <a:latin typeface="+mn-ea"/>
                  <a:cs typeface="+mn-ea"/>
                  <a:sym typeface="+mn-ea"/>
                </a:rPr>
                <a:t>形象、头像设定、背景设定、个人表情包等</a:t>
              </a:r>
              <a:r>
                <a:rPr lang="zh-CN" altLang="en-US" sz="1400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（符号原型）</a:t>
              </a:r>
              <a:endParaRPr lang="zh-CN" altLang="en-US" sz="1400" b="1" dirty="0">
                <a:solidFill>
                  <a:srgbClr val="FFC000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48" name="Inhaltsplatzhalter 4"/>
            <p:cNvSpPr txBox="1"/>
            <p:nvPr/>
          </p:nvSpPr>
          <p:spPr>
            <a:xfrm>
              <a:off x="3984" y="4608"/>
              <a:ext cx="4990" cy="126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600" b="1" dirty="0">
                  <a:solidFill>
                    <a:srgbClr val="FFC000"/>
                  </a:solidFill>
                  <a:latin typeface="+mj-lt"/>
                </a:rPr>
                <a:t>IP</a:t>
              </a:r>
              <a:r>
                <a:rPr lang="zh-CN" altLang="en-US" sz="1600" b="1" dirty="0">
                  <a:solidFill>
                    <a:srgbClr val="FFC000"/>
                  </a:solidFill>
                  <a:latin typeface="+mj-lt"/>
                </a:rPr>
                <a:t>基本资料</a:t>
              </a:r>
              <a:br>
                <a:rPr lang="en-US" sz="1400" b="1" dirty="0">
                  <a:solidFill>
                    <a:srgbClr val="FFC000"/>
                  </a:solidFill>
                  <a:latin typeface="+mj-lt"/>
                </a:rPr>
              </a:br>
              <a:r>
                <a:rPr lang="zh-CN" altLang="en-US" sz="1400">
                  <a:solidFill>
                    <a:schemeClr val="tx1"/>
                  </a:solidFill>
                  <a:sym typeface="+mn-ea"/>
                </a:rPr>
                <a:t>姓名、性别、年龄、昵称、爱好、口头禅、性格特点等</a:t>
              </a:r>
              <a:r>
                <a:rPr lang="zh-CN" altLang="en-US" sz="1400" b="1">
                  <a:solidFill>
                    <a:srgbClr val="FFC000"/>
                  </a:solidFill>
                  <a:sym typeface="+mn-ea"/>
                </a:rPr>
                <a:t>（角色定位）</a:t>
              </a:r>
              <a:endParaRPr lang="zh-CN" altLang="en-US" sz="1400" b="1" dirty="0">
                <a:solidFill>
                  <a:srgbClr val="FFC000"/>
                </a:solidFill>
                <a:latin typeface="+mn-lt"/>
                <a:sym typeface="+mn-ea"/>
              </a:endParaRPr>
            </a:p>
          </p:txBody>
        </p:sp>
        <p:sp>
          <p:nvSpPr>
            <p:cNvPr id="49" name="Inhaltsplatzhalter 4"/>
            <p:cNvSpPr txBox="1"/>
            <p:nvPr/>
          </p:nvSpPr>
          <p:spPr>
            <a:xfrm>
              <a:off x="800" y="8152"/>
              <a:ext cx="4839" cy="166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zh-CN" altLang="en-US" sz="1600" b="1" dirty="0">
                  <a:solidFill>
                    <a:schemeClr val="accent4"/>
                  </a:solidFill>
                  <a:latin typeface="+mj-lt"/>
                </a:rPr>
                <a:t>分享内容</a:t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zh-CN" altLang="en-US" sz="1400">
                  <a:solidFill>
                    <a:schemeClr val="tx1"/>
                  </a:solidFill>
                  <a:sym typeface="+mn-ea"/>
                </a:rPr>
                <a:t>最新品牌活动资讯、优惠信息、福利信息、忠诚于品牌的粉丝聚集地</a:t>
              </a:r>
              <a:r>
                <a:rPr lang="zh-CN" altLang="en-US" sz="1400" b="1">
                  <a:solidFill>
                    <a:srgbClr val="FFC000"/>
                  </a:solidFill>
                  <a:sym typeface="+mn-ea"/>
                </a:rPr>
                <a:t>（价值持续输出）</a:t>
              </a:r>
              <a:endParaRPr lang="zh-CN" altLang="en-US" sz="1400" b="1" dirty="0">
                <a:solidFill>
                  <a:srgbClr val="FFC000"/>
                </a:solidFill>
                <a:latin typeface="+mn-lt"/>
                <a:sym typeface="+mn-ea"/>
              </a:endParaRPr>
            </a:p>
          </p:txBody>
        </p:sp>
        <p:grpSp>
          <p:nvGrpSpPr>
            <p:cNvPr id="50" name="Group 44"/>
            <p:cNvGrpSpPr/>
            <p:nvPr/>
          </p:nvGrpSpPr>
          <p:grpSpPr>
            <a:xfrm>
              <a:off x="10654" y="4335"/>
              <a:ext cx="1162" cy="1162"/>
              <a:chOff x="6601708" y="3643935"/>
              <a:chExt cx="737869" cy="737869"/>
            </a:xfrm>
          </p:grpSpPr>
          <p:sp>
            <p:nvSpPr>
              <p:cNvPr id="51" name="Freeform 8"/>
              <p:cNvSpPr/>
              <p:nvPr/>
            </p:nvSpPr>
            <p:spPr bwMode="auto">
              <a:xfrm>
                <a:off x="6601708" y="3643935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4 h 447"/>
                  <a:gd name="T4" fmla="*/ 415 w 447"/>
                  <a:gd name="T5" fmla="*/ 165 h 447"/>
                  <a:gd name="T6" fmla="*/ 165 w 447"/>
                  <a:gd name="T7" fmla="*/ 32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5" y="387"/>
                      <a:pt x="176" y="447"/>
                      <a:pt x="282" y="414"/>
                    </a:cubicBezTo>
                    <a:cubicBezTo>
                      <a:pt x="388" y="382"/>
                      <a:pt x="447" y="270"/>
                      <a:pt x="415" y="165"/>
                    </a:cubicBezTo>
                    <a:cubicBezTo>
                      <a:pt x="383" y="59"/>
                      <a:pt x="271" y="0"/>
                      <a:pt x="165" y="32"/>
                    </a:cubicBezTo>
                    <a:cubicBezTo>
                      <a:pt x="60" y="64"/>
                      <a:pt x="0" y="176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9"/>
              <p:cNvSpPr/>
              <p:nvPr/>
            </p:nvSpPr>
            <p:spPr bwMode="auto">
              <a:xfrm>
                <a:off x="6695605" y="3763782"/>
                <a:ext cx="569250" cy="497479"/>
              </a:xfrm>
              <a:custGeom>
                <a:avLst/>
                <a:gdLst>
                  <a:gd name="T0" fmla="*/ 22 w 301"/>
                  <a:gd name="T1" fmla="*/ 190 h 301"/>
                  <a:gd name="T2" fmla="*/ 190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4" y="261"/>
                      <a:pt x="119" y="301"/>
                      <a:pt x="190" y="279"/>
                    </a:cubicBezTo>
                    <a:cubicBezTo>
                      <a:pt x="261" y="257"/>
                      <a:pt x="301" y="182"/>
                      <a:pt x="279" y="111"/>
                    </a:cubicBezTo>
                    <a:cubicBezTo>
                      <a:pt x="258" y="40"/>
                      <a:pt x="182" y="0"/>
                      <a:pt x="111" y="22"/>
                    </a:cubicBezTo>
                    <a:cubicBezTo>
                      <a:pt x="40" y="43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02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Group 47"/>
            <p:cNvGrpSpPr/>
            <p:nvPr/>
          </p:nvGrpSpPr>
          <p:grpSpPr>
            <a:xfrm>
              <a:off x="12310" y="2564"/>
              <a:ext cx="1162" cy="1162"/>
              <a:chOff x="6803846" y="1810081"/>
              <a:chExt cx="737869" cy="737869"/>
            </a:xfrm>
          </p:grpSpPr>
          <p:sp>
            <p:nvSpPr>
              <p:cNvPr id="54" name="Freeform 13"/>
              <p:cNvSpPr/>
              <p:nvPr/>
            </p:nvSpPr>
            <p:spPr bwMode="auto">
              <a:xfrm>
                <a:off x="6803846" y="1810081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5 h 447"/>
                  <a:gd name="T4" fmla="*/ 414 w 447"/>
                  <a:gd name="T5" fmla="*/ 165 h 447"/>
                  <a:gd name="T6" fmla="*/ 165 w 447"/>
                  <a:gd name="T7" fmla="*/ 33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4" y="388"/>
                      <a:pt x="176" y="447"/>
                      <a:pt x="282" y="415"/>
                    </a:cubicBezTo>
                    <a:cubicBezTo>
                      <a:pt x="387" y="383"/>
                      <a:pt x="447" y="271"/>
                      <a:pt x="414" y="165"/>
                    </a:cubicBezTo>
                    <a:cubicBezTo>
                      <a:pt x="382" y="60"/>
                      <a:pt x="270" y="0"/>
                      <a:pt x="165" y="33"/>
                    </a:cubicBezTo>
                    <a:cubicBezTo>
                      <a:pt x="59" y="65"/>
                      <a:pt x="0" y="177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 14"/>
              <p:cNvSpPr/>
              <p:nvPr/>
            </p:nvSpPr>
            <p:spPr bwMode="auto">
              <a:xfrm>
                <a:off x="6897743" y="1929928"/>
                <a:ext cx="538440" cy="497479"/>
              </a:xfrm>
              <a:custGeom>
                <a:avLst/>
                <a:gdLst>
                  <a:gd name="T0" fmla="*/ 22 w 301"/>
                  <a:gd name="T1" fmla="*/ 190 h 301"/>
                  <a:gd name="T2" fmla="*/ 189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3" y="261"/>
                      <a:pt x="118" y="301"/>
                      <a:pt x="189" y="279"/>
                    </a:cubicBezTo>
                    <a:cubicBezTo>
                      <a:pt x="261" y="258"/>
                      <a:pt x="301" y="183"/>
                      <a:pt x="279" y="111"/>
                    </a:cubicBezTo>
                    <a:cubicBezTo>
                      <a:pt x="257" y="40"/>
                      <a:pt x="182" y="0"/>
                      <a:pt x="111" y="22"/>
                    </a:cubicBezTo>
                    <a:cubicBezTo>
                      <a:pt x="40" y="44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01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" name="Group 50"/>
            <p:cNvGrpSpPr/>
            <p:nvPr/>
          </p:nvGrpSpPr>
          <p:grpSpPr>
            <a:xfrm>
              <a:off x="7270" y="7674"/>
              <a:ext cx="1162" cy="1162"/>
              <a:chOff x="4622155" y="5740695"/>
              <a:chExt cx="737869" cy="737869"/>
            </a:xfrm>
          </p:grpSpPr>
          <p:sp>
            <p:nvSpPr>
              <p:cNvPr id="57" name="Freeform 8"/>
              <p:cNvSpPr/>
              <p:nvPr/>
            </p:nvSpPr>
            <p:spPr bwMode="auto">
              <a:xfrm>
                <a:off x="4622155" y="5740695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4 h 447"/>
                  <a:gd name="T4" fmla="*/ 415 w 447"/>
                  <a:gd name="T5" fmla="*/ 165 h 447"/>
                  <a:gd name="T6" fmla="*/ 165 w 447"/>
                  <a:gd name="T7" fmla="*/ 32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5" y="387"/>
                      <a:pt x="176" y="447"/>
                      <a:pt x="282" y="414"/>
                    </a:cubicBezTo>
                    <a:cubicBezTo>
                      <a:pt x="388" y="382"/>
                      <a:pt x="447" y="270"/>
                      <a:pt x="415" y="165"/>
                    </a:cubicBezTo>
                    <a:cubicBezTo>
                      <a:pt x="383" y="59"/>
                      <a:pt x="271" y="0"/>
                      <a:pt x="165" y="32"/>
                    </a:cubicBezTo>
                    <a:cubicBezTo>
                      <a:pt x="60" y="64"/>
                      <a:pt x="0" y="176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Freeform 9"/>
              <p:cNvSpPr/>
              <p:nvPr/>
            </p:nvSpPr>
            <p:spPr bwMode="auto">
              <a:xfrm>
                <a:off x="4716052" y="5860542"/>
                <a:ext cx="535505" cy="497479"/>
              </a:xfrm>
              <a:custGeom>
                <a:avLst/>
                <a:gdLst>
                  <a:gd name="T0" fmla="*/ 22 w 301"/>
                  <a:gd name="T1" fmla="*/ 190 h 301"/>
                  <a:gd name="T2" fmla="*/ 190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4" y="261"/>
                      <a:pt x="119" y="301"/>
                      <a:pt x="190" y="279"/>
                    </a:cubicBezTo>
                    <a:cubicBezTo>
                      <a:pt x="261" y="257"/>
                      <a:pt x="301" y="182"/>
                      <a:pt x="279" y="111"/>
                    </a:cubicBezTo>
                    <a:cubicBezTo>
                      <a:pt x="258" y="40"/>
                      <a:pt x="182" y="0"/>
                      <a:pt x="111" y="22"/>
                    </a:cubicBezTo>
                    <a:cubicBezTo>
                      <a:pt x="40" y="43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04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9" name="Group 53"/>
            <p:cNvGrpSpPr/>
            <p:nvPr/>
          </p:nvGrpSpPr>
          <p:grpSpPr>
            <a:xfrm>
              <a:off x="8928" y="5995"/>
              <a:ext cx="1162" cy="1162"/>
              <a:chOff x="4824294" y="3906842"/>
              <a:chExt cx="737869" cy="737869"/>
            </a:xfrm>
          </p:grpSpPr>
          <p:sp>
            <p:nvSpPr>
              <p:cNvPr id="60" name="Freeform 13"/>
              <p:cNvSpPr/>
              <p:nvPr/>
            </p:nvSpPr>
            <p:spPr bwMode="auto">
              <a:xfrm>
                <a:off x="4824294" y="3906842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5 h 447"/>
                  <a:gd name="T4" fmla="*/ 414 w 447"/>
                  <a:gd name="T5" fmla="*/ 165 h 447"/>
                  <a:gd name="T6" fmla="*/ 165 w 447"/>
                  <a:gd name="T7" fmla="*/ 33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4" y="388"/>
                      <a:pt x="176" y="447"/>
                      <a:pt x="282" y="415"/>
                    </a:cubicBezTo>
                    <a:cubicBezTo>
                      <a:pt x="387" y="383"/>
                      <a:pt x="447" y="271"/>
                      <a:pt x="414" y="165"/>
                    </a:cubicBezTo>
                    <a:cubicBezTo>
                      <a:pt x="382" y="60"/>
                      <a:pt x="270" y="0"/>
                      <a:pt x="165" y="33"/>
                    </a:cubicBezTo>
                    <a:cubicBezTo>
                      <a:pt x="59" y="65"/>
                      <a:pt x="0" y="177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 14"/>
              <p:cNvSpPr/>
              <p:nvPr/>
            </p:nvSpPr>
            <p:spPr bwMode="auto">
              <a:xfrm>
                <a:off x="4884447" y="4027443"/>
                <a:ext cx="618399" cy="497479"/>
              </a:xfrm>
              <a:custGeom>
                <a:avLst/>
                <a:gdLst>
                  <a:gd name="T0" fmla="*/ 22 w 301"/>
                  <a:gd name="T1" fmla="*/ 190 h 301"/>
                  <a:gd name="T2" fmla="*/ 189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3" y="261"/>
                      <a:pt x="118" y="301"/>
                      <a:pt x="189" y="279"/>
                    </a:cubicBezTo>
                    <a:cubicBezTo>
                      <a:pt x="261" y="258"/>
                      <a:pt x="301" y="183"/>
                      <a:pt x="279" y="111"/>
                    </a:cubicBezTo>
                    <a:cubicBezTo>
                      <a:pt x="257" y="40"/>
                      <a:pt x="182" y="0"/>
                      <a:pt x="111" y="22"/>
                    </a:cubicBezTo>
                    <a:cubicBezTo>
                      <a:pt x="40" y="44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03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2" name="Down Arrow 56"/>
            <p:cNvSpPr/>
            <p:nvPr/>
          </p:nvSpPr>
          <p:spPr>
            <a:xfrm rot="2700000">
              <a:off x="12365" y="4817"/>
              <a:ext cx="350" cy="1824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Down Arrow 57"/>
            <p:cNvSpPr/>
            <p:nvPr/>
          </p:nvSpPr>
          <p:spPr>
            <a:xfrm rot="2700000">
              <a:off x="6574" y="6210"/>
              <a:ext cx="350" cy="1824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132330" y="964565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1965960" y="901065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服务品牌案例：某个护类祛痘品牌</a:t>
            </a:r>
            <a:endParaRPr 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560" y="1691640"/>
            <a:ext cx="9161780" cy="382143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340860" y="3566160"/>
            <a:ext cx="1567180" cy="423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94826" y="40433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62393" y="436245"/>
            <a:ext cx="22212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品牌人设分析：某乐达</a:t>
            </a:r>
            <a:endParaRPr lang="zh-CN" altLang="en-US" sz="1600" b="1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52475" y="1344930"/>
            <a:ext cx="3284220" cy="2803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210000"/>
              </a:lnSpc>
              <a:buFont typeface="Wingdings" panose="05000000000000000000" charset="0"/>
              <a:buNone/>
            </a:pPr>
            <a:r>
              <a:rPr lang="zh-CN" altLang="en-US" sz="1400" b="0">
                <a:solidFill>
                  <a:schemeClr val="accent2"/>
                </a:solidFill>
                <a:latin typeface="+mn-ea"/>
                <a:cs typeface="+mn-ea"/>
              </a:rPr>
              <a:t>粉丝画像</a:t>
            </a:r>
            <a:r>
              <a:rPr lang="en-US" altLang="zh-CN" sz="1400" b="0" dirty="0">
                <a:solidFill>
                  <a:schemeClr val="accent2"/>
                </a:solidFill>
                <a:latin typeface="+mn-ea"/>
                <a:cs typeface="+mn-ea"/>
              </a:rPr>
              <a:t>/</a:t>
            </a:r>
            <a:r>
              <a:rPr lang="zh-CN" sz="140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分析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性别：女</a:t>
            </a: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分析</a:t>
            </a: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年龄：18-25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城市：珠三角、长三角/1.2线城市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职业：公司白领和学生为主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类目偏好：乳液/面霜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兴趣偏好：护肤/对美的追求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110" y="867410"/>
            <a:ext cx="3550920" cy="37579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96995" y="1344930"/>
            <a:ext cx="3284220" cy="233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10000"/>
              </a:lnSpc>
              <a:buFont typeface="Wingdings" panose="05000000000000000000" charset="0"/>
              <a:buChar char="Ø"/>
            </a:pPr>
            <a:r>
              <a:rPr lang="zh-CN" altLang="en-US" sz="1400" b="0">
                <a:solidFill>
                  <a:schemeClr val="accent5"/>
                </a:solidFill>
                <a:latin typeface="+mn-ea"/>
                <a:cs typeface="+mn-ea"/>
              </a:rPr>
              <a:t>推导对应人设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latin typeface="+mn-ea"/>
                <a:cs typeface="+mn-ea"/>
              </a:rPr>
              <a:t>性别：年轻男性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latin typeface="+mn-ea"/>
                <a:cs typeface="+mn-ea"/>
              </a:rPr>
              <a:t>城市：江浙</a:t>
            </a:r>
            <a:r>
              <a:rPr lang="en-US" altLang="zh-CN" sz="1400" dirty="0">
                <a:latin typeface="+mn-ea"/>
                <a:cs typeface="+mn-ea"/>
              </a:rPr>
              <a:t>	</a:t>
            </a:r>
            <a:r>
              <a:rPr lang="zh-CN" altLang="en-US" sz="1400">
                <a:latin typeface="+mn-ea"/>
                <a:cs typeface="+mn-ea"/>
              </a:rPr>
              <a:t>一带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latin typeface="+mn-ea"/>
                <a:cs typeface="+mn-ea"/>
              </a:rPr>
              <a:t>专业：解决护肤问题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00000"/>
              </a:lnSpc>
            </a:pPr>
            <a:r>
              <a:rPr lang="zh-CN" sz="1400">
                <a:latin typeface="+mn-ea"/>
                <a:cs typeface="+mn-ea"/>
              </a:rPr>
              <a:t>形象：专业/暖男（细心、温柔、帅气）</a:t>
            </a:r>
            <a:endParaRPr lang="zh-CN" sz="1400">
              <a:latin typeface="+mn-ea"/>
              <a:cs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58285" y="2374900"/>
            <a:ext cx="3284220" cy="5429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10000"/>
              </a:lnSpc>
              <a:buFont typeface="Wingdings" panose="05000000000000000000" charset="0"/>
              <a:buChar char="Ø"/>
            </a:pPr>
            <a:endParaRPr lang="zh-CN" sz="1400">
              <a:latin typeface="+mn-ea"/>
              <a:cs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96995" y="3738245"/>
            <a:ext cx="3284220" cy="929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zh-CN" sz="1400">
                <a:latin typeface="+mn-ea"/>
                <a:cs typeface="+mn-ea"/>
              </a:rPr>
              <a:t>性格：对专业的护肤知识有很深的见解/喜欢将自己丰富的经验与粉丝分享/有品位/有趣</a:t>
            </a:r>
            <a:endParaRPr lang="zh-CN" sz="1400"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898765" y="1553210"/>
            <a:ext cx="660400" cy="14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3" name="对角圆角矩形 1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1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40473" y="436245"/>
            <a:ext cx="14058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品牌人设案例</a:t>
            </a:r>
            <a:endParaRPr lang="zh-CN" altLang="en-US" sz="1600" b="1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52792" y="1005840"/>
            <a:ext cx="5080000" cy="23279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1400" b="1">
                <a:solidFill>
                  <a:srgbClr val="FFC000"/>
                </a:solidFill>
                <a:latin typeface="+mn-ea"/>
                <a:cs typeface="+mn-ea"/>
              </a:rPr>
              <a:t>基本资料</a:t>
            </a:r>
            <a:endParaRPr lang="en-US" sz="1400" b="0" dirty="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姓名：博乐达 </a:t>
            </a:r>
            <a:r>
              <a:rPr lang="en-US" altLang="zh-CN" sz="1400" dirty="0">
                <a:latin typeface="+mn-ea"/>
                <a:cs typeface="+mn-ea"/>
              </a:rPr>
              <a:t>I </a:t>
            </a:r>
            <a:r>
              <a:rPr lang="zh-CN" altLang="en-US" sz="1400">
                <a:latin typeface="+mn-ea"/>
                <a:cs typeface="+mn-ea"/>
              </a:rPr>
              <a:t>小范老师</a:t>
            </a:r>
            <a:r>
              <a:rPr lang="zh-CN" sz="1400">
                <a:latin typeface="+mn-ea"/>
                <a:cs typeface="+mn-ea"/>
              </a:rPr>
              <a:t>	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年龄：</a:t>
            </a:r>
            <a:r>
              <a:rPr lang="en-US" altLang="zh-CN" sz="1400" dirty="0">
                <a:latin typeface="+mn-ea"/>
                <a:cs typeface="+mn-ea"/>
              </a:rPr>
              <a:t>28</a:t>
            </a:r>
            <a:r>
              <a:rPr lang="zh-CN" altLang="en-US" sz="1400">
                <a:latin typeface="+mn-ea"/>
                <a:cs typeface="+mn-ea"/>
              </a:rPr>
              <a:t>岁左右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个性签名：超简单护肤，不简单科技！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粉丝昵称：</a:t>
            </a:r>
            <a:r>
              <a:rPr lang="en-US" altLang="zh-CN" sz="1400" dirty="0">
                <a:latin typeface="+mn-ea"/>
                <a:cs typeface="+mn-ea"/>
              </a:rPr>
              <a:t>xx</a:t>
            </a:r>
            <a:r>
              <a:rPr lang="zh-CN" sz="1400">
                <a:latin typeface="+mn-ea"/>
                <a:cs typeface="+mn-ea"/>
              </a:rPr>
              <a:t>同学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头像：博乐达</a:t>
            </a:r>
            <a:r>
              <a:rPr lang="en-US" altLang="zh-CN" sz="1400" dirty="0">
                <a:latin typeface="+mn-ea"/>
                <a:cs typeface="+mn-ea"/>
              </a:rPr>
              <a:t>logo</a:t>
            </a:r>
            <a:endParaRPr lang="en-US" altLang="zh-CN" sz="1400" dirty="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朋友圈：用户“战痘”案例</a:t>
            </a:r>
            <a:r>
              <a:rPr lang="zh-CN" sz="1200">
                <a:solidFill>
                  <a:srgbClr val="FF0000"/>
                </a:solidFill>
                <a:latin typeface="+mn-ea"/>
                <a:cs typeface="+mn-ea"/>
              </a:rPr>
              <a:t>（使用前后对比）</a:t>
            </a:r>
            <a:r>
              <a:rPr lang="zh-CN" sz="1400">
                <a:latin typeface="+mn-ea"/>
                <a:cs typeface="+mn-ea"/>
              </a:rPr>
              <a:t>；</a:t>
            </a:r>
            <a:r>
              <a:rPr lang="zh-CN" sz="1400">
                <a:latin typeface="+mn-ea"/>
                <a:cs typeface="+mn-ea"/>
                <a:sym typeface="+mn-ea"/>
              </a:rPr>
              <a:t>场景化种草；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皮肤、产品专业知识等</a:t>
            </a:r>
            <a:endParaRPr lang="zh-CN" sz="1400">
              <a:latin typeface="+mn-ea"/>
              <a:cs typeface="+mn-ea"/>
            </a:endParaRPr>
          </a:p>
        </p:txBody>
      </p:sp>
      <p:graphicFrame>
        <p:nvGraphicFramePr>
          <p:cNvPr id="47" name="表格 46"/>
          <p:cNvGraphicFramePr/>
          <p:nvPr>
            <p:custDataLst>
              <p:tags r:id="rId3"/>
            </p:custDataLst>
          </p:nvPr>
        </p:nvGraphicFramePr>
        <p:xfrm>
          <a:off x="752475" y="3924935"/>
          <a:ext cx="5410200" cy="1162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3915"/>
                <a:gridCol w="835660"/>
                <a:gridCol w="1047750"/>
                <a:gridCol w="811530"/>
                <a:gridCol w="948690"/>
                <a:gridCol w="922655"/>
              </a:tblGrid>
              <a:tr h="482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介绍</a:t>
                      </a:r>
                      <a:r>
                        <a:rPr lang="zh-CN" alt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身</a:t>
                      </a:r>
                      <a:r>
                        <a:rPr 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份</a:t>
                      </a:r>
                      <a:endParaRPr lang="en-US" altLang="en-US" sz="1200" b="1" dirty="0">
                        <a:solidFill>
                          <a:srgbClr val="FFC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产品研究员</a:t>
                      </a:r>
                      <a:endParaRPr lang="zh-CN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亲身测试产品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使用效果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与很多用户都是朋友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护肤产品开发</a:t>
                      </a:r>
                      <a:endParaRPr lang="zh-CN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喜欢分享护肤专业知识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zh-CN" alt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宠粉</a:t>
                      </a:r>
                      <a:r>
                        <a:rPr 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福利</a:t>
                      </a:r>
                      <a:endParaRPr lang="en-US" altLang="en-US" sz="1200" b="1" dirty="0">
                        <a:solidFill>
                          <a:srgbClr val="FFC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让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用户</a:t>
                      </a: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能够抢先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了解新品促销</a:t>
                      </a:r>
                      <a:endParaRPr lang="zh-CN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征集用户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使用案例</a:t>
                      </a: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endParaRPr lang="en-US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不定时推送最新的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产品组合方案</a:t>
                      </a:r>
                      <a:endParaRPr lang="zh-CN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给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客户</a:t>
                      </a: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带来抽奖优惠的福利</a:t>
                      </a:r>
                      <a:endParaRPr 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创造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社群让客户</a:t>
                      </a:r>
                      <a:r>
                        <a:rPr lang="en-US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自由交流</a:t>
                      </a:r>
                      <a:endParaRPr lang="en-US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" name="文本框 47"/>
          <p:cNvSpPr txBox="1"/>
          <p:nvPr/>
        </p:nvSpPr>
        <p:spPr>
          <a:xfrm>
            <a:off x="752475" y="3556635"/>
            <a:ext cx="10718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00" b="1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身份设定</a:t>
            </a:r>
            <a:endParaRPr lang="zh-CN" altLang="en-US" sz="1400" b="1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4278" b="1974"/>
          <a:stretch>
            <a:fillRect/>
          </a:stretch>
        </p:blipFill>
        <p:spPr>
          <a:xfrm>
            <a:off x="6409055" y="375920"/>
            <a:ext cx="2339975" cy="48761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文本框 88"/>
          <p:cNvSpPr txBox="1"/>
          <p:nvPr/>
        </p:nvSpPr>
        <p:spPr>
          <a:xfrm>
            <a:off x="1840230" y="1794510"/>
            <a:ext cx="6146800" cy="189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强品牌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弱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（品牌形象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服务官）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40000"/>
              </a:lnSpc>
            </a:pP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弱品牌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强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（真人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丰富背景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635000" y="287020"/>
            <a:ext cx="2014855" cy="39433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altLang="zh-CN" sz="1600" b="1" dirty="0">
                <a:latin typeface="+mn-ea"/>
                <a:ea typeface="+mn-ea"/>
              </a:rPr>
              <a:t>IP</a:t>
            </a:r>
            <a:r>
              <a:rPr lang="zh-CN" altLang="en-US" sz="1600" b="1" dirty="0">
                <a:latin typeface="+mn-ea"/>
                <a:ea typeface="+mn-ea"/>
              </a:rPr>
              <a:t>定位原则</a:t>
            </a:r>
            <a:endParaRPr lang="zh-CN" altLang="en-US" sz="1600" b="1" dirty="0">
              <a:latin typeface="+mn-ea"/>
              <a:ea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93370" y="287020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388870" y="927100"/>
            <a:ext cx="5020310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1825625" y="863600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自营品牌案例：某翠园</a:t>
            </a:r>
            <a:endParaRPr 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865" y="2355215"/>
            <a:ext cx="5195570" cy="24028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46350" y="2639060"/>
            <a:ext cx="1645920" cy="1835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sp>
        <p:nvSpPr>
          <p:cNvPr id="2" name="文本框 1"/>
          <p:cNvSpPr txBox="1"/>
          <p:nvPr/>
        </p:nvSpPr>
        <p:spPr>
          <a:xfrm>
            <a:off x="588010" y="1384935"/>
            <a:ext cx="4895850" cy="4199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/>
              <a:t>美团外卖发布《轻食消费大数据报告》从人群来看，注重饮食健康的90后是引领轻食时尚的主要人群。《报告》显示，90后占到轻食消费人群的62%以上，其次是80后，占到26%。另外，女性是轻食的主要人群，轻食用户中69%是女性，占据轻食消费者的大半壁江山，男性消费者只占31%。</a:t>
            </a:r>
            <a:endParaRPr lang="zh-CN" altLang="en-US" sz="1600"/>
          </a:p>
          <a:p>
            <a:pPr>
              <a:lnSpc>
                <a:spcPct val="15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ym typeface="+mn-ea"/>
              </a:rPr>
              <a:t>与此同时，《报告》显示，轻食消费场景TOP5分别是</a:t>
            </a:r>
            <a:r>
              <a:rPr lang="zh-CN" altLang="en-US" sz="1600" b="1">
                <a:solidFill>
                  <a:schemeClr val="accent6"/>
                </a:solidFill>
                <a:sym typeface="+mn-ea"/>
              </a:rPr>
              <a:t>创业园区/办公区、大学城、住宅区、医院、机关单位。</a:t>
            </a:r>
            <a:endParaRPr lang="zh-CN" altLang="en-US" b="1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b="1">
              <a:solidFill>
                <a:schemeClr val="accent6"/>
              </a:solidFill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660" y="1436370"/>
            <a:ext cx="4154805" cy="36868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2475" y="1804670"/>
            <a:ext cx="432308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中国营养学会发布《2020年中国人群轻食消费行为白皮书》中，19-45岁人群占87.6%，他们大多出于减肥及其它健康目的消费轻食。调查人群中，职业为企业普通职员和学生、具有本科学历在轻食消费人群中占比最多。</a:t>
            </a:r>
            <a:endParaRPr lang="zh-CN" altLang="en-US"/>
          </a:p>
        </p:txBody>
      </p:sp>
      <p:pic>
        <p:nvPicPr>
          <p:cNvPr id="18" name="图片 17" descr="@1cb1b91d-127d-4afa-9ea5-4f7bda15d5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06870" y="1186815"/>
            <a:ext cx="2534285" cy="38201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1" name="组合 90"/>
          <p:cNvGrpSpPr/>
          <p:nvPr/>
        </p:nvGrpSpPr>
        <p:grpSpPr>
          <a:xfrm>
            <a:off x="5644998" y="3433272"/>
            <a:ext cx="1675573" cy="1675573"/>
            <a:chOff x="12243" y="1041"/>
            <a:chExt cx="2127" cy="2127"/>
          </a:xfrm>
        </p:grpSpPr>
        <p:sp>
          <p:nvSpPr>
            <p:cNvPr id="19" name="同心圆 18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空心弧 21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7909667"/>
                <a:gd name="adj3" fmla="val 1110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乐活懒人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1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30.6%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641209" y="463956"/>
            <a:ext cx="2099533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6278" y="407961"/>
            <a:ext cx="2893057" cy="592477"/>
          </a:xfrm>
        </p:spPr>
        <p:txBody>
          <a:bodyPr/>
          <a:p>
            <a:r>
              <a:rPr lang="zh-CN" altLang="en-US" sz="1510">
                <a:solidFill>
                  <a:schemeClr val="bg1"/>
                </a:solidFill>
              </a:rPr>
              <a:t>碧翠园主要客群占比</a:t>
            </a:r>
            <a:endParaRPr lang="zh-CN" altLang="en-US" sz="151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27277" y="1661175"/>
            <a:ext cx="1675573" cy="1675573"/>
            <a:chOff x="12243" y="1041"/>
            <a:chExt cx="2127" cy="2127"/>
          </a:xfrm>
        </p:grpSpPr>
        <p:sp>
          <p:nvSpPr>
            <p:cNvPr id="4" name="同心圆 3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空心弧 4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233688"/>
                <a:gd name="adj3" fmla="val 1067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有追求的白领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59.3%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944074" y="1661175"/>
            <a:ext cx="1675573" cy="1675573"/>
            <a:chOff x="12243" y="1041"/>
            <a:chExt cx="2127" cy="2127"/>
          </a:xfrm>
        </p:grpSpPr>
        <p:sp>
          <p:nvSpPr>
            <p:cNvPr id="10" name="同心圆 9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空心弧 10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5656856"/>
                <a:gd name="adj3" fmla="val 1197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宝妈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21.4%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429839" y="3505265"/>
            <a:ext cx="1675573" cy="1675573"/>
            <a:chOff x="12243" y="1041"/>
            <a:chExt cx="2127" cy="2127"/>
          </a:xfrm>
        </p:grpSpPr>
        <p:sp>
          <p:nvSpPr>
            <p:cNvPr id="15" name="同心圆 14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空心弧 15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6398656"/>
                <a:gd name="adj3" fmla="val 11425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运动</a:t>
              </a:r>
              <a:r>
                <a:rPr lang="en-US" altLang="zh-CN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/</a:t>
              </a: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健身达人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25%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64617" y="1661175"/>
            <a:ext cx="1675573" cy="1675573"/>
            <a:chOff x="12243" y="1041"/>
            <a:chExt cx="2127" cy="2127"/>
          </a:xfrm>
        </p:grpSpPr>
        <p:sp>
          <p:nvSpPr>
            <p:cNvPr id="21" name="同心圆 20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空心弧 22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4481328"/>
                <a:gd name="adj3" fmla="val 1155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在校大学生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5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18.9%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7250,&quot;width&quot;:4810}"/>
</p:tagLst>
</file>

<file path=ppt/tags/tag10.xml><?xml version="1.0" encoding="utf-8"?>
<p:tagLst xmlns:p="http://schemas.openxmlformats.org/presentationml/2006/main">
  <p:tag name="KSO_WM_UNIT_TABLE_BEAUTIFY" val="smartTable{edc26c37-6230-427c-8818-5495ac386fb4}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PLACING_PICTURE_USER_VIEWPORT" val="{&quot;height&quot;:15840,&quot;width&quot;:15752}"/>
</p:tagLst>
</file>

<file path=ppt/tags/tag9.xml><?xml version="1.0" encoding="utf-8"?>
<p:tagLst xmlns:p="http://schemas.openxmlformats.org/presentationml/2006/main">
  <p:tag name="KSO_WM_UNIT_PLACING_PICTURE_USER_VIEWPORT" val="{&quot;height&quot;:15840,&quot;width&quot;:15752}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4847</Words>
  <Application>WPS 演示</Application>
  <PresentationFormat>自定义</PresentationFormat>
  <Paragraphs>479</Paragraphs>
  <Slides>43</Slides>
  <Notes>35</Notes>
  <HiddenSlides>0</HiddenSlides>
  <MMClips>0</MMClips>
  <ScaleCrop>false</ScaleCrop>
  <HeadingPairs>
    <vt:vector size="6" baseType="variant">
      <vt:variant>
        <vt:lpstr>已用的字体</vt:lpstr>
      </vt:variant>
      <vt:variant>
        <vt:i4>41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85" baseType="lpstr">
      <vt:lpstr>Arial</vt:lpstr>
      <vt:lpstr>宋体</vt:lpstr>
      <vt:lpstr>Wingdings</vt:lpstr>
      <vt:lpstr>微软雅黑</vt:lpstr>
      <vt:lpstr>Calibri</vt:lpstr>
      <vt:lpstr>Arial Unicode MS</vt:lpstr>
      <vt:lpstr>Wingdings</vt:lpstr>
      <vt:lpstr>字魂105号-简雅黑</vt:lpstr>
      <vt:lpstr>Calibri Light</vt:lpstr>
      <vt:lpstr>Symbol</vt:lpstr>
      <vt:lpstr>Aa吃鸡专用体 (非商业使用)</vt:lpstr>
      <vt:lpstr>思源黑体</vt:lpstr>
      <vt:lpstr>Arial Bold</vt:lpstr>
      <vt:lpstr>思源黑体 Medium</vt:lpstr>
      <vt:lpstr>等线</vt:lpstr>
      <vt:lpstr>Lato Regular</vt:lpstr>
      <vt:lpstr>Segoe Print</vt:lpstr>
      <vt:lpstr>Gill Sans</vt:lpstr>
      <vt:lpstr>字魂3号-英雄黑体</vt:lpstr>
      <vt:lpstr>Open Sans</vt:lpstr>
      <vt:lpstr>字魂58号-创中黑</vt:lpstr>
      <vt:lpstr>微软雅黑 Light</vt:lpstr>
      <vt:lpstr>Times New Roman</vt:lpstr>
      <vt:lpstr>PingFang SC</vt:lpstr>
      <vt:lpstr>Roboto Medium</vt:lpstr>
      <vt:lpstr>Wide Latin</vt:lpstr>
      <vt:lpstr>Times New Roman</vt:lpstr>
      <vt:lpstr>Century Gothic</vt:lpstr>
      <vt:lpstr>Source Han Sans CN Normal</vt:lpstr>
      <vt:lpstr>MS UI Gothic</vt:lpstr>
      <vt:lpstr>华文细黑</vt:lpstr>
      <vt:lpstr>Calibri</vt:lpstr>
      <vt:lpstr>思源黑体旧字形 Normal</vt:lpstr>
      <vt:lpstr>DIN-BoldItalic</vt:lpstr>
      <vt:lpstr>Arial</vt:lpstr>
      <vt:lpstr>黑体</vt:lpstr>
      <vt:lpstr>Lantinghei SC Demibold</vt:lpstr>
      <vt:lpstr>方正书宋_GBK</vt:lpstr>
      <vt:lpstr>Malgun Gothic</vt:lpstr>
      <vt:lpstr>Gill Sans MT</vt:lpstr>
      <vt:lpstr>Microsoft Himalaya</vt:lpstr>
      <vt:lpstr>1_Office 主题</vt:lpstr>
      <vt:lpstr>PowerPoint 演示文稿</vt:lpstr>
      <vt:lpstr>PowerPoint 演示文稿</vt:lpstr>
      <vt:lpstr>PowerPoint 演示文稿</vt:lpstr>
      <vt:lpstr>PowerPoint 演示文稿</vt:lpstr>
      <vt:lpstr>IP定位原则</vt:lpstr>
      <vt:lpstr>PowerPoint 演示文稿</vt:lpstr>
      <vt:lpstr>PowerPoint 演示文稿</vt:lpstr>
      <vt:lpstr>PowerPoint 演示文稿</vt:lpstr>
      <vt:lpstr>碧翠园主要客群占比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目标消费者画像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403</cp:revision>
  <dcterms:created xsi:type="dcterms:W3CDTF">2021-05-20T07:27:00Z</dcterms:created>
  <dcterms:modified xsi:type="dcterms:W3CDTF">2021-05-20T07:42:28Z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6F97E908112E46C7A06BE1413615179A</vt:lpwstr>
  </property>
</Properties>
</file>