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283" r:id="rId3"/>
    <p:sldId id="4372" r:id="rId5"/>
    <p:sldId id="4373" r:id="rId6"/>
    <p:sldId id="4374" r:id="rId7"/>
    <p:sldId id="4375" r:id="rId8"/>
    <p:sldId id="4376" r:id="rId9"/>
    <p:sldId id="4843" r:id="rId10"/>
    <p:sldId id="5299" r:id="rId11"/>
    <p:sldId id="5916" r:id="rId12"/>
    <p:sldId id="5917" r:id="rId13"/>
    <p:sldId id="5918" r:id="rId14"/>
    <p:sldId id="5919" r:id="rId15"/>
    <p:sldId id="5920" r:id="rId16"/>
    <p:sldId id="5921" r:id="rId17"/>
    <p:sldId id="5922" r:id="rId18"/>
    <p:sldId id="5923" r:id="rId19"/>
    <p:sldId id="5924" r:id="rId20"/>
    <p:sldId id="5925" r:id="rId21"/>
    <p:sldId id="5926" r:id="rId22"/>
    <p:sldId id="5927" r:id="rId23"/>
    <p:sldId id="5928" r:id="rId24"/>
    <p:sldId id="5929" r:id="rId25"/>
    <p:sldId id="5930" r:id="rId26"/>
    <p:sldId id="5931" r:id="rId27"/>
    <p:sldId id="5932" r:id="rId28"/>
    <p:sldId id="4379" r:id="rId29"/>
    <p:sldId id="4380" r:id="rId30"/>
    <p:sldId id="4381" r:id="rId31"/>
    <p:sldId id="4382" r:id="rId32"/>
    <p:sldId id="4383" r:id="rId33"/>
    <p:sldId id="4384" r:id="rId34"/>
    <p:sldId id="4385" r:id="rId35"/>
    <p:sldId id="4386" r:id="rId36"/>
    <p:sldId id="4387" r:id="rId37"/>
    <p:sldId id="4388" r:id="rId38"/>
    <p:sldId id="4389" r:id="rId39"/>
    <p:sldId id="4390" r:id="rId40"/>
    <p:sldId id="4397" r:id="rId41"/>
    <p:sldId id="4398" r:id="rId42"/>
    <p:sldId id="4402" r:id="rId43"/>
    <p:sldId id="4403" r:id="rId44"/>
    <p:sldId id="5300" r:id="rId45"/>
    <p:sldId id="5912" r:id="rId46"/>
    <p:sldId id="5913" r:id="rId47"/>
  </p:sldIdLst>
  <p:sldSz cx="10259695" cy="57594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倪腾" initials="倪腾" lastIdx="2" clrIdx="0"/>
  <p:cmAuthor id="2" name=" " initials="" lastIdx="1" clrIdx="1"/>
  <p:cmAuthor id="3" name="廖梦竹" initials="M" lastIdx="2" clrIdx="2"/>
  <p:cmAuthor id="4" name="Administrator" initials="A" lastIdx="2" clrIdx="3"/>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900"/>
    <a:srgbClr val="F8F8F8"/>
    <a:srgbClr val="120C16"/>
    <a:srgbClr val="6DF5ED"/>
    <a:srgbClr val="E93252"/>
    <a:srgbClr val="0358B2"/>
    <a:srgbClr val="0358B1"/>
    <a:srgbClr val="035898"/>
    <a:srgbClr val="F1F1F1"/>
    <a:srgbClr val="026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7" autoAdjust="0"/>
    <p:restoredTop sz="93826" autoAdjust="0"/>
  </p:normalViewPr>
  <p:slideViewPr>
    <p:cSldViewPr snapToGrid="0">
      <p:cViewPr varScale="1">
        <p:scale>
          <a:sx n="75" d="100"/>
          <a:sy n="75" d="100"/>
        </p:scale>
        <p:origin x="700" y="4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 Target="slides/slide2.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0261" y="1143000"/>
            <a:ext cx="549747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p:cNvSpPr>
          <p:nvPr>
            <p:ph type="sldImg"/>
          </p:nvPr>
        </p:nvSpPr>
        <p:spPr>
          <a:xfrm>
            <a:off x="681038" y="1143000"/>
            <a:ext cx="5495925" cy="3086100"/>
          </a:xfrm>
        </p:spPr>
      </p:sp>
      <p:sp>
        <p:nvSpPr>
          <p:cNvPr id="11266"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a:xfrm>
            <a:off x="681038" y="1143000"/>
            <a:ext cx="5495925" cy="3086100"/>
          </a:xfrm>
        </p:spPr>
      </p:sp>
      <p:sp>
        <p:nvSpPr>
          <p:cNvPr id="20482"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a:xfrm>
            <a:off x="681038" y="1143000"/>
            <a:ext cx="5495925" cy="3086100"/>
          </a:xfrm>
        </p:spPr>
      </p:sp>
      <p:sp>
        <p:nvSpPr>
          <p:cNvPr id="26626"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a:xfrm>
            <a:off x="681038" y="1143000"/>
            <a:ext cx="5495925" cy="3086100"/>
          </a:xfrm>
        </p:spPr>
      </p:sp>
      <p:sp>
        <p:nvSpPr>
          <p:cNvPr id="26626" name="文本占位符 2"/>
          <p:cNvSpPr>
            <a:spLocks noGrp="1"/>
          </p:cNvSpPr>
          <p:nvPr>
            <p:ph type="body"/>
          </p:nvPr>
        </p:nvSpPr>
        <p:spPr/>
        <p:txBody>
          <a:bodyPr lIns="91440" tIns="45720" rIns="91440" bIns="45720" anchor="t"/>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2591" y="942757"/>
            <a:ext cx="7695544" cy="2005523"/>
          </a:xfrm>
        </p:spPr>
        <p:txBody>
          <a:bodyPr anchor="b"/>
          <a:lstStyle>
            <a:lvl1pPr algn="ctr">
              <a:defRPr sz="5030"/>
            </a:lvl1pPr>
          </a:lstStyle>
          <a:p>
            <a:r>
              <a:rPr lang="zh-CN" altLang="en-US"/>
              <a:t>单击此处编辑母版标题样式</a:t>
            </a:r>
            <a:endParaRPr lang="zh-CN" altLang="en-US"/>
          </a:p>
        </p:txBody>
      </p:sp>
      <p:sp>
        <p:nvSpPr>
          <p:cNvPr id="3" name="副标题 2"/>
          <p:cNvSpPr>
            <a:spLocks noGrp="1"/>
          </p:cNvSpPr>
          <p:nvPr>
            <p:ph type="subTitle" idx="1"/>
          </p:nvPr>
        </p:nvSpPr>
        <p:spPr>
          <a:xfrm>
            <a:off x="1282591" y="3025619"/>
            <a:ext cx="7695544" cy="1390797"/>
          </a:xfrm>
        </p:spPr>
        <p:txBody>
          <a:bodyPr/>
          <a:lstStyle>
            <a:lvl1pPr marL="0" indent="0" algn="ctr">
              <a:buNone/>
              <a:defRPr sz="2010"/>
            </a:lvl1pPr>
            <a:lvl2pPr marL="382905" indent="0" algn="ctr">
              <a:buNone/>
              <a:defRPr sz="1670"/>
            </a:lvl2pPr>
            <a:lvl3pPr marL="766445" indent="0" algn="ctr">
              <a:buNone/>
              <a:defRPr sz="1510"/>
            </a:lvl3pPr>
            <a:lvl4pPr marL="1148715" indent="0" algn="ctr">
              <a:buNone/>
              <a:defRPr sz="1340"/>
            </a:lvl4pPr>
            <a:lvl5pPr marL="1533525" indent="0" algn="ctr">
              <a:buNone/>
              <a:defRPr sz="1340"/>
            </a:lvl5pPr>
            <a:lvl6pPr marL="1915795" indent="0" algn="ctr">
              <a:buNone/>
              <a:defRPr sz="1340"/>
            </a:lvl6pPr>
            <a:lvl7pPr marL="2299970" indent="0" algn="ctr">
              <a:buNone/>
              <a:defRPr sz="1340"/>
            </a:lvl7pPr>
            <a:lvl8pPr marL="2682240" indent="0" algn="ctr">
              <a:buNone/>
              <a:defRPr sz="1340"/>
            </a:lvl8pPr>
            <a:lvl9pPr marL="3065780" indent="0" algn="ctr">
              <a:buNone/>
              <a:defRPr sz="134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42833" y="306697"/>
            <a:ext cx="2212469" cy="488179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05426" y="306697"/>
            <a:ext cx="6509148" cy="488179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0082" y="1436137"/>
            <a:ext cx="8849876" cy="2396226"/>
          </a:xfrm>
        </p:spPr>
        <p:txBody>
          <a:bodyPr anchor="b"/>
          <a:lstStyle>
            <a:lvl1pPr>
              <a:defRPr sz="503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00082" y="3855032"/>
            <a:ext cx="8849876" cy="1260118"/>
          </a:xfrm>
        </p:spPr>
        <p:txBody>
          <a:bodyPr/>
          <a:lstStyle>
            <a:lvl1pPr marL="0" indent="0">
              <a:buNone/>
              <a:defRPr sz="2010">
                <a:solidFill>
                  <a:schemeClr val="tx1">
                    <a:tint val="75000"/>
                  </a:schemeClr>
                </a:solidFill>
              </a:defRPr>
            </a:lvl1pPr>
            <a:lvl2pPr marL="382905" indent="0">
              <a:buNone/>
              <a:defRPr sz="1670">
                <a:solidFill>
                  <a:schemeClr val="tx1">
                    <a:tint val="75000"/>
                  </a:schemeClr>
                </a:solidFill>
              </a:defRPr>
            </a:lvl2pPr>
            <a:lvl3pPr marL="766445" indent="0">
              <a:buNone/>
              <a:defRPr sz="1510">
                <a:solidFill>
                  <a:schemeClr val="tx1">
                    <a:tint val="75000"/>
                  </a:schemeClr>
                </a:solidFill>
              </a:defRPr>
            </a:lvl3pPr>
            <a:lvl4pPr marL="1148715" indent="0">
              <a:buNone/>
              <a:defRPr sz="1340">
                <a:solidFill>
                  <a:schemeClr val="tx1">
                    <a:tint val="75000"/>
                  </a:schemeClr>
                </a:solidFill>
              </a:defRPr>
            </a:lvl4pPr>
            <a:lvl5pPr marL="1533525" indent="0">
              <a:buNone/>
              <a:defRPr sz="1340">
                <a:solidFill>
                  <a:schemeClr val="tx1">
                    <a:tint val="75000"/>
                  </a:schemeClr>
                </a:solidFill>
              </a:defRPr>
            </a:lvl5pPr>
            <a:lvl6pPr marL="1915795" indent="0">
              <a:buNone/>
              <a:defRPr sz="1340">
                <a:solidFill>
                  <a:schemeClr val="tx1">
                    <a:tint val="75000"/>
                  </a:schemeClr>
                </a:solidFill>
              </a:defRPr>
            </a:lvl6pPr>
            <a:lvl7pPr marL="2299970" indent="0">
              <a:buNone/>
              <a:defRPr sz="1340">
                <a:solidFill>
                  <a:schemeClr val="tx1">
                    <a:tint val="75000"/>
                  </a:schemeClr>
                </a:solidFill>
              </a:defRPr>
            </a:lvl7pPr>
            <a:lvl8pPr marL="2682240" indent="0">
              <a:buNone/>
              <a:defRPr sz="1340">
                <a:solidFill>
                  <a:schemeClr val="tx1">
                    <a:tint val="75000"/>
                  </a:schemeClr>
                </a:solidFill>
              </a:defRPr>
            </a:lvl8pPr>
            <a:lvl9pPr marL="3065780" indent="0">
              <a:buNone/>
              <a:defRPr sz="134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05426"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194493" y="1533478"/>
            <a:ext cx="4360808" cy="365501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6762" y="306697"/>
            <a:ext cx="8849876" cy="111343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6762" y="1412135"/>
            <a:ext cx="4340767"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06762" y="2104200"/>
            <a:ext cx="4340767"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194493" y="1412135"/>
            <a:ext cx="4362145"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194493" y="2104200"/>
            <a:ext cx="4362145" cy="3094959"/>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内容占位符 2"/>
          <p:cNvSpPr>
            <a:spLocks noGrp="1"/>
          </p:cNvSpPr>
          <p:nvPr>
            <p:ph idx="1"/>
          </p:nvPr>
        </p:nvSpPr>
        <p:spPr>
          <a:xfrm>
            <a:off x="4362145" y="829413"/>
            <a:ext cx="5194492" cy="4093720"/>
          </a:xfrm>
        </p:spPr>
        <p:txBody>
          <a:bodyPr/>
          <a:lstStyle>
            <a:lvl1pPr>
              <a:defRPr sz="2675"/>
            </a:lvl1pPr>
            <a:lvl2pPr>
              <a:defRPr sz="2345"/>
            </a:lvl2pPr>
            <a:lvl3pPr>
              <a:defRPr sz="2010"/>
            </a:lvl3pPr>
            <a:lvl4pPr>
              <a:defRPr sz="1670"/>
            </a:lvl4pPr>
            <a:lvl5pPr>
              <a:defRPr sz="1670"/>
            </a:lvl5pPr>
            <a:lvl6pPr>
              <a:defRPr sz="1670"/>
            </a:lvl6pPr>
            <a:lvl7pPr>
              <a:defRPr sz="1670"/>
            </a:lvl7pPr>
            <a:lvl8pPr>
              <a:defRPr sz="1670"/>
            </a:lvl8pPr>
            <a:lvl9pPr>
              <a:defRPr sz="167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362145" y="829413"/>
            <a:ext cx="5194492" cy="4093720"/>
          </a:xfrm>
        </p:spPr>
        <p:txBody>
          <a:bodyPr/>
          <a:lstStyle>
            <a:lvl1pPr marL="0" indent="0">
              <a:buNone/>
              <a:defRPr sz="2675"/>
            </a:lvl1pPr>
            <a:lvl2pPr marL="382905" indent="0">
              <a:buNone/>
              <a:defRPr sz="2345"/>
            </a:lvl2pPr>
            <a:lvl3pPr marL="766445" indent="0">
              <a:buNone/>
              <a:defRPr sz="2010"/>
            </a:lvl3pPr>
            <a:lvl4pPr marL="1148715" indent="0">
              <a:buNone/>
              <a:defRPr sz="1670"/>
            </a:lvl4pPr>
            <a:lvl5pPr marL="1533525" indent="0">
              <a:buNone/>
              <a:defRPr sz="1670"/>
            </a:lvl5pPr>
            <a:lvl6pPr marL="1915795" indent="0">
              <a:buNone/>
              <a:defRPr sz="1670"/>
            </a:lvl6pPr>
            <a:lvl7pPr marL="2299970" indent="0">
              <a:buNone/>
              <a:defRPr sz="1670"/>
            </a:lvl7pPr>
            <a:lvl8pPr marL="2682240" indent="0">
              <a:buNone/>
              <a:defRPr sz="1670"/>
            </a:lvl8pPr>
            <a:lvl9pPr marL="3065780" indent="0">
              <a:buNone/>
              <a:defRPr sz="1670"/>
            </a:lvl9pPr>
          </a:lstStyle>
          <a:p>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5425" y="306697"/>
            <a:ext cx="8849876" cy="111343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05425" y="1533478"/>
            <a:ext cx="8849876" cy="365501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05425" y="5339170"/>
            <a:ext cx="2308663" cy="306696"/>
          </a:xfrm>
          <a:prstGeom prst="rect">
            <a:avLst/>
          </a:prstGeom>
        </p:spPr>
        <p:txBody>
          <a:bodyPr vert="horz" lIns="91440" tIns="45720" rIns="91440" bIns="45720" rtlCol="0" anchor="ctr"/>
          <a:lstStyle>
            <a:lvl1pPr algn="l">
              <a:defRPr sz="1005">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3398866" y="5339170"/>
            <a:ext cx="3462995" cy="306696"/>
          </a:xfrm>
          <a:prstGeom prst="rect">
            <a:avLst/>
          </a:prstGeom>
        </p:spPr>
        <p:txBody>
          <a:bodyPr vert="horz" lIns="91440" tIns="45720" rIns="91440" bIns="45720" rtlCol="0" anchor="ctr"/>
          <a:lstStyle>
            <a:lvl1pPr algn="ctr">
              <a:defRPr sz="100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46637" y="5339170"/>
            <a:ext cx="2308663" cy="306696"/>
          </a:xfrm>
          <a:prstGeom prst="rect">
            <a:avLst/>
          </a:prstGeom>
        </p:spPr>
        <p:txBody>
          <a:bodyPr vert="horz" lIns="91440" tIns="45720" rIns="91440" bIns="45720" rtlCol="0" anchor="ctr"/>
          <a:lstStyle>
            <a:lvl1pPr algn="r">
              <a:defRPr sz="1005">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66445" rtl="0" eaLnBrk="1" latinLnBrk="0" hangingPunct="1">
        <a:lnSpc>
          <a:spcPct val="90000"/>
        </a:lnSpc>
        <a:spcBef>
          <a:spcPct val="0"/>
        </a:spcBef>
        <a:buNone/>
        <a:defRPr sz="3690" kern="1200">
          <a:solidFill>
            <a:schemeClr val="tx1"/>
          </a:solidFill>
          <a:latin typeface="+mj-lt"/>
          <a:ea typeface="+mj-ea"/>
          <a:cs typeface="+mj-cs"/>
        </a:defRPr>
      </a:lvl1pPr>
    </p:titleStyle>
    <p:bodyStyle>
      <a:lvl1pPr marL="191770" indent="-191770" algn="l" defTabSz="766445" rtl="0" eaLnBrk="1" latinLnBrk="0" hangingPunct="1">
        <a:lnSpc>
          <a:spcPct val="90000"/>
        </a:lnSpc>
        <a:spcBef>
          <a:spcPts val="840"/>
        </a:spcBef>
        <a:buFont typeface="Arial" panose="020B0604020202020204" pitchFamily="34" charset="0"/>
        <a:buChar char="•"/>
        <a:defRPr sz="2345" kern="1200">
          <a:solidFill>
            <a:schemeClr val="tx1"/>
          </a:solidFill>
          <a:latin typeface="+mn-lt"/>
          <a:ea typeface="+mn-ea"/>
          <a:cs typeface="+mn-cs"/>
        </a:defRPr>
      </a:lvl1pPr>
      <a:lvl2pPr marL="574675" indent="-191770" algn="l" defTabSz="766445" rtl="0" eaLnBrk="1" latinLnBrk="0" hangingPunct="1">
        <a:lnSpc>
          <a:spcPct val="90000"/>
        </a:lnSpc>
        <a:spcBef>
          <a:spcPct val="84000"/>
        </a:spcBef>
        <a:buFont typeface="Arial" panose="020B0604020202020204" pitchFamily="34" charset="0"/>
        <a:buChar char="•"/>
        <a:defRPr sz="2010" kern="1200">
          <a:solidFill>
            <a:schemeClr val="tx1"/>
          </a:solidFill>
          <a:latin typeface="+mn-lt"/>
          <a:ea typeface="+mn-ea"/>
          <a:cs typeface="+mn-cs"/>
        </a:defRPr>
      </a:lvl2pPr>
      <a:lvl3pPr marL="958850" indent="-191770" algn="l" defTabSz="766445" rtl="0" eaLnBrk="1" latinLnBrk="0" hangingPunct="1">
        <a:lnSpc>
          <a:spcPct val="90000"/>
        </a:lnSpc>
        <a:spcBef>
          <a:spcPct val="84000"/>
        </a:spcBef>
        <a:buFont typeface="Arial" panose="020B0604020202020204" pitchFamily="34" charset="0"/>
        <a:buChar char="•"/>
        <a:defRPr sz="1670" kern="1200">
          <a:solidFill>
            <a:schemeClr val="tx1"/>
          </a:solidFill>
          <a:latin typeface="+mn-lt"/>
          <a:ea typeface="+mn-ea"/>
          <a:cs typeface="+mn-cs"/>
        </a:defRPr>
      </a:lvl3pPr>
      <a:lvl4pPr marL="134112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4pPr>
      <a:lvl5pPr marL="172466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5pPr>
      <a:lvl6pPr marL="210756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6pPr>
      <a:lvl7pPr marL="249110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7pPr>
      <a:lvl8pPr marL="287401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8pPr>
      <a:lvl9pPr marL="325818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6445" rtl="0" eaLnBrk="1" latinLnBrk="0" hangingPunct="1">
        <a:defRPr sz="1510" kern="1200">
          <a:solidFill>
            <a:schemeClr val="tx1"/>
          </a:solidFill>
          <a:latin typeface="+mn-lt"/>
          <a:ea typeface="+mn-ea"/>
          <a:cs typeface="+mn-cs"/>
        </a:defRPr>
      </a:lvl1pPr>
      <a:lvl2pPr marL="382905" algn="l" defTabSz="766445" rtl="0" eaLnBrk="1" latinLnBrk="0" hangingPunct="1">
        <a:defRPr sz="1510" kern="1200">
          <a:solidFill>
            <a:schemeClr val="tx1"/>
          </a:solidFill>
          <a:latin typeface="+mn-lt"/>
          <a:ea typeface="+mn-ea"/>
          <a:cs typeface="+mn-cs"/>
        </a:defRPr>
      </a:lvl2pPr>
      <a:lvl3pPr marL="766445" algn="l" defTabSz="766445" rtl="0" eaLnBrk="1" latinLnBrk="0" hangingPunct="1">
        <a:defRPr sz="1510" kern="1200">
          <a:solidFill>
            <a:schemeClr val="tx1"/>
          </a:solidFill>
          <a:latin typeface="+mn-lt"/>
          <a:ea typeface="+mn-ea"/>
          <a:cs typeface="+mn-cs"/>
        </a:defRPr>
      </a:lvl3pPr>
      <a:lvl4pPr marL="1148715" algn="l" defTabSz="766445" rtl="0" eaLnBrk="1" latinLnBrk="0" hangingPunct="1">
        <a:defRPr sz="1510" kern="1200">
          <a:solidFill>
            <a:schemeClr val="tx1"/>
          </a:solidFill>
          <a:latin typeface="+mn-lt"/>
          <a:ea typeface="+mn-ea"/>
          <a:cs typeface="+mn-cs"/>
        </a:defRPr>
      </a:lvl4pPr>
      <a:lvl5pPr marL="1533525" algn="l" defTabSz="766445" rtl="0" eaLnBrk="1" latinLnBrk="0" hangingPunct="1">
        <a:defRPr sz="1510" kern="1200">
          <a:solidFill>
            <a:schemeClr val="tx1"/>
          </a:solidFill>
          <a:latin typeface="+mn-lt"/>
          <a:ea typeface="+mn-ea"/>
          <a:cs typeface="+mn-cs"/>
        </a:defRPr>
      </a:lvl5pPr>
      <a:lvl6pPr marL="1915795" algn="l" defTabSz="766445" rtl="0" eaLnBrk="1" latinLnBrk="0" hangingPunct="1">
        <a:defRPr sz="1510" kern="1200">
          <a:solidFill>
            <a:schemeClr val="tx1"/>
          </a:solidFill>
          <a:latin typeface="+mn-lt"/>
          <a:ea typeface="+mn-ea"/>
          <a:cs typeface="+mn-cs"/>
        </a:defRPr>
      </a:lvl6pPr>
      <a:lvl7pPr marL="2299970" algn="l" defTabSz="766445" rtl="0" eaLnBrk="1" latinLnBrk="0" hangingPunct="1">
        <a:defRPr sz="1510" kern="1200">
          <a:solidFill>
            <a:schemeClr val="tx1"/>
          </a:solidFill>
          <a:latin typeface="+mn-lt"/>
          <a:ea typeface="+mn-ea"/>
          <a:cs typeface="+mn-cs"/>
        </a:defRPr>
      </a:lvl7pPr>
      <a:lvl8pPr marL="2682240" algn="l" defTabSz="766445" rtl="0" eaLnBrk="1" latinLnBrk="0" hangingPunct="1">
        <a:defRPr sz="1510" kern="1200">
          <a:solidFill>
            <a:schemeClr val="tx1"/>
          </a:solidFill>
          <a:latin typeface="+mn-lt"/>
          <a:ea typeface="+mn-ea"/>
          <a:cs typeface="+mn-cs"/>
        </a:defRPr>
      </a:lvl8pPr>
      <a:lvl9pPr marL="3065780" algn="l" defTabSz="76644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1.xml"/><Relationship Id="rId16" Type="http://schemas.openxmlformats.org/officeDocument/2006/relationships/image" Target="../media/image4.png"/><Relationship Id="rId15" Type="http://schemas.openxmlformats.org/officeDocument/2006/relationships/image" Target="../media/image3.png"/><Relationship Id="rId14" Type="http://schemas.openxmlformats.org/officeDocument/2006/relationships/image" Target="../media/image2.png"/><Relationship Id="rId13" Type="http://schemas.openxmlformats.org/officeDocument/2006/relationships/image" Target="../media/image10.png"/><Relationship Id="rId12" Type="http://schemas.openxmlformats.org/officeDocument/2006/relationships/image" Target="../media/image4.svg"/><Relationship Id="rId11" Type="http://schemas.openxmlformats.org/officeDocument/2006/relationships/image" Target="../media/image11.png"/><Relationship Id="rId10" Type="http://schemas.openxmlformats.org/officeDocument/2006/relationships/tags" Target="../tags/tag10.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sv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2.png"/><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5.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52.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1.sv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A900"/>
        </a:solidFill>
        <a:effectLst/>
      </p:bgPr>
    </p:bg>
    <p:spTree>
      <p:nvGrpSpPr>
        <p:cNvPr id="1" name=""/>
        <p:cNvGrpSpPr/>
        <p:nvPr/>
      </p:nvGrpSpPr>
      <p:grpSpPr>
        <a:xfrm>
          <a:off x="0" y="0"/>
          <a:ext cx="0" cy="0"/>
          <a:chOff x="0" y="0"/>
          <a:chExt cx="0" cy="0"/>
        </a:xfrm>
      </p:grpSpPr>
      <p:sp>
        <p:nvSpPr>
          <p:cNvPr id="5" name="文本框 4"/>
          <p:cNvSpPr txBox="1"/>
          <p:nvPr/>
        </p:nvSpPr>
        <p:spPr>
          <a:xfrm>
            <a:off x="2009458" y="2219325"/>
            <a:ext cx="6126480" cy="645160"/>
          </a:xfrm>
          <a:prstGeom prst="rect">
            <a:avLst/>
          </a:prstGeom>
          <a:noFill/>
        </p:spPr>
        <p:txBody>
          <a:bodyPr wrap="none" rtlCol="0">
            <a:spAutoFit/>
          </a:bodyPr>
          <a:lstStyle/>
          <a:p>
            <a:pPr algn="ctr"/>
            <a:r>
              <a:rPr lang="zh-CN" sz="3600" b="1">
                <a:solidFill>
                  <a:schemeClr val="tx1"/>
                </a:solidFill>
              </a:rPr>
              <a:t>点燃私域训练营落地实操宝典</a:t>
            </a:r>
            <a:endParaRPr lang="zh-CN" sz="3600" b="1">
              <a:solidFill>
                <a:schemeClr val="tx1"/>
              </a:solidFill>
            </a:endParaRPr>
          </a:p>
        </p:txBody>
      </p:sp>
      <p:sp>
        <p:nvSpPr>
          <p:cNvPr id="3" name="文本框 2"/>
          <p:cNvSpPr txBox="1"/>
          <p:nvPr/>
        </p:nvSpPr>
        <p:spPr>
          <a:xfrm>
            <a:off x="1637665" y="4204335"/>
            <a:ext cx="6870065" cy="330835"/>
          </a:xfrm>
          <a:prstGeom prst="rect">
            <a:avLst/>
          </a:prstGeom>
          <a:noFill/>
        </p:spPr>
        <p:txBody>
          <a:bodyPr wrap="square" rtlCol="0" anchor="t">
            <a:spAutoFit/>
          </a:bodyPr>
          <a:lstStyle/>
          <a:p>
            <a:pPr algn="dist">
              <a:lnSpc>
                <a:spcPct val="130000"/>
              </a:lnSpc>
            </a:pPr>
            <a:r>
              <a:rPr lang="zh-CN" altLang="en-US" sz="1200" b="1">
                <a:solidFill>
                  <a:schemeClr val="tx1"/>
                </a:solidFill>
                <a:sym typeface="+mn-ea"/>
              </a:rPr>
              <a:t>所有传统领域出现过的机会，都值得用企微私域再做一遍！</a:t>
            </a:r>
            <a:endParaRPr lang="zh-CN" altLang="en-US" sz="1200" b="1">
              <a:solidFill>
                <a:schemeClr val="tx1"/>
              </a:solidFill>
              <a:sym typeface="+mn-ea"/>
            </a:endParaRPr>
          </a:p>
        </p:txBody>
      </p:sp>
      <p:cxnSp>
        <p:nvCxnSpPr>
          <p:cNvPr id="4" name="直接连接符 3"/>
          <p:cNvCxnSpPr/>
          <p:nvPr/>
        </p:nvCxnSpPr>
        <p:spPr>
          <a:xfrm flipH="1" flipV="1">
            <a:off x="7620" y="4621530"/>
            <a:ext cx="10130155" cy="76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886835" y="14605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10" name="矩形 9"/>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0" name="组合 49"/>
          <p:cNvGrpSpPr/>
          <p:nvPr/>
        </p:nvGrpSpPr>
        <p:grpSpPr>
          <a:xfrm>
            <a:off x="2201545" y="2063115"/>
            <a:ext cx="6090285" cy="2388870"/>
            <a:chOff x="2807" y="2814"/>
            <a:chExt cx="9591" cy="3762"/>
          </a:xfrm>
        </p:grpSpPr>
        <p:grpSp>
          <p:nvGrpSpPr>
            <p:cNvPr id="21" name="组合 20"/>
            <p:cNvGrpSpPr/>
            <p:nvPr/>
          </p:nvGrpSpPr>
          <p:grpSpPr>
            <a:xfrm>
              <a:off x="2807" y="2814"/>
              <a:ext cx="1596" cy="3763"/>
              <a:chOff x="3953" y="3354"/>
              <a:chExt cx="1596" cy="3763"/>
            </a:xfrm>
          </p:grpSpPr>
          <p:sp>
            <p:nvSpPr>
              <p:cNvPr id="45" name="文本框 44"/>
              <p:cNvSpPr txBox="1"/>
              <p:nvPr/>
            </p:nvSpPr>
            <p:spPr>
              <a:xfrm>
                <a:off x="4045" y="5447"/>
                <a:ext cx="1454" cy="1670"/>
              </a:xfrm>
              <a:prstGeom prst="rect">
                <a:avLst/>
              </a:prstGeom>
              <a:noFill/>
            </p:spPr>
            <p:txBody>
              <a:bodyPr wrap="square" rtlCol="0" anchor="t">
                <a:spAutoFit/>
              </a:bodyPr>
              <a:p>
                <a:pPr>
                  <a:lnSpc>
                    <a:spcPct val="150000"/>
                  </a:lnSpc>
                </a:pPr>
                <a:r>
                  <a:rPr lang="zh-CN" altLang="en-US" sz="1400" b="1">
                    <a:latin typeface="微软雅黑" panose="020B0503020204020204" charset="-122"/>
                    <a:ea typeface="微软雅黑" panose="020B0503020204020204" charset="-122"/>
                  </a:rPr>
                  <a:t>品牌传播</a:t>
                </a:r>
                <a:endParaRPr lang="zh-CN" altLang="en-US" sz="1400" b="1">
                  <a:latin typeface="微软雅黑" panose="020B0503020204020204" charset="-122"/>
                  <a:ea typeface="微软雅黑" panose="020B0503020204020204" charset="-122"/>
                </a:endParaRPr>
              </a:p>
              <a:p>
                <a:pPr>
                  <a:lnSpc>
                    <a:spcPct val="150000"/>
                  </a:lnSpc>
                </a:pPr>
                <a:r>
                  <a:rPr lang="zh-CN" altLang="en-US" sz="1400" b="1">
                    <a:latin typeface="微软雅黑" panose="020B0503020204020204" charset="-122"/>
                    <a:ea typeface="微软雅黑" panose="020B0503020204020204" charset="-122"/>
                  </a:rPr>
                  <a:t>流量采买</a:t>
                </a:r>
                <a:endParaRPr lang="zh-CN" altLang="en-US" sz="1400" b="1">
                  <a:latin typeface="微软雅黑" panose="020B0503020204020204" charset="-122"/>
                  <a:ea typeface="微软雅黑" panose="020B0503020204020204" charset="-122"/>
                </a:endParaRPr>
              </a:p>
              <a:p>
                <a:pPr>
                  <a:lnSpc>
                    <a:spcPct val="150000"/>
                  </a:lnSpc>
                </a:pPr>
                <a:r>
                  <a:rPr lang="zh-CN" altLang="en-US" sz="1400" b="1">
                    <a:latin typeface="微软雅黑" panose="020B0503020204020204" charset="-122"/>
                    <a:ea typeface="微软雅黑" panose="020B0503020204020204" charset="-122"/>
                  </a:rPr>
                  <a:t>裂变增量</a:t>
                </a:r>
                <a:endParaRPr lang="zh-CN" altLang="en-US" sz="1400" b="1">
                  <a:latin typeface="微软雅黑" panose="020B0503020204020204" charset="-122"/>
                  <a:ea typeface="微软雅黑" panose="020B0503020204020204" charset="-122"/>
                </a:endParaRPr>
              </a:p>
            </p:txBody>
          </p:sp>
          <p:grpSp>
            <p:nvGrpSpPr>
              <p:cNvPr id="7" name="组合 6"/>
              <p:cNvGrpSpPr/>
              <p:nvPr/>
            </p:nvGrpSpPr>
            <p:grpSpPr>
              <a:xfrm>
                <a:off x="3953" y="3354"/>
                <a:ext cx="1596" cy="1718"/>
                <a:chOff x="3413" y="3864"/>
                <a:chExt cx="1596" cy="1718"/>
              </a:xfrm>
            </p:grpSpPr>
            <p:pic>
              <p:nvPicPr>
                <p:cNvPr id="44" name="图片 43" descr="六角形"/>
                <p:cNvPicPr>
                  <a:picLocks noChangeAspect="1"/>
                </p:cNvPicPr>
                <p:nvPr/>
              </p:nvPicPr>
              <p:blipFill>
                <a:blip r:embed="rId2"/>
                <a:stretch>
                  <a:fillRect/>
                </a:stretch>
              </p:blipFill>
              <p:spPr>
                <a:xfrm>
                  <a:off x="3413" y="3864"/>
                  <a:ext cx="1596" cy="1718"/>
                </a:xfrm>
                <a:prstGeom prst="rect">
                  <a:avLst/>
                </a:prstGeom>
              </p:spPr>
            </p:pic>
            <p:sp>
              <p:nvSpPr>
                <p:cNvPr id="5" name="文本框 4"/>
                <p:cNvSpPr txBox="1"/>
                <p:nvPr/>
              </p:nvSpPr>
              <p:spPr>
                <a:xfrm>
                  <a:off x="3689" y="4448"/>
                  <a:ext cx="1104" cy="58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流量</a:t>
                  </a:r>
                  <a:endParaRPr lang="zh-CN" altLang="en-US" b="1">
                    <a:latin typeface="微软雅黑" panose="020B0503020204020204" charset="-122"/>
                    <a:ea typeface="微软雅黑" panose="020B0503020204020204" charset="-122"/>
                  </a:endParaRPr>
                </a:p>
              </p:txBody>
            </p:sp>
          </p:grpSp>
        </p:grpSp>
        <p:sp>
          <p:nvSpPr>
            <p:cNvPr id="12" name="文本框 11"/>
            <p:cNvSpPr txBox="1"/>
            <p:nvPr/>
          </p:nvSpPr>
          <p:spPr>
            <a:xfrm>
              <a:off x="4654" y="3383"/>
              <a:ext cx="557" cy="72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rPr>
                <a:t>X</a:t>
              </a:r>
              <a:endParaRPr lang="en-US" altLang="zh-CN" sz="2400" b="1">
                <a:latin typeface="微软雅黑" panose="020B0503020204020204" charset="-122"/>
                <a:ea typeface="微软雅黑" panose="020B0503020204020204" charset="-122"/>
              </a:endParaRPr>
            </a:p>
          </p:txBody>
        </p:sp>
        <p:sp>
          <p:nvSpPr>
            <p:cNvPr id="28" name="文本框 27"/>
            <p:cNvSpPr txBox="1"/>
            <p:nvPr/>
          </p:nvSpPr>
          <p:spPr>
            <a:xfrm>
              <a:off x="7309" y="3383"/>
              <a:ext cx="572" cy="72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rPr>
                <a:t>X</a:t>
              </a:r>
              <a:endParaRPr lang="en-US" altLang="zh-CN" sz="2400" b="1">
                <a:latin typeface="微软雅黑" panose="020B0503020204020204" charset="-122"/>
                <a:ea typeface="微软雅黑" panose="020B0503020204020204" charset="-122"/>
              </a:endParaRPr>
            </a:p>
          </p:txBody>
        </p:sp>
        <p:sp>
          <p:nvSpPr>
            <p:cNvPr id="29" name="文本框 28"/>
            <p:cNvSpPr txBox="1"/>
            <p:nvPr/>
          </p:nvSpPr>
          <p:spPr>
            <a:xfrm>
              <a:off x="9979" y="3383"/>
              <a:ext cx="572" cy="72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rPr>
                <a:t>X</a:t>
              </a:r>
              <a:endParaRPr lang="en-US" altLang="zh-CN" sz="2400" b="1">
                <a:latin typeface="微软雅黑" panose="020B0503020204020204" charset="-122"/>
                <a:ea typeface="微软雅黑" panose="020B0503020204020204" charset="-122"/>
              </a:endParaRPr>
            </a:p>
          </p:txBody>
        </p:sp>
        <p:grpSp>
          <p:nvGrpSpPr>
            <p:cNvPr id="9" name="组合 8"/>
            <p:cNvGrpSpPr/>
            <p:nvPr/>
          </p:nvGrpSpPr>
          <p:grpSpPr>
            <a:xfrm>
              <a:off x="5462" y="2814"/>
              <a:ext cx="1596" cy="3763"/>
              <a:chOff x="3953" y="3354"/>
              <a:chExt cx="1596" cy="3763"/>
            </a:xfrm>
          </p:grpSpPr>
          <p:sp>
            <p:nvSpPr>
              <p:cNvPr id="24" name="文本框 23"/>
              <p:cNvSpPr txBox="1"/>
              <p:nvPr/>
            </p:nvSpPr>
            <p:spPr>
              <a:xfrm>
                <a:off x="4045" y="5447"/>
                <a:ext cx="1454" cy="1670"/>
              </a:xfrm>
              <a:prstGeom prst="rect">
                <a:avLst/>
              </a:prstGeom>
              <a:noFill/>
            </p:spPr>
            <p:txBody>
              <a:bodyPr wrap="square" rtlCol="0" anchor="t">
                <a:spAutoFit/>
              </a:bodyPr>
              <a:p>
                <a:pPr>
                  <a:lnSpc>
                    <a:spcPct val="150000"/>
                  </a:lnSpc>
                </a:pPr>
                <a:r>
                  <a:rPr lang="zh-CN" altLang="en-US" sz="1400" b="1">
                    <a:latin typeface="微软雅黑" panose="020B0503020204020204" charset="-122"/>
                    <a:ea typeface="微软雅黑" panose="020B0503020204020204" charset="-122"/>
                  </a:rPr>
                  <a:t>营销创意</a:t>
                </a:r>
                <a:endParaRPr lang="zh-CN" altLang="en-US" sz="1400" b="1">
                  <a:latin typeface="微软雅黑" panose="020B0503020204020204" charset="-122"/>
                  <a:ea typeface="微软雅黑" panose="020B0503020204020204" charset="-122"/>
                </a:endParaRPr>
              </a:p>
              <a:p>
                <a:pPr>
                  <a:lnSpc>
                    <a:spcPct val="150000"/>
                  </a:lnSpc>
                </a:pPr>
                <a:r>
                  <a:rPr lang="zh-CN" altLang="en-US" sz="1400" b="1">
                    <a:latin typeface="微软雅黑" panose="020B0503020204020204" charset="-122"/>
                    <a:ea typeface="微软雅黑" panose="020B0503020204020204" charset="-122"/>
                  </a:rPr>
                  <a:t>营销工具</a:t>
                </a:r>
                <a:endParaRPr lang="zh-CN" altLang="en-US" sz="1400" b="1">
                  <a:latin typeface="微软雅黑" panose="020B0503020204020204" charset="-122"/>
                  <a:ea typeface="微软雅黑" panose="020B0503020204020204" charset="-122"/>
                </a:endParaRPr>
              </a:p>
              <a:p>
                <a:pPr>
                  <a:lnSpc>
                    <a:spcPct val="150000"/>
                  </a:lnSpc>
                </a:pPr>
                <a:r>
                  <a:rPr lang="zh-CN" altLang="en-US" sz="1400" b="1">
                    <a:latin typeface="微软雅黑" panose="020B0503020204020204" charset="-122"/>
                    <a:ea typeface="微软雅黑" panose="020B0503020204020204" charset="-122"/>
                  </a:rPr>
                  <a:t>精准营销</a:t>
                </a:r>
                <a:endParaRPr lang="zh-CN" altLang="en-US" sz="1400" b="1">
                  <a:latin typeface="微软雅黑" panose="020B0503020204020204" charset="-122"/>
                  <a:ea typeface="微软雅黑" panose="020B0503020204020204" charset="-122"/>
                </a:endParaRPr>
              </a:p>
            </p:txBody>
          </p:sp>
          <p:grpSp>
            <p:nvGrpSpPr>
              <p:cNvPr id="25" name="组合 24"/>
              <p:cNvGrpSpPr/>
              <p:nvPr/>
            </p:nvGrpSpPr>
            <p:grpSpPr>
              <a:xfrm>
                <a:off x="3953" y="3354"/>
                <a:ext cx="1596" cy="1718"/>
                <a:chOff x="3413" y="3864"/>
                <a:chExt cx="1596" cy="1718"/>
              </a:xfrm>
            </p:grpSpPr>
            <p:pic>
              <p:nvPicPr>
                <p:cNvPr id="26" name="图片 25" descr="六角形"/>
                <p:cNvPicPr>
                  <a:picLocks noChangeAspect="1"/>
                </p:cNvPicPr>
                <p:nvPr/>
              </p:nvPicPr>
              <p:blipFill>
                <a:blip r:embed="rId2"/>
                <a:stretch>
                  <a:fillRect/>
                </a:stretch>
              </p:blipFill>
              <p:spPr>
                <a:xfrm>
                  <a:off x="3413" y="3864"/>
                  <a:ext cx="1596" cy="1718"/>
                </a:xfrm>
                <a:prstGeom prst="rect">
                  <a:avLst/>
                </a:prstGeom>
              </p:spPr>
            </p:pic>
            <p:sp>
              <p:nvSpPr>
                <p:cNvPr id="27" name="文本框 26"/>
                <p:cNvSpPr txBox="1"/>
                <p:nvPr/>
              </p:nvSpPr>
              <p:spPr>
                <a:xfrm>
                  <a:off x="3539" y="4448"/>
                  <a:ext cx="1419" cy="58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转化率</a:t>
                  </a:r>
                  <a:endParaRPr lang="zh-CN" altLang="en-US" b="1">
                    <a:latin typeface="微软雅黑" panose="020B0503020204020204" charset="-122"/>
                    <a:ea typeface="微软雅黑" panose="020B0503020204020204" charset="-122"/>
                  </a:endParaRPr>
                </a:p>
              </p:txBody>
            </p:sp>
          </p:grpSp>
        </p:grpSp>
        <p:grpSp>
          <p:nvGrpSpPr>
            <p:cNvPr id="38" name="组合 37"/>
            <p:cNvGrpSpPr/>
            <p:nvPr/>
          </p:nvGrpSpPr>
          <p:grpSpPr>
            <a:xfrm>
              <a:off x="8132" y="2814"/>
              <a:ext cx="1596" cy="3763"/>
              <a:chOff x="3953" y="3354"/>
              <a:chExt cx="1596" cy="3763"/>
            </a:xfrm>
          </p:grpSpPr>
          <p:sp>
            <p:nvSpPr>
              <p:cNvPr id="39" name="文本框 38"/>
              <p:cNvSpPr txBox="1"/>
              <p:nvPr/>
            </p:nvSpPr>
            <p:spPr>
              <a:xfrm>
                <a:off x="4045" y="5447"/>
                <a:ext cx="1454" cy="1670"/>
              </a:xfrm>
              <a:prstGeom prst="rect">
                <a:avLst/>
              </a:prstGeom>
              <a:noFill/>
            </p:spPr>
            <p:txBody>
              <a:bodyPr wrap="square" rtlCol="0" anchor="t">
                <a:spAutoFit/>
              </a:bodyPr>
              <a:p>
                <a:pPr>
                  <a:lnSpc>
                    <a:spcPct val="150000"/>
                  </a:lnSpc>
                </a:pPr>
                <a:r>
                  <a:rPr lang="zh-CN" altLang="en-US" sz="1400" b="1">
                    <a:latin typeface="微软雅黑" panose="020B0503020204020204" charset="-122"/>
                    <a:ea typeface="微软雅黑" panose="020B0503020204020204" charset="-122"/>
                  </a:rPr>
                  <a:t>卡券工具</a:t>
                </a:r>
                <a:endParaRPr lang="zh-CN" altLang="en-US" sz="1400" b="1">
                  <a:latin typeface="微软雅黑" panose="020B0503020204020204" charset="-122"/>
                  <a:ea typeface="微软雅黑" panose="020B0503020204020204" charset="-122"/>
                </a:endParaRPr>
              </a:p>
              <a:p>
                <a:pPr>
                  <a:lnSpc>
                    <a:spcPct val="150000"/>
                  </a:lnSpc>
                </a:pPr>
                <a:r>
                  <a:rPr lang="zh-CN" altLang="en-US" sz="1400" b="1">
                    <a:latin typeface="微软雅黑" panose="020B0503020204020204" charset="-122"/>
                    <a:ea typeface="微软雅黑" panose="020B0503020204020204" charset="-122"/>
                  </a:rPr>
                  <a:t>促销活动</a:t>
                </a:r>
                <a:endParaRPr lang="zh-CN" altLang="en-US" sz="1400" b="1">
                  <a:latin typeface="微软雅黑" panose="020B0503020204020204" charset="-122"/>
                  <a:ea typeface="微软雅黑" panose="020B0503020204020204" charset="-122"/>
                </a:endParaRPr>
              </a:p>
              <a:p>
                <a:pPr>
                  <a:lnSpc>
                    <a:spcPct val="150000"/>
                  </a:lnSpc>
                </a:pPr>
                <a:r>
                  <a:rPr lang="zh-CN" altLang="en-US" sz="1400" b="1">
                    <a:solidFill>
                      <a:srgbClr val="FF0000"/>
                    </a:solidFill>
                    <a:latin typeface="微软雅黑" panose="020B0503020204020204" charset="-122"/>
                    <a:ea typeface="微软雅黑" panose="020B0503020204020204" charset="-122"/>
                  </a:rPr>
                  <a:t>购买半径</a:t>
                </a:r>
                <a:endParaRPr lang="zh-CN" altLang="en-US" sz="1400" b="1">
                  <a:solidFill>
                    <a:srgbClr val="FF0000"/>
                  </a:solidFill>
                  <a:latin typeface="微软雅黑" panose="020B0503020204020204" charset="-122"/>
                  <a:ea typeface="微软雅黑" panose="020B0503020204020204" charset="-122"/>
                </a:endParaRPr>
              </a:p>
            </p:txBody>
          </p:sp>
          <p:grpSp>
            <p:nvGrpSpPr>
              <p:cNvPr id="40" name="组合 39"/>
              <p:cNvGrpSpPr/>
              <p:nvPr/>
            </p:nvGrpSpPr>
            <p:grpSpPr>
              <a:xfrm>
                <a:off x="3953" y="3354"/>
                <a:ext cx="1596" cy="1718"/>
                <a:chOff x="3413" y="3864"/>
                <a:chExt cx="1596" cy="1718"/>
              </a:xfrm>
            </p:grpSpPr>
            <p:pic>
              <p:nvPicPr>
                <p:cNvPr id="41" name="图片 40" descr="六角形"/>
                <p:cNvPicPr>
                  <a:picLocks noChangeAspect="1"/>
                </p:cNvPicPr>
                <p:nvPr/>
              </p:nvPicPr>
              <p:blipFill>
                <a:blip r:embed="rId2"/>
                <a:stretch>
                  <a:fillRect/>
                </a:stretch>
              </p:blipFill>
              <p:spPr>
                <a:xfrm>
                  <a:off x="3413" y="3864"/>
                  <a:ext cx="1596" cy="1718"/>
                </a:xfrm>
                <a:prstGeom prst="rect">
                  <a:avLst/>
                </a:prstGeom>
              </p:spPr>
            </p:pic>
            <p:sp>
              <p:nvSpPr>
                <p:cNvPr id="42" name="文本框 41"/>
                <p:cNvSpPr txBox="1"/>
                <p:nvPr/>
              </p:nvSpPr>
              <p:spPr>
                <a:xfrm>
                  <a:off x="3504" y="4448"/>
                  <a:ext cx="1415" cy="58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客单价</a:t>
                  </a:r>
                  <a:endParaRPr lang="zh-CN" altLang="en-US" b="1">
                    <a:latin typeface="微软雅黑" panose="020B0503020204020204" charset="-122"/>
                    <a:ea typeface="微软雅黑" panose="020B0503020204020204" charset="-122"/>
                  </a:endParaRPr>
                </a:p>
              </p:txBody>
            </p:sp>
          </p:grpSp>
        </p:grpSp>
        <p:grpSp>
          <p:nvGrpSpPr>
            <p:cNvPr id="43" name="组合 42"/>
            <p:cNvGrpSpPr/>
            <p:nvPr/>
          </p:nvGrpSpPr>
          <p:grpSpPr>
            <a:xfrm>
              <a:off x="10802" y="2814"/>
              <a:ext cx="1596" cy="3763"/>
              <a:chOff x="3953" y="3354"/>
              <a:chExt cx="1596" cy="3763"/>
            </a:xfrm>
          </p:grpSpPr>
          <p:sp>
            <p:nvSpPr>
              <p:cNvPr id="46" name="文本框 45"/>
              <p:cNvSpPr txBox="1"/>
              <p:nvPr/>
            </p:nvSpPr>
            <p:spPr>
              <a:xfrm>
                <a:off x="4045" y="5447"/>
                <a:ext cx="1454" cy="1670"/>
              </a:xfrm>
              <a:prstGeom prst="rect">
                <a:avLst/>
              </a:prstGeom>
              <a:noFill/>
            </p:spPr>
            <p:txBody>
              <a:bodyPr wrap="square" rtlCol="0" anchor="t">
                <a:spAutoFit/>
              </a:bodyPr>
              <a:p>
                <a:pPr>
                  <a:lnSpc>
                    <a:spcPct val="150000"/>
                  </a:lnSpc>
                </a:pPr>
                <a:r>
                  <a:rPr lang="zh-CN" altLang="en-US" sz="1400" b="1">
                    <a:solidFill>
                      <a:srgbClr val="FF0000"/>
                    </a:solidFill>
                    <a:latin typeface="微软雅黑" panose="020B0503020204020204" charset="-122"/>
                    <a:ea typeface="微软雅黑" panose="020B0503020204020204" charset="-122"/>
                  </a:rPr>
                  <a:t>私域运营</a:t>
                </a:r>
                <a:endParaRPr lang="zh-CN" altLang="en-US" sz="1400" b="1">
                  <a:solidFill>
                    <a:srgbClr val="FF0000"/>
                  </a:solidFill>
                  <a:latin typeface="微软雅黑" panose="020B0503020204020204" charset="-122"/>
                  <a:ea typeface="微软雅黑" panose="020B0503020204020204" charset="-122"/>
                </a:endParaRPr>
              </a:p>
              <a:p>
                <a:pPr>
                  <a:lnSpc>
                    <a:spcPct val="150000"/>
                  </a:lnSpc>
                </a:pPr>
                <a:r>
                  <a:rPr lang="zh-CN" altLang="en-US" sz="1400" b="1">
                    <a:solidFill>
                      <a:srgbClr val="FF0000"/>
                    </a:solidFill>
                    <a:latin typeface="微软雅黑" panose="020B0503020204020204" charset="-122"/>
                    <a:ea typeface="微软雅黑" panose="020B0503020204020204" charset="-122"/>
                  </a:rPr>
                  <a:t>会员体系</a:t>
                </a:r>
                <a:endParaRPr lang="zh-CN" altLang="en-US" sz="1400" b="1">
                  <a:solidFill>
                    <a:srgbClr val="FF0000"/>
                  </a:solidFill>
                  <a:latin typeface="微软雅黑" panose="020B0503020204020204" charset="-122"/>
                  <a:ea typeface="微软雅黑" panose="020B0503020204020204" charset="-122"/>
                </a:endParaRPr>
              </a:p>
              <a:p>
                <a:pPr>
                  <a:lnSpc>
                    <a:spcPct val="150000"/>
                  </a:lnSpc>
                </a:pPr>
                <a:r>
                  <a:rPr lang="zh-CN" altLang="en-US" sz="1400" b="1">
                    <a:solidFill>
                      <a:srgbClr val="FF0000"/>
                    </a:solidFill>
                    <a:latin typeface="微软雅黑" panose="020B0503020204020204" charset="-122"/>
                    <a:ea typeface="微软雅黑" panose="020B0503020204020204" charset="-122"/>
                  </a:rPr>
                  <a:t>私域内容</a:t>
                </a:r>
                <a:endParaRPr lang="zh-CN" altLang="en-US" sz="1400" b="1">
                  <a:solidFill>
                    <a:srgbClr val="FF0000"/>
                  </a:solidFill>
                  <a:latin typeface="微软雅黑" panose="020B0503020204020204" charset="-122"/>
                  <a:ea typeface="微软雅黑" panose="020B0503020204020204" charset="-122"/>
                </a:endParaRPr>
              </a:p>
            </p:txBody>
          </p:sp>
          <p:grpSp>
            <p:nvGrpSpPr>
              <p:cNvPr id="47" name="组合 46"/>
              <p:cNvGrpSpPr/>
              <p:nvPr/>
            </p:nvGrpSpPr>
            <p:grpSpPr>
              <a:xfrm>
                <a:off x="3953" y="3354"/>
                <a:ext cx="1596" cy="1718"/>
                <a:chOff x="3413" y="3864"/>
                <a:chExt cx="1596" cy="1718"/>
              </a:xfrm>
            </p:grpSpPr>
            <p:pic>
              <p:nvPicPr>
                <p:cNvPr id="48" name="图片 47" descr="六角形"/>
                <p:cNvPicPr>
                  <a:picLocks noChangeAspect="1"/>
                </p:cNvPicPr>
                <p:nvPr/>
              </p:nvPicPr>
              <p:blipFill>
                <a:blip r:embed="rId2"/>
                <a:stretch>
                  <a:fillRect/>
                </a:stretch>
              </p:blipFill>
              <p:spPr>
                <a:xfrm>
                  <a:off x="3413" y="3864"/>
                  <a:ext cx="1596" cy="1718"/>
                </a:xfrm>
                <a:prstGeom prst="rect">
                  <a:avLst/>
                </a:prstGeom>
              </p:spPr>
            </p:pic>
            <p:sp>
              <p:nvSpPr>
                <p:cNvPr id="49" name="文本框 48"/>
                <p:cNvSpPr txBox="1"/>
                <p:nvPr/>
              </p:nvSpPr>
              <p:spPr>
                <a:xfrm>
                  <a:off x="3719" y="4253"/>
                  <a:ext cx="1104" cy="1016"/>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复购频次</a:t>
                  </a:r>
                  <a:endParaRPr lang="zh-CN" altLang="en-US" b="1">
                    <a:latin typeface="微软雅黑" panose="020B0503020204020204" charset="-122"/>
                    <a:ea typeface="微软雅黑" panose="020B0503020204020204" charset="-122"/>
                  </a:endParaRPr>
                </a:p>
              </p:txBody>
            </p:sp>
          </p:grpSp>
        </p:grpSp>
      </p:grpSp>
      <p:sp>
        <p:nvSpPr>
          <p:cNvPr id="56" name="文本框 55"/>
          <p:cNvSpPr txBox="1"/>
          <p:nvPr/>
        </p:nvSpPr>
        <p:spPr>
          <a:xfrm>
            <a:off x="2220595" y="1005205"/>
            <a:ext cx="2615565" cy="953135"/>
          </a:xfrm>
          <a:prstGeom prst="rect">
            <a:avLst/>
          </a:prstGeom>
          <a:noFill/>
        </p:spPr>
        <p:txBody>
          <a:bodyPr wrap="square" rtlCol="0" anchor="t">
            <a:spAutoFit/>
          </a:bodyPr>
          <a:p>
            <a:pPr algn="l">
              <a:lnSpc>
                <a:spcPct val="140000"/>
              </a:lnSpc>
            </a:pPr>
            <a:r>
              <a:rPr lang="en-US" altLang="zh-CN" sz="4000" b="1">
                <a:solidFill>
                  <a:schemeClr val="tx1"/>
                </a:solidFill>
                <a:latin typeface="微软雅黑" panose="020B0503020204020204" charset="-122"/>
                <a:ea typeface="微软雅黑" panose="020B0503020204020204" charset="-122"/>
                <a:sym typeface="+mn-ea"/>
              </a:rPr>
              <a:t>GMV =</a:t>
            </a:r>
            <a:endParaRPr lang="en-US" altLang="zh-CN" sz="4000" b="1">
              <a:solidFill>
                <a:schemeClr val="tx1"/>
              </a:solidFill>
              <a:latin typeface="微软雅黑" panose="020B0503020204020204" charset="-122"/>
              <a:ea typeface="微软雅黑" panose="020B0503020204020204" charset="-122"/>
              <a:sym typeface="+mn-ea"/>
            </a:endParaRPr>
          </a:p>
        </p:txBody>
      </p:sp>
      <p:grpSp>
        <p:nvGrpSpPr>
          <p:cNvPr id="52" name="组合 51"/>
          <p:cNvGrpSpPr/>
          <p:nvPr/>
        </p:nvGrpSpPr>
        <p:grpSpPr>
          <a:xfrm>
            <a:off x="752475" y="464185"/>
            <a:ext cx="341630" cy="280035"/>
            <a:chOff x="4729" y="1585"/>
            <a:chExt cx="842" cy="708"/>
          </a:xfrm>
        </p:grpSpPr>
        <p:pic>
          <p:nvPicPr>
            <p:cNvPr id="53" name="图片 52" descr="resource"/>
            <p:cNvPicPr>
              <a:picLocks noChangeAspect="1"/>
            </p:cNvPicPr>
            <p:nvPr/>
          </p:nvPicPr>
          <p:blipFill>
            <a:blip r:embed="rId3"/>
            <a:stretch>
              <a:fillRect/>
            </a:stretch>
          </p:blipFill>
          <p:spPr>
            <a:xfrm>
              <a:off x="5235" y="1585"/>
              <a:ext cx="337" cy="709"/>
            </a:xfrm>
            <a:prstGeom prst="rect">
              <a:avLst/>
            </a:prstGeom>
          </p:spPr>
        </p:pic>
        <p:pic>
          <p:nvPicPr>
            <p:cNvPr id="54" name="图片 53" descr="resource"/>
            <p:cNvPicPr>
              <a:picLocks noChangeAspect="1"/>
            </p:cNvPicPr>
            <p:nvPr/>
          </p:nvPicPr>
          <p:blipFill>
            <a:blip r:embed="rId4"/>
            <a:stretch>
              <a:fillRect/>
            </a:stretch>
          </p:blipFill>
          <p:spPr>
            <a:xfrm>
              <a:off x="4982" y="1585"/>
              <a:ext cx="337" cy="709"/>
            </a:xfrm>
            <a:prstGeom prst="rect">
              <a:avLst/>
            </a:prstGeom>
          </p:spPr>
        </p:pic>
        <p:pic>
          <p:nvPicPr>
            <p:cNvPr id="55" name="图片 54" descr="resource"/>
            <p:cNvPicPr>
              <a:picLocks noChangeAspect="1"/>
            </p:cNvPicPr>
            <p:nvPr/>
          </p:nvPicPr>
          <p:blipFill>
            <a:blip r:embed="rId3"/>
            <a:stretch>
              <a:fillRect/>
            </a:stretch>
          </p:blipFill>
          <p:spPr>
            <a:xfrm>
              <a:off x="4729" y="1585"/>
              <a:ext cx="337" cy="709"/>
            </a:xfrm>
            <a:prstGeom prst="rect">
              <a:avLst/>
            </a:prstGeom>
          </p:spPr>
        </p:pic>
      </p:grpSp>
      <p:sp>
        <p:nvSpPr>
          <p:cNvPr id="3" name="文本框 2"/>
          <p:cNvSpPr txBox="1"/>
          <p:nvPr/>
        </p:nvSpPr>
        <p:spPr>
          <a:xfrm>
            <a:off x="1093788" y="464185"/>
            <a:ext cx="3111500" cy="306705"/>
          </a:xfrm>
          <a:prstGeom prst="rect">
            <a:avLst/>
          </a:prstGeom>
          <a:noFill/>
        </p:spPr>
        <p:txBody>
          <a:bodyPr wrap="none" rtlCol="0">
            <a:spAutoFit/>
          </a:bodyPr>
          <a:p>
            <a:pPr algn="l"/>
            <a:r>
              <a:rPr lang="en-US" altLang="zh-CN" sz="1400" b="1">
                <a:solidFill>
                  <a:schemeClr val="tx1"/>
                </a:solidFill>
                <a:latin typeface="微软雅黑" panose="020B0503020204020204" charset="-122"/>
                <a:ea typeface="微软雅黑" panose="020B0503020204020204" charset="-122"/>
                <a:sym typeface="+mn-ea"/>
              </a:rPr>
              <a:t>2021</a:t>
            </a:r>
            <a:r>
              <a:rPr lang="zh-CN" altLang="en-US" sz="1400" b="1">
                <a:solidFill>
                  <a:schemeClr val="tx1"/>
                </a:solidFill>
                <a:sym typeface="+mn-ea"/>
              </a:rPr>
              <a:t>年我们面临的变化（交易层面）</a:t>
            </a:r>
            <a:endParaRPr lang="zh-CN" altLang="en-US" sz="1400" b="1">
              <a:solidFill>
                <a:schemeClr val="tx1"/>
              </a:solidFill>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a:spLocks noChangeAspect="1"/>
          </p:cNvSpPr>
          <p:nvPr/>
        </p:nvSpPr>
        <p:spPr>
          <a:xfrm>
            <a:off x="4472305" y="908685"/>
            <a:ext cx="4577080" cy="4577080"/>
          </a:xfrm>
          <a:prstGeom prst="ellipse">
            <a:avLst/>
          </a:prstGeom>
          <a:noFill/>
          <a:ln w="15875">
            <a:solidFill>
              <a:srgbClr val="FEA900"/>
            </a:solidFill>
            <a:prstDash val="lgDash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椭圆 87"/>
          <p:cNvSpPr>
            <a:spLocks noChangeAspect="1"/>
          </p:cNvSpPr>
          <p:nvPr/>
        </p:nvSpPr>
        <p:spPr>
          <a:xfrm>
            <a:off x="5323840" y="1752600"/>
            <a:ext cx="2889250" cy="2889250"/>
          </a:xfrm>
          <a:prstGeom prst="ellipse">
            <a:avLst/>
          </a:prstGeom>
          <a:no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nvGrpSpPr>
        <p:grpSpPr>
          <a:xfrm rot="5400000">
            <a:off x="7159351" y="1836128"/>
            <a:ext cx="2901207" cy="2692172"/>
            <a:chOff x="6409" y="3005"/>
            <a:chExt cx="4705" cy="4366"/>
          </a:xfrm>
          <a:solidFill>
            <a:srgbClr val="FEA900"/>
          </a:solidFill>
          <a:effectLst/>
        </p:grpSpPr>
        <p:sp>
          <p:nvSpPr>
            <p:cNvPr id="4" name="Freeform 240"/>
            <p:cNvSpPr/>
            <p:nvPr>
              <p:custDataLst>
                <p:tags r:id="rId1"/>
              </p:custDataLst>
            </p:nvPr>
          </p:nvSpPr>
          <p:spPr bwMode="auto">
            <a:xfrm>
              <a:off x="7639" y="5911"/>
              <a:ext cx="2247" cy="1312"/>
            </a:xfrm>
            <a:custGeom>
              <a:avLst/>
              <a:gdLst>
                <a:gd name="T0" fmla="*/ 311 w 621"/>
                <a:gd name="T1" fmla="*/ 0 h 442"/>
                <a:gd name="T2" fmla="*/ 0 w 621"/>
                <a:gd name="T3" fmla="*/ 96 h 442"/>
                <a:gd name="T4" fmla="*/ 132 w 621"/>
                <a:gd name="T5" fmla="*/ 442 h 442"/>
                <a:gd name="T6" fmla="*/ 311 w 621"/>
                <a:gd name="T7" fmla="*/ 406 h 442"/>
                <a:gd name="T8" fmla="*/ 489 w 621"/>
                <a:gd name="T9" fmla="*/ 442 h 442"/>
                <a:gd name="T10" fmla="*/ 621 w 621"/>
                <a:gd name="T11" fmla="*/ 96 h 442"/>
                <a:gd name="T12" fmla="*/ 311 w 621"/>
                <a:gd name="T13" fmla="*/ 0 h 442"/>
              </a:gdLst>
              <a:ahLst/>
              <a:cxnLst>
                <a:cxn ang="0">
                  <a:pos x="T0" y="T1"/>
                </a:cxn>
                <a:cxn ang="0">
                  <a:pos x="T2" y="T3"/>
                </a:cxn>
                <a:cxn ang="0">
                  <a:pos x="T4" y="T5"/>
                </a:cxn>
                <a:cxn ang="0">
                  <a:pos x="T6" y="T7"/>
                </a:cxn>
                <a:cxn ang="0">
                  <a:pos x="T8" y="T9"/>
                </a:cxn>
                <a:cxn ang="0">
                  <a:pos x="T10" y="T11"/>
                </a:cxn>
                <a:cxn ang="0">
                  <a:pos x="T12" y="T13"/>
                </a:cxn>
              </a:cxnLst>
              <a:rect l="0" t="0" r="r" b="b"/>
              <a:pathLst>
                <a:path w="621" h="442">
                  <a:moveTo>
                    <a:pt x="311" y="0"/>
                  </a:moveTo>
                  <a:cubicBezTo>
                    <a:pt x="95" y="0"/>
                    <a:pt x="0" y="96"/>
                    <a:pt x="0" y="96"/>
                  </a:cubicBezTo>
                  <a:cubicBezTo>
                    <a:pt x="132" y="442"/>
                    <a:pt x="132" y="442"/>
                    <a:pt x="132" y="442"/>
                  </a:cubicBezTo>
                  <a:cubicBezTo>
                    <a:pt x="231" y="403"/>
                    <a:pt x="311" y="406"/>
                    <a:pt x="311" y="406"/>
                  </a:cubicBezTo>
                  <a:cubicBezTo>
                    <a:pt x="311" y="406"/>
                    <a:pt x="391" y="403"/>
                    <a:pt x="489" y="442"/>
                  </a:cubicBezTo>
                  <a:cubicBezTo>
                    <a:pt x="621" y="96"/>
                    <a:pt x="621" y="96"/>
                    <a:pt x="621" y="96"/>
                  </a:cubicBezTo>
                  <a:cubicBezTo>
                    <a:pt x="621" y="96"/>
                    <a:pt x="527" y="0"/>
                    <a:pt x="31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5" name="Freeform 241"/>
            <p:cNvSpPr/>
            <p:nvPr>
              <p:custDataLst>
                <p:tags r:id="rId2"/>
              </p:custDataLst>
            </p:nvPr>
          </p:nvSpPr>
          <p:spPr bwMode="auto">
            <a:xfrm>
              <a:off x="7082" y="4504"/>
              <a:ext cx="3359" cy="1522"/>
            </a:xfrm>
            <a:custGeom>
              <a:avLst/>
              <a:gdLst>
                <a:gd name="T0" fmla="*/ 465 w 929"/>
                <a:gd name="T1" fmla="*/ 0 h 513"/>
                <a:gd name="T2" fmla="*/ 0 w 929"/>
                <a:gd name="T3" fmla="*/ 173 h 513"/>
                <a:gd name="T4" fmla="*/ 139 w 929"/>
                <a:gd name="T5" fmla="*/ 513 h 513"/>
                <a:gd name="T6" fmla="*/ 465 w 929"/>
                <a:gd name="T7" fmla="*/ 413 h 513"/>
                <a:gd name="T8" fmla="*/ 790 w 929"/>
                <a:gd name="T9" fmla="*/ 513 h 513"/>
                <a:gd name="T10" fmla="*/ 929 w 929"/>
                <a:gd name="T11" fmla="*/ 173 h 513"/>
                <a:gd name="T12" fmla="*/ 465 w 929"/>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929" h="513">
                  <a:moveTo>
                    <a:pt x="465" y="0"/>
                  </a:moveTo>
                  <a:cubicBezTo>
                    <a:pt x="181" y="0"/>
                    <a:pt x="0" y="173"/>
                    <a:pt x="0" y="173"/>
                  </a:cubicBezTo>
                  <a:cubicBezTo>
                    <a:pt x="139" y="513"/>
                    <a:pt x="139" y="513"/>
                    <a:pt x="139" y="513"/>
                  </a:cubicBezTo>
                  <a:cubicBezTo>
                    <a:pt x="272" y="421"/>
                    <a:pt x="407" y="413"/>
                    <a:pt x="465" y="413"/>
                  </a:cubicBezTo>
                  <a:cubicBezTo>
                    <a:pt x="523" y="413"/>
                    <a:pt x="657" y="421"/>
                    <a:pt x="790" y="513"/>
                  </a:cubicBezTo>
                  <a:cubicBezTo>
                    <a:pt x="929" y="173"/>
                    <a:pt x="929" y="173"/>
                    <a:pt x="929" y="173"/>
                  </a:cubicBezTo>
                  <a:cubicBezTo>
                    <a:pt x="929" y="173"/>
                    <a:pt x="748" y="0"/>
                    <a:pt x="46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6" name="Freeform 242"/>
            <p:cNvSpPr/>
            <p:nvPr>
              <p:custDataLst>
                <p:tags r:id="rId3"/>
              </p:custDataLst>
            </p:nvPr>
          </p:nvSpPr>
          <p:spPr bwMode="auto">
            <a:xfrm>
              <a:off x="6409" y="3005"/>
              <a:ext cx="4705" cy="1829"/>
            </a:xfrm>
            <a:custGeom>
              <a:avLst/>
              <a:gdLst>
                <a:gd name="T0" fmla="*/ 651 w 1301"/>
                <a:gd name="T1" fmla="*/ 0 h 616"/>
                <a:gd name="T2" fmla="*/ 651 w 1301"/>
                <a:gd name="T3" fmla="*/ 0 h 616"/>
                <a:gd name="T4" fmla="*/ 651 w 1301"/>
                <a:gd name="T5" fmla="*/ 0 h 616"/>
                <a:gd name="T6" fmla="*/ 0 w 1301"/>
                <a:gd name="T7" fmla="*/ 213 h 616"/>
                <a:gd name="T8" fmla="*/ 164 w 1301"/>
                <a:gd name="T9" fmla="*/ 616 h 616"/>
                <a:gd name="T10" fmla="*/ 651 w 1301"/>
                <a:gd name="T11" fmla="*/ 435 h 616"/>
                <a:gd name="T12" fmla="*/ 651 w 1301"/>
                <a:gd name="T13" fmla="*/ 435 h 616"/>
                <a:gd name="T14" fmla="*/ 1137 w 1301"/>
                <a:gd name="T15" fmla="*/ 616 h 616"/>
                <a:gd name="T16" fmla="*/ 1301 w 1301"/>
                <a:gd name="T17" fmla="*/ 213 h 616"/>
                <a:gd name="T18" fmla="*/ 651 w 1301"/>
                <a:gd name="T19"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1" h="616">
                  <a:moveTo>
                    <a:pt x="651" y="0"/>
                  </a:moveTo>
                  <a:cubicBezTo>
                    <a:pt x="651" y="0"/>
                    <a:pt x="651" y="0"/>
                    <a:pt x="651" y="0"/>
                  </a:cubicBezTo>
                  <a:cubicBezTo>
                    <a:pt x="651" y="0"/>
                    <a:pt x="651" y="0"/>
                    <a:pt x="651" y="0"/>
                  </a:cubicBezTo>
                  <a:cubicBezTo>
                    <a:pt x="243" y="0"/>
                    <a:pt x="0" y="213"/>
                    <a:pt x="0" y="213"/>
                  </a:cubicBezTo>
                  <a:cubicBezTo>
                    <a:pt x="164" y="616"/>
                    <a:pt x="164" y="616"/>
                    <a:pt x="164" y="616"/>
                  </a:cubicBezTo>
                  <a:cubicBezTo>
                    <a:pt x="375" y="430"/>
                    <a:pt x="646" y="435"/>
                    <a:pt x="651" y="435"/>
                  </a:cubicBezTo>
                  <a:cubicBezTo>
                    <a:pt x="651" y="435"/>
                    <a:pt x="651" y="435"/>
                    <a:pt x="651" y="435"/>
                  </a:cubicBezTo>
                  <a:cubicBezTo>
                    <a:pt x="655" y="435"/>
                    <a:pt x="919" y="420"/>
                    <a:pt x="1137" y="616"/>
                  </a:cubicBezTo>
                  <a:cubicBezTo>
                    <a:pt x="1301" y="213"/>
                    <a:pt x="1301" y="213"/>
                    <a:pt x="1301" y="213"/>
                  </a:cubicBezTo>
                  <a:cubicBezTo>
                    <a:pt x="1301" y="213"/>
                    <a:pt x="1058" y="0"/>
                    <a:pt x="65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7" name="Freeform 244"/>
            <p:cNvSpPr>
              <a:spLocks noEditPoints="1"/>
            </p:cNvSpPr>
            <p:nvPr>
              <p:custDataLst>
                <p:tags r:id="rId4"/>
              </p:custDataLst>
            </p:nvPr>
          </p:nvSpPr>
          <p:spPr bwMode="auto">
            <a:xfrm>
              <a:off x="6409" y="3637"/>
              <a:ext cx="1022" cy="1193"/>
            </a:xfrm>
            <a:custGeom>
              <a:avLst/>
              <a:gdLst>
                <a:gd name="T0" fmla="*/ 268 w 283"/>
                <a:gd name="T1" fmla="*/ 329 h 402"/>
                <a:gd name="T2" fmla="*/ 166 w 283"/>
                <a:gd name="T3" fmla="*/ 402 h 402"/>
                <a:gd name="T4" fmla="*/ 268 w 283"/>
                <a:gd name="T5" fmla="*/ 329 h 402"/>
                <a:gd name="T6" fmla="*/ 283 w 283"/>
                <a:gd name="T7" fmla="*/ 377 h 402"/>
                <a:gd name="T8" fmla="*/ 268 w 283"/>
                <a:gd name="T9" fmla="*/ 329 h 402"/>
                <a:gd name="T10" fmla="*/ 0 w 283"/>
                <a:gd name="T11" fmla="*/ 0 h 402"/>
                <a:gd name="T12" fmla="*/ 0 w 283"/>
                <a:gd name="T13" fmla="*/ 0 h 402"/>
                <a:gd name="T14" fmla="*/ 0 w 283"/>
                <a:gd name="T15" fmla="*/ 0 h 402"/>
                <a:gd name="T16" fmla="*/ 0 w 283"/>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02">
                  <a:moveTo>
                    <a:pt x="268" y="329"/>
                  </a:moveTo>
                  <a:cubicBezTo>
                    <a:pt x="233" y="349"/>
                    <a:pt x="199" y="373"/>
                    <a:pt x="166" y="402"/>
                  </a:cubicBezTo>
                  <a:cubicBezTo>
                    <a:pt x="199" y="373"/>
                    <a:pt x="233" y="349"/>
                    <a:pt x="268" y="329"/>
                  </a:cubicBezTo>
                  <a:cubicBezTo>
                    <a:pt x="283" y="377"/>
                    <a:pt x="283" y="377"/>
                    <a:pt x="283" y="377"/>
                  </a:cubicBezTo>
                  <a:cubicBezTo>
                    <a:pt x="268" y="329"/>
                    <a:pt x="268" y="329"/>
                    <a:pt x="268" y="329"/>
                  </a:cubicBezTo>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8" name="Freeform 246"/>
            <p:cNvSpPr>
              <a:spLocks noEditPoints="1"/>
            </p:cNvSpPr>
            <p:nvPr>
              <p:custDataLst>
                <p:tags r:id="rId5"/>
              </p:custDataLst>
            </p:nvPr>
          </p:nvSpPr>
          <p:spPr bwMode="auto">
            <a:xfrm>
              <a:off x="7002" y="4830"/>
              <a:ext cx="1410" cy="2541"/>
            </a:xfrm>
            <a:custGeom>
              <a:avLst/>
              <a:gdLst>
                <a:gd name="T0" fmla="*/ 332 w 390"/>
                <a:gd name="T1" fmla="*/ 856 h 856"/>
                <a:gd name="T2" fmla="*/ 332 w 390"/>
                <a:gd name="T3" fmla="*/ 856 h 856"/>
                <a:gd name="T4" fmla="*/ 332 w 390"/>
                <a:gd name="T5" fmla="*/ 856 h 856"/>
                <a:gd name="T6" fmla="*/ 383 w 390"/>
                <a:gd name="T7" fmla="*/ 815 h 856"/>
                <a:gd name="T8" fmla="*/ 390 w 390"/>
                <a:gd name="T9" fmla="*/ 837 h 856"/>
                <a:gd name="T10" fmla="*/ 390 w 390"/>
                <a:gd name="T11" fmla="*/ 837 h 856"/>
                <a:gd name="T12" fmla="*/ 383 w 390"/>
                <a:gd name="T13" fmla="*/ 815 h 856"/>
                <a:gd name="T14" fmla="*/ 308 w 390"/>
                <a:gd name="T15" fmla="*/ 806 h 856"/>
                <a:gd name="T16" fmla="*/ 308 w 390"/>
                <a:gd name="T17" fmla="*/ 806 h 856"/>
                <a:gd name="T18" fmla="*/ 308 w 390"/>
                <a:gd name="T19" fmla="*/ 806 h 856"/>
                <a:gd name="T20" fmla="*/ 309 w 390"/>
                <a:gd name="T21" fmla="*/ 806 h 856"/>
                <a:gd name="T22" fmla="*/ 308 w 390"/>
                <a:gd name="T23" fmla="*/ 806 h 856"/>
                <a:gd name="T24" fmla="*/ 309 w 390"/>
                <a:gd name="T25" fmla="*/ 806 h 856"/>
                <a:gd name="T26" fmla="*/ 309 w 390"/>
                <a:gd name="T27" fmla="*/ 806 h 856"/>
                <a:gd name="T28" fmla="*/ 309 w 390"/>
                <a:gd name="T29" fmla="*/ 806 h 856"/>
                <a:gd name="T30" fmla="*/ 309 w 390"/>
                <a:gd name="T31" fmla="*/ 806 h 856"/>
                <a:gd name="T32" fmla="*/ 309 w 390"/>
                <a:gd name="T33" fmla="*/ 806 h 856"/>
                <a:gd name="T34" fmla="*/ 309 w 390"/>
                <a:gd name="T35" fmla="*/ 806 h 856"/>
                <a:gd name="T36" fmla="*/ 309 w 390"/>
                <a:gd name="T37" fmla="*/ 806 h 856"/>
                <a:gd name="T38" fmla="*/ 309 w 390"/>
                <a:gd name="T39" fmla="*/ 805 h 856"/>
                <a:gd name="T40" fmla="*/ 309 w 390"/>
                <a:gd name="T41" fmla="*/ 806 h 856"/>
                <a:gd name="T42" fmla="*/ 309 w 390"/>
                <a:gd name="T43" fmla="*/ 805 h 856"/>
                <a:gd name="T44" fmla="*/ 310 w 390"/>
                <a:gd name="T45" fmla="*/ 805 h 856"/>
                <a:gd name="T46" fmla="*/ 310 w 390"/>
                <a:gd name="T47" fmla="*/ 805 h 856"/>
                <a:gd name="T48" fmla="*/ 310 w 390"/>
                <a:gd name="T49" fmla="*/ 805 h 856"/>
                <a:gd name="T50" fmla="*/ 310 w 390"/>
                <a:gd name="T51" fmla="*/ 805 h 856"/>
                <a:gd name="T52" fmla="*/ 310 w 390"/>
                <a:gd name="T53" fmla="*/ 805 h 856"/>
                <a:gd name="T54" fmla="*/ 310 w 390"/>
                <a:gd name="T55" fmla="*/ 805 h 856"/>
                <a:gd name="T56" fmla="*/ 373 w 390"/>
                <a:gd name="T57" fmla="*/ 785 h 856"/>
                <a:gd name="T58" fmla="*/ 310 w 390"/>
                <a:gd name="T59" fmla="*/ 805 h 856"/>
                <a:gd name="T60" fmla="*/ 373 w 390"/>
                <a:gd name="T61" fmla="*/ 785 h 856"/>
                <a:gd name="T62" fmla="*/ 373 w 390"/>
                <a:gd name="T63" fmla="*/ 785 h 856"/>
                <a:gd name="T64" fmla="*/ 176 w 390"/>
                <a:gd name="T65" fmla="*/ 460 h 856"/>
                <a:gd name="T66" fmla="*/ 176 w 390"/>
                <a:gd name="T67" fmla="*/ 460 h 856"/>
                <a:gd name="T68" fmla="*/ 176 w 390"/>
                <a:gd name="T69" fmla="*/ 460 h 856"/>
                <a:gd name="T70" fmla="*/ 239 w 390"/>
                <a:gd name="T71" fmla="*/ 358 h 856"/>
                <a:gd name="T72" fmla="*/ 164 w 390"/>
                <a:gd name="T73" fmla="*/ 402 h 856"/>
                <a:gd name="T74" fmla="*/ 239 w 390"/>
                <a:gd name="T75" fmla="*/ 358 h 856"/>
                <a:gd name="T76" fmla="*/ 239 w 390"/>
                <a:gd name="T77" fmla="*/ 358 h 856"/>
                <a:gd name="T78" fmla="*/ 22 w 390"/>
                <a:gd name="T79" fmla="*/ 63 h 856"/>
                <a:gd name="T80" fmla="*/ 22 w 390"/>
                <a:gd name="T81" fmla="*/ 63 h 856"/>
                <a:gd name="T82" fmla="*/ 22 w 390"/>
                <a:gd name="T83" fmla="*/ 63 h 856"/>
                <a:gd name="T84" fmla="*/ 22 w 390"/>
                <a:gd name="T85" fmla="*/ 63 h 856"/>
                <a:gd name="T86" fmla="*/ 22 w 390"/>
                <a:gd name="T87" fmla="*/ 63 h 856"/>
                <a:gd name="T88" fmla="*/ 22 w 390"/>
                <a:gd name="T89" fmla="*/ 63 h 856"/>
                <a:gd name="T90" fmla="*/ 22 w 390"/>
                <a:gd name="T91" fmla="*/ 63 h 856"/>
                <a:gd name="T92" fmla="*/ 22 w 390"/>
                <a:gd name="T93" fmla="*/ 63 h 856"/>
                <a:gd name="T94" fmla="*/ 22 w 390"/>
                <a:gd name="T95" fmla="*/ 63 h 856"/>
                <a:gd name="T96" fmla="*/ 22 w 390"/>
                <a:gd name="T97" fmla="*/ 63 h 856"/>
                <a:gd name="T98" fmla="*/ 22 w 390"/>
                <a:gd name="T99" fmla="*/ 63 h 856"/>
                <a:gd name="T100" fmla="*/ 22 w 390"/>
                <a:gd name="T101" fmla="*/ 63 h 856"/>
                <a:gd name="T102" fmla="*/ 22 w 390"/>
                <a:gd name="T103" fmla="*/ 63 h 856"/>
                <a:gd name="T104" fmla="*/ 1 w 390"/>
                <a:gd name="T105" fmla="*/ 1 h 856"/>
                <a:gd name="T106" fmla="*/ 0 w 390"/>
                <a:gd name="T107" fmla="*/ 1 h 856"/>
                <a:gd name="T108" fmla="*/ 1 w 390"/>
                <a:gd name="T109" fmla="*/ 1 h 856"/>
                <a:gd name="T110" fmla="*/ 1 w 390"/>
                <a:gd name="T111" fmla="*/ 1 h 856"/>
                <a:gd name="T112" fmla="*/ 1 w 390"/>
                <a:gd name="T113" fmla="*/ 1 h 856"/>
                <a:gd name="T114" fmla="*/ 1 w 390"/>
                <a:gd name="T115" fmla="*/ 1 h 856"/>
                <a:gd name="T116" fmla="*/ 2 w 390"/>
                <a:gd name="T117" fmla="*/ 0 h 856"/>
                <a:gd name="T118" fmla="*/ 1 w 390"/>
                <a:gd name="T119" fmla="*/ 1 h 856"/>
                <a:gd name="T120" fmla="*/ 2 w 390"/>
                <a:gd name="T12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856">
                  <a:moveTo>
                    <a:pt x="332" y="856"/>
                  </a:moveTo>
                  <a:cubicBezTo>
                    <a:pt x="332" y="856"/>
                    <a:pt x="332" y="856"/>
                    <a:pt x="332" y="856"/>
                  </a:cubicBezTo>
                  <a:cubicBezTo>
                    <a:pt x="332" y="856"/>
                    <a:pt x="332" y="856"/>
                    <a:pt x="332" y="856"/>
                  </a:cubicBezTo>
                  <a:moveTo>
                    <a:pt x="383" y="815"/>
                  </a:moveTo>
                  <a:cubicBezTo>
                    <a:pt x="390" y="837"/>
                    <a:pt x="390" y="837"/>
                    <a:pt x="390" y="837"/>
                  </a:cubicBezTo>
                  <a:cubicBezTo>
                    <a:pt x="390" y="837"/>
                    <a:pt x="390" y="837"/>
                    <a:pt x="390" y="837"/>
                  </a:cubicBezTo>
                  <a:cubicBezTo>
                    <a:pt x="383" y="815"/>
                    <a:pt x="383" y="815"/>
                    <a:pt x="383" y="815"/>
                  </a:cubicBezTo>
                  <a:moveTo>
                    <a:pt x="308" y="806"/>
                  </a:moveTo>
                  <a:cubicBezTo>
                    <a:pt x="308" y="806"/>
                    <a:pt x="308" y="806"/>
                    <a:pt x="308" y="806"/>
                  </a:cubicBezTo>
                  <a:cubicBezTo>
                    <a:pt x="308" y="806"/>
                    <a:pt x="308" y="806"/>
                    <a:pt x="308" y="806"/>
                  </a:cubicBezTo>
                  <a:moveTo>
                    <a:pt x="309" y="806"/>
                  </a:moveTo>
                  <a:cubicBezTo>
                    <a:pt x="309" y="806"/>
                    <a:pt x="309" y="806"/>
                    <a:pt x="308" y="806"/>
                  </a:cubicBezTo>
                  <a:cubicBezTo>
                    <a:pt x="309" y="806"/>
                    <a:pt x="309" y="806"/>
                    <a:pt x="309" y="806"/>
                  </a:cubicBezTo>
                  <a:moveTo>
                    <a:pt x="309" y="806"/>
                  </a:moveTo>
                  <a:cubicBezTo>
                    <a:pt x="309" y="806"/>
                    <a:pt x="309" y="806"/>
                    <a:pt x="309" y="806"/>
                  </a:cubicBezTo>
                  <a:cubicBezTo>
                    <a:pt x="309" y="806"/>
                    <a:pt x="309" y="806"/>
                    <a:pt x="309" y="806"/>
                  </a:cubicBezTo>
                  <a:moveTo>
                    <a:pt x="309" y="806"/>
                  </a:moveTo>
                  <a:cubicBezTo>
                    <a:pt x="309" y="806"/>
                    <a:pt x="309" y="806"/>
                    <a:pt x="309" y="806"/>
                  </a:cubicBezTo>
                  <a:cubicBezTo>
                    <a:pt x="309" y="806"/>
                    <a:pt x="309" y="806"/>
                    <a:pt x="309" y="806"/>
                  </a:cubicBezTo>
                  <a:moveTo>
                    <a:pt x="309" y="805"/>
                  </a:moveTo>
                  <a:cubicBezTo>
                    <a:pt x="309" y="806"/>
                    <a:pt x="309" y="806"/>
                    <a:pt x="309" y="806"/>
                  </a:cubicBezTo>
                  <a:cubicBezTo>
                    <a:pt x="309" y="806"/>
                    <a:pt x="309" y="806"/>
                    <a:pt x="309" y="805"/>
                  </a:cubicBezTo>
                  <a:moveTo>
                    <a:pt x="310" y="805"/>
                  </a:moveTo>
                  <a:cubicBezTo>
                    <a:pt x="310" y="805"/>
                    <a:pt x="310" y="805"/>
                    <a:pt x="310" y="805"/>
                  </a:cubicBezTo>
                  <a:cubicBezTo>
                    <a:pt x="310" y="805"/>
                    <a:pt x="310" y="805"/>
                    <a:pt x="310" y="805"/>
                  </a:cubicBezTo>
                  <a:moveTo>
                    <a:pt x="310" y="805"/>
                  </a:moveTo>
                  <a:cubicBezTo>
                    <a:pt x="310" y="805"/>
                    <a:pt x="310" y="805"/>
                    <a:pt x="310" y="805"/>
                  </a:cubicBezTo>
                  <a:cubicBezTo>
                    <a:pt x="310" y="805"/>
                    <a:pt x="310" y="805"/>
                    <a:pt x="310" y="805"/>
                  </a:cubicBezTo>
                  <a:moveTo>
                    <a:pt x="373" y="785"/>
                  </a:moveTo>
                  <a:cubicBezTo>
                    <a:pt x="354" y="790"/>
                    <a:pt x="332" y="796"/>
                    <a:pt x="310" y="805"/>
                  </a:cubicBezTo>
                  <a:cubicBezTo>
                    <a:pt x="332" y="796"/>
                    <a:pt x="354" y="790"/>
                    <a:pt x="373" y="785"/>
                  </a:cubicBezTo>
                  <a:cubicBezTo>
                    <a:pt x="373" y="785"/>
                    <a:pt x="373" y="785"/>
                    <a:pt x="373" y="785"/>
                  </a:cubicBezTo>
                  <a:moveTo>
                    <a:pt x="176" y="460"/>
                  </a:moveTo>
                  <a:cubicBezTo>
                    <a:pt x="176" y="460"/>
                    <a:pt x="176" y="460"/>
                    <a:pt x="176" y="460"/>
                  </a:cubicBezTo>
                  <a:cubicBezTo>
                    <a:pt x="176" y="460"/>
                    <a:pt x="176" y="460"/>
                    <a:pt x="176" y="460"/>
                  </a:cubicBezTo>
                  <a:moveTo>
                    <a:pt x="239" y="358"/>
                  </a:moveTo>
                  <a:cubicBezTo>
                    <a:pt x="214" y="370"/>
                    <a:pt x="189" y="384"/>
                    <a:pt x="164" y="402"/>
                  </a:cubicBezTo>
                  <a:cubicBezTo>
                    <a:pt x="189" y="384"/>
                    <a:pt x="214" y="370"/>
                    <a:pt x="239" y="358"/>
                  </a:cubicBezTo>
                  <a:cubicBezTo>
                    <a:pt x="239" y="358"/>
                    <a:pt x="239" y="358"/>
                    <a:pt x="239" y="358"/>
                  </a:cubicBezTo>
                  <a:moveTo>
                    <a:pt x="22" y="63"/>
                  </a:moveTo>
                  <a:cubicBezTo>
                    <a:pt x="22" y="63"/>
                    <a:pt x="22" y="63"/>
                    <a:pt x="22" y="63"/>
                  </a:cubicBezTo>
                  <a:cubicBezTo>
                    <a:pt x="22" y="63"/>
                    <a:pt x="22" y="63"/>
                    <a:pt x="22" y="63"/>
                  </a:cubicBezTo>
                  <a:cubicBezTo>
                    <a:pt x="22" y="63"/>
                    <a:pt x="22" y="63"/>
                    <a:pt x="22" y="63"/>
                  </a:cubicBezTo>
                  <a:moveTo>
                    <a:pt x="22" y="63"/>
                  </a:moveTo>
                  <a:cubicBezTo>
                    <a:pt x="22" y="63"/>
                    <a:pt x="22" y="63"/>
                    <a:pt x="22" y="63"/>
                  </a:cubicBezTo>
                  <a:cubicBezTo>
                    <a:pt x="22" y="63"/>
                    <a:pt x="22" y="63"/>
                    <a:pt x="22" y="63"/>
                  </a:cubicBezTo>
                  <a:moveTo>
                    <a:pt x="22" y="63"/>
                  </a:moveTo>
                  <a:cubicBezTo>
                    <a:pt x="22" y="63"/>
                    <a:pt x="22" y="63"/>
                    <a:pt x="22" y="63"/>
                  </a:cubicBezTo>
                  <a:cubicBezTo>
                    <a:pt x="22" y="63"/>
                    <a:pt x="22" y="63"/>
                    <a:pt x="22" y="63"/>
                  </a:cubicBezTo>
                  <a:moveTo>
                    <a:pt x="22" y="63"/>
                  </a:moveTo>
                  <a:cubicBezTo>
                    <a:pt x="22" y="63"/>
                    <a:pt x="22" y="63"/>
                    <a:pt x="22" y="63"/>
                  </a:cubicBezTo>
                  <a:cubicBezTo>
                    <a:pt x="22" y="63"/>
                    <a:pt x="22" y="63"/>
                    <a:pt x="22" y="63"/>
                  </a:cubicBezTo>
                  <a:moveTo>
                    <a:pt x="1" y="1"/>
                  </a:moveTo>
                  <a:cubicBezTo>
                    <a:pt x="1" y="1"/>
                    <a:pt x="1" y="1"/>
                    <a:pt x="0" y="1"/>
                  </a:cubicBezTo>
                  <a:cubicBezTo>
                    <a:pt x="1" y="1"/>
                    <a:pt x="1" y="1"/>
                    <a:pt x="1" y="1"/>
                  </a:cubicBezTo>
                  <a:moveTo>
                    <a:pt x="1" y="1"/>
                  </a:moveTo>
                  <a:cubicBezTo>
                    <a:pt x="1" y="1"/>
                    <a:pt x="1" y="1"/>
                    <a:pt x="1" y="1"/>
                  </a:cubicBezTo>
                  <a:cubicBezTo>
                    <a:pt x="1" y="1"/>
                    <a:pt x="1" y="1"/>
                    <a:pt x="1" y="1"/>
                  </a:cubicBezTo>
                  <a:moveTo>
                    <a:pt x="2" y="0"/>
                  </a:moveTo>
                  <a:cubicBezTo>
                    <a:pt x="2" y="0"/>
                    <a:pt x="2" y="1"/>
                    <a:pt x="1" y="1"/>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grpSp>
      <p:grpSp>
        <p:nvGrpSpPr>
          <p:cNvPr id="36" name="组合 35"/>
          <p:cNvGrpSpPr/>
          <p:nvPr/>
        </p:nvGrpSpPr>
        <p:grpSpPr>
          <a:xfrm rot="16200000">
            <a:off x="3461111" y="1837398"/>
            <a:ext cx="2901207" cy="2692172"/>
            <a:chOff x="6409" y="3005"/>
            <a:chExt cx="4705" cy="4366"/>
          </a:xfrm>
          <a:solidFill>
            <a:srgbClr val="FEA900"/>
          </a:solidFill>
          <a:effectLst/>
        </p:grpSpPr>
        <p:sp>
          <p:nvSpPr>
            <p:cNvPr id="37" name="Freeform 240"/>
            <p:cNvSpPr/>
            <p:nvPr>
              <p:custDataLst>
                <p:tags r:id="rId6"/>
              </p:custDataLst>
            </p:nvPr>
          </p:nvSpPr>
          <p:spPr bwMode="auto">
            <a:xfrm>
              <a:off x="7639" y="5911"/>
              <a:ext cx="2247" cy="1312"/>
            </a:xfrm>
            <a:custGeom>
              <a:avLst/>
              <a:gdLst>
                <a:gd name="T0" fmla="*/ 311 w 621"/>
                <a:gd name="T1" fmla="*/ 0 h 442"/>
                <a:gd name="T2" fmla="*/ 0 w 621"/>
                <a:gd name="T3" fmla="*/ 96 h 442"/>
                <a:gd name="T4" fmla="*/ 132 w 621"/>
                <a:gd name="T5" fmla="*/ 442 h 442"/>
                <a:gd name="T6" fmla="*/ 311 w 621"/>
                <a:gd name="T7" fmla="*/ 406 h 442"/>
                <a:gd name="T8" fmla="*/ 489 w 621"/>
                <a:gd name="T9" fmla="*/ 442 h 442"/>
                <a:gd name="T10" fmla="*/ 621 w 621"/>
                <a:gd name="T11" fmla="*/ 96 h 442"/>
                <a:gd name="T12" fmla="*/ 311 w 621"/>
                <a:gd name="T13" fmla="*/ 0 h 442"/>
              </a:gdLst>
              <a:ahLst/>
              <a:cxnLst>
                <a:cxn ang="0">
                  <a:pos x="T0" y="T1"/>
                </a:cxn>
                <a:cxn ang="0">
                  <a:pos x="T2" y="T3"/>
                </a:cxn>
                <a:cxn ang="0">
                  <a:pos x="T4" y="T5"/>
                </a:cxn>
                <a:cxn ang="0">
                  <a:pos x="T6" y="T7"/>
                </a:cxn>
                <a:cxn ang="0">
                  <a:pos x="T8" y="T9"/>
                </a:cxn>
                <a:cxn ang="0">
                  <a:pos x="T10" y="T11"/>
                </a:cxn>
                <a:cxn ang="0">
                  <a:pos x="T12" y="T13"/>
                </a:cxn>
              </a:cxnLst>
              <a:rect l="0" t="0" r="r" b="b"/>
              <a:pathLst>
                <a:path w="621" h="442">
                  <a:moveTo>
                    <a:pt x="311" y="0"/>
                  </a:moveTo>
                  <a:cubicBezTo>
                    <a:pt x="95" y="0"/>
                    <a:pt x="0" y="96"/>
                    <a:pt x="0" y="96"/>
                  </a:cubicBezTo>
                  <a:cubicBezTo>
                    <a:pt x="132" y="442"/>
                    <a:pt x="132" y="442"/>
                    <a:pt x="132" y="442"/>
                  </a:cubicBezTo>
                  <a:cubicBezTo>
                    <a:pt x="231" y="403"/>
                    <a:pt x="311" y="406"/>
                    <a:pt x="311" y="406"/>
                  </a:cubicBezTo>
                  <a:cubicBezTo>
                    <a:pt x="311" y="406"/>
                    <a:pt x="391" y="403"/>
                    <a:pt x="489" y="442"/>
                  </a:cubicBezTo>
                  <a:cubicBezTo>
                    <a:pt x="621" y="96"/>
                    <a:pt x="621" y="96"/>
                    <a:pt x="621" y="96"/>
                  </a:cubicBezTo>
                  <a:cubicBezTo>
                    <a:pt x="621" y="96"/>
                    <a:pt x="527" y="0"/>
                    <a:pt x="31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38" name="Freeform 241"/>
            <p:cNvSpPr/>
            <p:nvPr>
              <p:custDataLst>
                <p:tags r:id="rId7"/>
              </p:custDataLst>
            </p:nvPr>
          </p:nvSpPr>
          <p:spPr bwMode="auto">
            <a:xfrm>
              <a:off x="7082" y="4504"/>
              <a:ext cx="3359" cy="1522"/>
            </a:xfrm>
            <a:custGeom>
              <a:avLst/>
              <a:gdLst>
                <a:gd name="T0" fmla="*/ 465 w 929"/>
                <a:gd name="T1" fmla="*/ 0 h 513"/>
                <a:gd name="T2" fmla="*/ 0 w 929"/>
                <a:gd name="T3" fmla="*/ 173 h 513"/>
                <a:gd name="T4" fmla="*/ 139 w 929"/>
                <a:gd name="T5" fmla="*/ 513 h 513"/>
                <a:gd name="T6" fmla="*/ 465 w 929"/>
                <a:gd name="T7" fmla="*/ 413 h 513"/>
                <a:gd name="T8" fmla="*/ 790 w 929"/>
                <a:gd name="T9" fmla="*/ 513 h 513"/>
                <a:gd name="T10" fmla="*/ 929 w 929"/>
                <a:gd name="T11" fmla="*/ 173 h 513"/>
                <a:gd name="T12" fmla="*/ 465 w 929"/>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929" h="513">
                  <a:moveTo>
                    <a:pt x="465" y="0"/>
                  </a:moveTo>
                  <a:cubicBezTo>
                    <a:pt x="181" y="0"/>
                    <a:pt x="0" y="173"/>
                    <a:pt x="0" y="173"/>
                  </a:cubicBezTo>
                  <a:cubicBezTo>
                    <a:pt x="139" y="513"/>
                    <a:pt x="139" y="513"/>
                    <a:pt x="139" y="513"/>
                  </a:cubicBezTo>
                  <a:cubicBezTo>
                    <a:pt x="272" y="421"/>
                    <a:pt x="407" y="413"/>
                    <a:pt x="465" y="413"/>
                  </a:cubicBezTo>
                  <a:cubicBezTo>
                    <a:pt x="523" y="413"/>
                    <a:pt x="657" y="421"/>
                    <a:pt x="790" y="513"/>
                  </a:cubicBezTo>
                  <a:cubicBezTo>
                    <a:pt x="929" y="173"/>
                    <a:pt x="929" y="173"/>
                    <a:pt x="929" y="173"/>
                  </a:cubicBezTo>
                  <a:cubicBezTo>
                    <a:pt x="929" y="173"/>
                    <a:pt x="748" y="0"/>
                    <a:pt x="46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39" name="Freeform 242"/>
            <p:cNvSpPr/>
            <p:nvPr>
              <p:custDataLst>
                <p:tags r:id="rId8"/>
              </p:custDataLst>
            </p:nvPr>
          </p:nvSpPr>
          <p:spPr bwMode="auto">
            <a:xfrm>
              <a:off x="6409" y="3005"/>
              <a:ext cx="4705" cy="1829"/>
            </a:xfrm>
            <a:custGeom>
              <a:avLst/>
              <a:gdLst>
                <a:gd name="T0" fmla="*/ 651 w 1301"/>
                <a:gd name="T1" fmla="*/ 0 h 616"/>
                <a:gd name="T2" fmla="*/ 651 w 1301"/>
                <a:gd name="T3" fmla="*/ 0 h 616"/>
                <a:gd name="T4" fmla="*/ 651 w 1301"/>
                <a:gd name="T5" fmla="*/ 0 h 616"/>
                <a:gd name="T6" fmla="*/ 0 w 1301"/>
                <a:gd name="T7" fmla="*/ 213 h 616"/>
                <a:gd name="T8" fmla="*/ 164 w 1301"/>
                <a:gd name="T9" fmla="*/ 616 h 616"/>
                <a:gd name="T10" fmla="*/ 651 w 1301"/>
                <a:gd name="T11" fmla="*/ 435 h 616"/>
                <a:gd name="T12" fmla="*/ 651 w 1301"/>
                <a:gd name="T13" fmla="*/ 435 h 616"/>
                <a:gd name="T14" fmla="*/ 1137 w 1301"/>
                <a:gd name="T15" fmla="*/ 616 h 616"/>
                <a:gd name="T16" fmla="*/ 1301 w 1301"/>
                <a:gd name="T17" fmla="*/ 213 h 616"/>
                <a:gd name="T18" fmla="*/ 651 w 1301"/>
                <a:gd name="T19"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1" h="616">
                  <a:moveTo>
                    <a:pt x="651" y="0"/>
                  </a:moveTo>
                  <a:cubicBezTo>
                    <a:pt x="651" y="0"/>
                    <a:pt x="651" y="0"/>
                    <a:pt x="651" y="0"/>
                  </a:cubicBezTo>
                  <a:cubicBezTo>
                    <a:pt x="651" y="0"/>
                    <a:pt x="651" y="0"/>
                    <a:pt x="651" y="0"/>
                  </a:cubicBezTo>
                  <a:cubicBezTo>
                    <a:pt x="243" y="0"/>
                    <a:pt x="0" y="213"/>
                    <a:pt x="0" y="213"/>
                  </a:cubicBezTo>
                  <a:cubicBezTo>
                    <a:pt x="164" y="616"/>
                    <a:pt x="164" y="616"/>
                    <a:pt x="164" y="616"/>
                  </a:cubicBezTo>
                  <a:cubicBezTo>
                    <a:pt x="375" y="430"/>
                    <a:pt x="646" y="435"/>
                    <a:pt x="651" y="435"/>
                  </a:cubicBezTo>
                  <a:cubicBezTo>
                    <a:pt x="651" y="435"/>
                    <a:pt x="651" y="435"/>
                    <a:pt x="651" y="435"/>
                  </a:cubicBezTo>
                  <a:cubicBezTo>
                    <a:pt x="655" y="435"/>
                    <a:pt x="919" y="420"/>
                    <a:pt x="1137" y="616"/>
                  </a:cubicBezTo>
                  <a:cubicBezTo>
                    <a:pt x="1301" y="213"/>
                    <a:pt x="1301" y="213"/>
                    <a:pt x="1301" y="213"/>
                  </a:cubicBezTo>
                  <a:cubicBezTo>
                    <a:pt x="1301" y="213"/>
                    <a:pt x="1058" y="0"/>
                    <a:pt x="651"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40" name="Freeform 244"/>
            <p:cNvSpPr>
              <a:spLocks noEditPoints="1"/>
            </p:cNvSpPr>
            <p:nvPr>
              <p:custDataLst>
                <p:tags r:id="rId9"/>
              </p:custDataLst>
            </p:nvPr>
          </p:nvSpPr>
          <p:spPr bwMode="auto">
            <a:xfrm>
              <a:off x="6409" y="3637"/>
              <a:ext cx="1022" cy="1193"/>
            </a:xfrm>
            <a:custGeom>
              <a:avLst/>
              <a:gdLst>
                <a:gd name="T0" fmla="*/ 268 w 283"/>
                <a:gd name="T1" fmla="*/ 329 h 402"/>
                <a:gd name="T2" fmla="*/ 166 w 283"/>
                <a:gd name="T3" fmla="*/ 402 h 402"/>
                <a:gd name="T4" fmla="*/ 268 w 283"/>
                <a:gd name="T5" fmla="*/ 329 h 402"/>
                <a:gd name="T6" fmla="*/ 283 w 283"/>
                <a:gd name="T7" fmla="*/ 377 h 402"/>
                <a:gd name="T8" fmla="*/ 268 w 283"/>
                <a:gd name="T9" fmla="*/ 329 h 402"/>
                <a:gd name="T10" fmla="*/ 0 w 283"/>
                <a:gd name="T11" fmla="*/ 0 h 402"/>
                <a:gd name="T12" fmla="*/ 0 w 283"/>
                <a:gd name="T13" fmla="*/ 0 h 402"/>
                <a:gd name="T14" fmla="*/ 0 w 283"/>
                <a:gd name="T15" fmla="*/ 0 h 402"/>
                <a:gd name="T16" fmla="*/ 0 w 283"/>
                <a:gd name="T1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02">
                  <a:moveTo>
                    <a:pt x="268" y="329"/>
                  </a:moveTo>
                  <a:cubicBezTo>
                    <a:pt x="233" y="349"/>
                    <a:pt x="199" y="373"/>
                    <a:pt x="166" y="402"/>
                  </a:cubicBezTo>
                  <a:cubicBezTo>
                    <a:pt x="199" y="373"/>
                    <a:pt x="233" y="349"/>
                    <a:pt x="268" y="329"/>
                  </a:cubicBezTo>
                  <a:cubicBezTo>
                    <a:pt x="283" y="377"/>
                    <a:pt x="283" y="377"/>
                    <a:pt x="283" y="377"/>
                  </a:cubicBezTo>
                  <a:cubicBezTo>
                    <a:pt x="268" y="329"/>
                    <a:pt x="268" y="329"/>
                    <a:pt x="268" y="329"/>
                  </a:cubicBezTo>
                  <a:moveTo>
                    <a:pt x="0" y="0"/>
                  </a:moveTo>
                  <a:cubicBezTo>
                    <a:pt x="0" y="0"/>
                    <a:pt x="0" y="0"/>
                    <a:pt x="0" y="0"/>
                  </a:cubicBez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sp>
          <p:nvSpPr>
            <p:cNvPr id="42" name="Freeform 246"/>
            <p:cNvSpPr>
              <a:spLocks noEditPoints="1"/>
            </p:cNvSpPr>
            <p:nvPr>
              <p:custDataLst>
                <p:tags r:id="rId10"/>
              </p:custDataLst>
            </p:nvPr>
          </p:nvSpPr>
          <p:spPr bwMode="auto">
            <a:xfrm>
              <a:off x="7002" y="4830"/>
              <a:ext cx="1410" cy="2541"/>
            </a:xfrm>
            <a:custGeom>
              <a:avLst/>
              <a:gdLst>
                <a:gd name="T0" fmla="*/ 332 w 390"/>
                <a:gd name="T1" fmla="*/ 856 h 856"/>
                <a:gd name="T2" fmla="*/ 332 w 390"/>
                <a:gd name="T3" fmla="*/ 856 h 856"/>
                <a:gd name="T4" fmla="*/ 332 w 390"/>
                <a:gd name="T5" fmla="*/ 856 h 856"/>
                <a:gd name="T6" fmla="*/ 383 w 390"/>
                <a:gd name="T7" fmla="*/ 815 h 856"/>
                <a:gd name="T8" fmla="*/ 390 w 390"/>
                <a:gd name="T9" fmla="*/ 837 h 856"/>
                <a:gd name="T10" fmla="*/ 390 w 390"/>
                <a:gd name="T11" fmla="*/ 837 h 856"/>
                <a:gd name="T12" fmla="*/ 383 w 390"/>
                <a:gd name="T13" fmla="*/ 815 h 856"/>
                <a:gd name="T14" fmla="*/ 308 w 390"/>
                <a:gd name="T15" fmla="*/ 806 h 856"/>
                <a:gd name="T16" fmla="*/ 308 w 390"/>
                <a:gd name="T17" fmla="*/ 806 h 856"/>
                <a:gd name="T18" fmla="*/ 308 w 390"/>
                <a:gd name="T19" fmla="*/ 806 h 856"/>
                <a:gd name="T20" fmla="*/ 309 w 390"/>
                <a:gd name="T21" fmla="*/ 806 h 856"/>
                <a:gd name="T22" fmla="*/ 308 w 390"/>
                <a:gd name="T23" fmla="*/ 806 h 856"/>
                <a:gd name="T24" fmla="*/ 309 w 390"/>
                <a:gd name="T25" fmla="*/ 806 h 856"/>
                <a:gd name="T26" fmla="*/ 309 w 390"/>
                <a:gd name="T27" fmla="*/ 806 h 856"/>
                <a:gd name="T28" fmla="*/ 309 w 390"/>
                <a:gd name="T29" fmla="*/ 806 h 856"/>
                <a:gd name="T30" fmla="*/ 309 w 390"/>
                <a:gd name="T31" fmla="*/ 806 h 856"/>
                <a:gd name="T32" fmla="*/ 309 w 390"/>
                <a:gd name="T33" fmla="*/ 806 h 856"/>
                <a:gd name="T34" fmla="*/ 309 w 390"/>
                <a:gd name="T35" fmla="*/ 806 h 856"/>
                <a:gd name="T36" fmla="*/ 309 w 390"/>
                <a:gd name="T37" fmla="*/ 806 h 856"/>
                <a:gd name="T38" fmla="*/ 309 w 390"/>
                <a:gd name="T39" fmla="*/ 805 h 856"/>
                <a:gd name="T40" fmla="*/ 309 w 390"/>
                <a:gd name="T41" fmla="*/ 806 h 856"/>
                <a:gd name="T42" fmla="*/ 309 w 390"/>
                <a:gd name="T43" fmla="*/ 805 h 856"/>
                <a:gd name="T44" fmla="*/ 310 w 390"/>
                <a:gd name="T45" fmla="*/ 805 h 856"/>
                <a:gd name="T46" fmla="*/ 310 w 390"/>
                <a:gd name="T47" fmla="*/ 805 h 856"/>
                <a:gd name="T48" fmla="*/ 310 w 390"/>
                <a:gd name="T49" fmla="*/ 805 h 856"/>
                <a:gd name="T50" fmla="*/ 310 w 390"/>
                <a:gd name="T51" fmla="*/ 805 h 856"/>
                <a:gd name="T52" fmla="*/ 310 w 390"/>
                <a:gd name="T53" fmla="*/ 805 h 856"/>
                <a:gd name="T54" fmla="*/ 310 w 390"/>
                <a:gd name="T55" fmla="*/ 805 h 856"/>
                <a:gd name="T56" fmla="*/ 373 w 390"/>
                <a:gd name="T57" fmla="*/ 785 h 856"/>
                <a:gd name="T58" fmla="*/ 310 w 390"/>
                <a:gd name="T59" fmla="*/ 805 h 856"/>
                <a:gd name="T60" fmla="*/ 373 w 390"/>
                <a:gd name="T61" fmla="*/ 785 h 856"/>
                <a:gd name="T62" fmla="*/ 373 w 390"/>
                <a:gd name="T63" fmla="*/ 785 h 856"/>
                <a:gd name="T64" fmla="*/ 176 w 390"/>
                <a:gd name="T65" fmla="*/ 460 h 856"/>
                <a:gd name="T66" fmla="*/ 176 w 390"/>
                <a:gd name="T67" fmla="*/ 460 h 856"/>
                <a:gd name="T68" fmla="*/ 176 w 390"/>
                <a:gd name="T69" fmla="*/ 460 h 856"/>
                <a:gd name="T70" fmla="*/ 239 w 390"/>
                <a:gd name="T71" fmla="*/ 358 h 856"/>
                <a:gd name="T72" fmla="*/ 164 w 390"/>
                <a:gd name="T73" fmla="*/ 402 h 856"/>
                <a:gd name="T74" fmla="*/ 239 w 390"/>
                <a:gd name="T75" fmla="*/ 358 h 856"/>
                <a:gd name="T76" fmla="*/ 239 w 390"/>
                <a:gd name="T77" fmla="*/ 358 h 856"/>
                <a:gd name="T78" fmla="*/ 22 w 390"/>
                <a:gd name="T79" fmla="*/ 63 h 856"/>
                <a:gd name="T80" fmla="*/ 22 w 390"/>
                <a:gd name="T81" fmla="*/ 63 h 856"/>
                <a:gd name="T82" fmla="*/ 22 w 390"/>
                <a:gd name="T83" fmla="*/ 63 h 856"/>
                <a:gd name="T84" fmla="*/ 22 w 390"/>
                <a:gd name="T85" fmla="*/ 63 h 856"/>
                <a:gd name="T86" fmla="*/ 22 w 390"/>
                <a:gd name="T87" fmla="*/ 63 h 856"/>
                <a:gd name="T88" fmla="*/ 22 w 390"/>
                <a:gd name="T89" fmla="*/ 63 h 856"/>
                <a:gd name="T90" fmla="*/ 22 w 390"/>
                <a:gd name="T91" fmla="*/ 63 h 856"/>
                <a:gd name="T92" fmla="*/ 22 w 390"/>
                <a:gd name="T93" fmla="*/ 63 h 856"/>
                <a:gd name="T94" fmla="*/ 22 w 390"/>
                <a:gd name="T95" fmla="*/ 63 h 856"/>
                <a:gd name="T96" fmla="*/ 22 w 390"/>
                <a:gd name="T97" fmla="*/ 63 h 856"/>
                <a:gd name="T98" fmla="*/ 22 w 390"/>
                <a:gd name="T99" fmla="*/ 63 h 856"/>
                <a:gd name="T100" fmla="*/ 22 w 390"/>
                <a:gd name="T101" fmla="*/ 63 h 856"/>
                <a:gd name="T102" fmla="*/ 22 w 390"/>
                <a:gd name="T103" fmla="*/ 63 h 856"/>
                <a:gd name="T104" fmla="*/ 1 w 390"/>
                <a:gd name="T105" fmla="*/ 1 h 856"/>
                <a:gd name="T106" fmla="*/ 0 w 390"/>
                <a:gd name="T107" fmla="*/ 1 h 856"/>
                <a:gd name="T108" fmla="*/ 1 w 390"/>
                <a:gd name="T109" fmla="*/ 1 h 856"/>
                <a:gd name="T110" fmla="*/ 1 w 390"/>
                <a:gd name="T111" fmla="*/ 1 h 856"/>
                <a:gd name="T112" fmla="*/ 1 w 390"/>
                <a:gd name="T113" fmla="*/ 1 h 856"/>
                <a:gd name="T114" fmla="*/ 1 w 390"/>
                <a:gd name="T115" fmla="*/ 1 h 856"/>
                <a:gd name="T116" fmla="*/ 2 w 390"/>
                <a:gd name="T117" fmla="*/ 0 h 856"/>
                <a:gd name="T118" fmla="*/ 1 w 390"/>
                <a:gd name="T119" fmla="*/ 1 h 856"/>
                <a:gd name="T120" fmla="*/ 2 w 390"/>
                <a:gd name="T12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0" h="856">
                  <a:moveTo>
                    <a:pt x="332" y="856"/>
                  </a:moveTo>
                  <a:cubicBezTo>
                    <a:pt x="332" y="856"/>
                    <a:pt x="332" y="856"/>
                    <a:pt x="332" y="856"/>
                  </a:cubicBezTo>
                  <a:cubicBezTo>
                    <a:pt x="332" y="856"/>
                    <a:pt x="332" y="856"/>
                    <a:pt x="332" y="856"/>
                  </a:cubicBezTo>
                  <a:moveTo>
                    <a:pt x="383" y="815"/>
                  </a:moveTo>
                  <a:cubicBezTo>
                    <a:pt x="390" y="837"/>
                    <a:pt x="390" y="837"/>
                    <a:pt x="390" y="837"/>
                  </a:cubicBezTo>
                  <a:cubicBezTo>
                    <a:pt x="390" y="837"/>
                    <a:pt x="390" y="837"/>
                    <a:pt x="390" y="837"/>
                  </a:cubicBezTo>
                  <a:cubicBezTo>
                    <a:pt x="383" y="815"/>
                    <a:pt x="383" y="815"/>
                    <a:pt x="383" y="815"/>
                  </a:cubicBezTo>
                  <a:moveTo>
                    <a:pt x="308" y="806"/>
                  </a:moveTo>
                  <a:cubicBezTo>
                    <a:pt x="308" y="806"/>
                    <a:pt x="308" y="806"/>
                    <a:pt x="308" y="806"/>
                  </a:cubicBezTo>
                  <a:cubicBezTo>
                    <a:pt x="308" y="806"/>
                    <a:pt x="308" y="806"/>
                    <a:pt x="308" y="806"/>
                  </a:cubicBezTo>
                  <a:moveTo>
                    <a:pt x="309" y="806"/>
                  </a:moveTo>
                  <a:cubicBezTo>
                    <a:pt x="309" y="806"/>
                    <a:pt x="309" y="806"/>
                    <a:pt x="308" y="806"/>
                  </a:cubicBezTo>
                  <a:cubicBezTo>
                    <a:pt x="309" y="806"/>
                    <a:pt x="309" y="806"/>
                    <a:pt x="309" y="806"/>
                  </a:cubicBezTo>
                  <a:moveTo>
                    <a:pt x="309" y="806"/>
                  </a:moveTo>
                  <a:cubicBezTo>
                    <a:pt x="309" y="806"/>
                    <a:pt x="309" y="806"/>
                    <a:pt x="309" y="806"/>
                  </a:cubicBezTo>
                  <a:cubicBezTo>
                    <a:pt x="309" y="806"/>
                    <a:pt x="309" y="806"/>
                    <a:pt x="309" y="806"/>
                  </a:cubicBezTo>
                  <a:moveTo>
                    <a:pt x="309" y="806"/>
                  </a:moveTo>
                  <a:cubicBezTo>
                    <a:pt x="309" y="806"/>
                    <a:pt x="309" y="806"/>
                    <a:pt x="309" y="806"/>
                  </a:cubicBezTo>
                  <a:cubicBezTo>
                    <a:pt x="309" y="806"/>
                    <a:pt x="309" y="806"/>
                    <a:pt x="309" y="806"/>
                  </a:cubicBezTo>
                  <a:moveTo>
                    <a:pt x="309" y="805"/>
                  </a:moveTo>
                  <a:cubicBezTo>
                    <a:pt x="309" y="806"/>
                    <a:pt x="309" y="806"/>
                    <a:pt x="309" y="806"/>
                  </a:cubicBezTo>
                  <a:cubicBezTo>
                    <a:pt x="309" y="806"/>
                    <a:pt x="309" y="806"/>
                    <a:pt x="309" y="805"/>
                  </a:cubicBezTo>
                  <a:moveTo>
                    <a:pt x="310" y="805"/>
                  </a:moveTo>
                  <a:cubicBezTo>
                    <a:pt x="310" y="805"/>
                    <a:pt x="310" y="805"/>
                    <a:pt x="310" y="805"/>
                  </a:cubicBezTo>
                  <a:cubicBezTo>
                    <a:pt x="310" y="805"/>
                    <a:pt x="310" y="805"/>
                    <a:pt x="310" y="805"/>
                  </a:cubicBezTo>
                  <a:moveTo>
                    <a:pt x="310" y="805"/>
                  </a:moveTo>
                  <a:cubicBezTo>
                    <a:pt x="310" y="805"/>
                    <a:pt x="310" y="805"/>
                    <a:pt x="310" y="805"/>
                  </a:cubicBezTo>
                  <a:cubicBezTo>
                    <a:pt x="310" y="805"/>
                    <a:pt x="310" y="805"/>
                    <a:pt x="310" y="805"/>
                  </a:cubicBezTo>
                  <a:moveTo>
                    <a:pt x="373" y="785"/>
                  </a:moveTo>
                  <a:cubicBezTo>
                    <a:pt x="354" y="790"/>
                    <a:pt x="332" y="796"/>
                    <a:pt x="310" y="805"/>
                  </a:cubicBezTo>
                  <a:cubicBezTo>
                    <a:pt x="332" y="796"/>
                    <a:pt x="354" y="790"/>
                    <a:pt x="373" y="785"/>
                  </a:cubicBezTo>
                  <a:cubicBezTo>
                    <a:pt x="373" y="785"/>
                    <a:pt x="373" y="785"/>
                    <a:pt x="373" y="785"/>
                  </a:cubicBezTo>
                  <a:moveTo>
                    <a:pt x="176" y="460"/>
                  </a:moveTo>
                  <a:cubicBezTo>
                    <a:pt x="176" y="460"/>
                    <a:pt x="176" y="460"/>
                    <a:pt x="176" y="460"/>
                  </a:cubicBezTo>
                  <a:cubicBezTo>
                    <a:pt x="176" y="460"/>
                    <a:pt x="176" y="460"/>
                    <a:pt x="176" y="460"/>
                  </a:cubicBezTo>
                  <a:moveTo>
                    <a:pt x="239" y="358"/>
                  </a:moveTo>
                  <a:cubicBezTo>
                    <a:pt x="214" y="370"/>
                    <a:pt x="189" y="384"/>
                    <a:pt x="164" y="402"/>
                  </a:cubicBezTo>
                  <a:cubicBezTo>
                    <a:pt x="189" y="384"/>
                    <a:pt x="214" y="370"/>
                    <a:pt x="239" y="358"/>
                  </a:cubicBezTo>
                  <a:cubicBezTo>
                    <a:pt x="239" y="358"/>
                    <a:pt x="239" y="358"/>
                    <a:pt x="239" y="358"/>
                  </a:cubicBezTo>
                  <a:moveTo>
                    <a:pt x="22" y="63"/>
                  </a:moveTo>
                  <a:cubicBezTo>
                    <a:pt x="22" y="63"/>
                    <a:pt x="22" y="63"/>
                    <a:pt x="22" y="63"/>
                  </a:cubicBezTo>
                  <a:cubicBezTo>
                    <a:pt x="22" y="63"/>
                    <a:pt x="22" y="63"/>
                    <a:pt x="22" y="63"/>
                  </a:cubicBezTo>
                  <a:cubicBezTo>
                    <a:pt x="22" y="63"/>
                    <a:pt x="22" y="63"/>
                    <a:pt x="22" y="63"/>
                  </a:cubicBezTo>
                  <a:moveTo>
                    <a:pt x="22" y="63"/>
                  </a:moveTo>
                  <a:cubicBezTo>
                    <a:pt x="22" y="63"/>
                    <a:pt x="22" y="63"/>
                    <a:pt x="22" y="63"/>
                  </a:cubicBezTo>
                  <a:cubicBezTo>
                    <a:pt x="22" y="63"/>
                    <a:pt x="22" y="63"/>
                    <a:pt x="22" y="63"/>
                  </a:cubicBezTo>
                  <a:moveTo>
                    <a:pt x="22" y="63"/>
                  </a:moveTo>
                  <a:cubicBezTo>
                    <a:pt x="22" y="63"/>
                    <a:pt x="22" y="63"/>
                    <a:pt x="22" y="63"/>
                  </a:cubicBezTo>
                  <a:cubicBezTo>
                    <a:pt x="22" y="63"/>
                    <a:pt x="22" y="63"/>
                    <a:pt x="22" y="63"/>
                  </a:cubicBezTo>
                  <a:moveTo>
                    <a:pt x="22" y="63"/>
                  </a:moveTo>
                  <a:cubicBezTo>
                    <a:pt x="22" y="63"/>
                    <a:pt x="22" y="63"/>
                    <a:pt x="22" y="63"/>
                  </a:cubicBezTo>
                  <a:cubicBezTo>
                    <a:pt x="22" y="63"/>
                    <a:pt x="22" y="63"/>
                    <a:pt x="22" y="63"/>
                  </a:cubicBezTo>
                  <a:moveTo>
                    <a:pt x="1" y="1"/>
                  </a:moveTo>
                  <a:cubicBezTo>
                    <a:pt x="1" y="1"/>
                    <a:pt x="1" y="1"/>
                    <a:pt x="0" y="1"/>
                  </a:cubicBezTo>
                  <a:cubicBezTo>
                    <a:pt x="1" y="1"/>
                    <a:pt x="1" y="1"/>
                    <a:pt x="1" y="1"/>
                  </a:cubicBezTo>
                  <a:moveTo>
                    <a:pt x="1" y="1"/>
                  </a:moveTo>
                  <a:cubicBezTo>
                    <a:pt x="1" y="1"/>
                    <a:pt x="1" y="1"/>
                    <a:pt x="1" y="1"/>
                  </a:cubicBezTo>
                  <a:cubicBezTo>
                    <a:pt x="1" y="1"/>
                    <a:pt x="1" y="1"/>
                    <a:pt x="1" y="1"/>
                  </a:cubicBezTo>
                  <a:moveTo>
                    <a:pt x="2" y="0"/>
                  </a:moveTo>
                  <a:cubicBezTo>
                    <a:pt x="2" y="0"/>
                    <a:pt x="2" y="1"/>
                    <a:pt x="1" y="1"/>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p>
              <a:endParaRPr lang="zh-CN" altLang="en-US" sz="1510"/>
            </a:p>
          </p:txBody>
        </p:sp>
      </p:grpSp>
      <p:pic>
        <p:nvPicPr>
          <p:cNvPr id="43" name="图片 42" descr="resource"/>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20815" y="2936875"/>
            <a:ext cx="480060" cy="480060"/>
          </a:xfrm>
          <a:prstGeom prst="rect">
            <a:avLst/>
          </a:prstGeom>
        </p:spPr>
      </p:pic>
      <p:cxnSp>
        <p:nvCxnSpPr>
          <p:cNvPr id="45" name="直接箭头连接符 44"/>
          <p:cNvCxnSpPr/>
          <p:nvPr/>
        </p:nvCxnSpPr>
        <p:spPr>
          <a:xfrm>
            <a:off x="3892550" y="1862455"/>
            <a:ext cx="2133600" cy="1051560"/>
          </a:xfrm>
          <a:prstGeom prst="straightConnector1">
            <a:avLst/>
          </a:prstGeom>
          <a:ln w="22225">
            <a:solidFill>
              <a:schemeClr val="bg1">
                <a:lumMod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V="1">
            <a:off x="3909060" y="3447415"/>
            <a:ext cx="2090420" cy="1036320"/>
          </a:xfrm>
          <a:prstGeom prst="straightConnector1">
            <a:avLst/>
          </a:prstGeom>
          <a:ln w="22225">
            <a:solidFill>
              <a:schemeClr val="bg1">
                <a:lumMod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7414260" y="3509645"/>
            <a:ext cx="2179320" cy="981710"/>
          </a:xfrm>
          <a:prstGeom prst="straightConnector1">
            <a:avLst/>
          </a:prstGeom>
          <a:ln w="22225">
            <a:solidFill>
              <a:schemeClr val="bg1">
                <a:lumMod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7429500" y="1908175"/>
            <a:ext cx="2103120" cy="946150"/>
          </a:xfrm>
          <a:prstGeom prst="straightConnector1">
            <a:avLst/>
          </a:prstGeom>
          <a:ln w="22225">
            <a:solidFill>
              <a:schemeClr val="bg1">
                <a:lumMod val="50000"/>
              </a:schemeClr>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51" name="文本框 50"/>
          <p:cNvSpPr txBox="1"/>
          <p:nvPr/>
        </p:nvSpPr>
        <p:spPr>
          <a:xfrm rot="3660000">
            <a:off x="5201603" y="4062730"/>
            <a:ext cx="436880" cy="245110"/>
          </a:xfrm>
          <a:prstGeom prst="rect">
            <a:avLst/>
          </a:prstGeom>
          <a:noFill/>
        </p:spPr>
        <p:txBody>
          <a:bodyPr wrap="none" rtlCol="0">
            <a:spAutoFit/>
          </a:bodyPr>
          <a:p>
            <a:pPr algn="l"/>
            <a:r>
              <a:rPr lang="zh-CN" altLang="en-US" sz="1000" b="1">
                <a:solidFill>
                  <a:schemeClr val="bg1">
                    <a:lumMod val="50000"/>
                  </a:schemeClr>
                </a:solidFill>
                <a:sym typeface="+mn-ea"/>
              </a:rPr>
              <a:t>电商</a:t>
            </a:r>
            <a:endParaRPr lang="zh-CN" altLang="en-US" sz="1000" b="1">
              <a:solidFill>
                <a:schemeClr val="bg1">
                  <a:lumMod val="50000"/>
                </a:schemeClr>
              </a:solidFill>
              <a:sym typeface="+mn-ea"/>
            </a:endParaRPr>
          </a:p>
        </p:txBody>
      </p:sp>
      <p:sp>
        <p:nvSpPr>
          <p:cNvPr id="53" name="文本框 52"/>
          <p:cNvSpPr txBox="1"/>
          <p:nvPr/>
        </p:nvSpPr>
        <p:spPr>
          <a:xfrm rot="3660000">
            <a:off x="5018723" y="4177030"/>
            <a:ext cx="436880" cy="245110"/>
          </a:xfrm>
          <a:prstGeom prst="rect">
            <a:avLst/>
          </a:prstGeom>
          <a:noFill/>
        </p:spPr>
        <p:txBody>
          <a:bodyPr wrap="none" rtlCol="0">
            <a:spAutoFit/>
          </a:bodyPr>
          <a:p>
            <a:pPr algn="l"/>
            <a:r>
              <a:rPr lang="zh-CN" altLang="en-US" sz="1000" b="1">
                <a:solidFill>
                  <a:schemeClr val="bg1">
                    <a:lumMod val="50000"/>
                  </a:schemeClr>
                </a:solidFill>
                <a:sym typeface="+mn-ea"/>
              </a:rPr>
              <a:t>抖音</a:t>
            </a:r>
            <a:endParaRPr lang="zh-CN" altLang="en-US" sz="1000" b="1">
              <a:solidFill>
                <a:schemeClr val="bg1">
                  <a:lumMod val="50000"/>
                </a:schemeClr>
              </a:solidFill>
              <a:sym typeface="+mn-ea"/>
            </a:endParaRPr>
          </a:p>
        </p:txBody>
      </p:sp>
      <p:sp>
        <p:nvSpPr>
          <p:cNvPr id="54" name="文本框 53"/>
          <p:cNvSpPr txBox="1"/>
          <p:nvPr/>
        </p:nvSpPr>
        <p:spPr>
          <a:xfrm rot="3660000">
            <a:off x="4798378" y="4330065"/>
            <a:ext cx="563880" cy="245110"/>
          </a:xfrm>
          <a:prstGeom prst="rect">
            <a:avLst/>
          </a:prstGeom>
          <a:noFill/>
        </p:spPr>
        <p:txBody>
          <a:bodyPr wrap="none" rtlCol="0">
            <a:spAutoFit/>
          </a:bodyPr>
          <a:p>
            <a:pPr algn="l"/>
            <a:r>
              <a:rPr lang="zh-CN" altLang="en-US" sz="1000" b="1">
                <a:solidFill>
                  <a:schemeClr val="bg1">
                    <a:lumMod val="50000"/>
                  </a:schemeClr>
                </a:solidFill>
                <a:sym typeface="+mn-ea"/>
              </a:rPr>
              <a:t>小红书</a:t>
            </a:r>
            <a:endParaRPr lang="zh-CN" altLang="en-US" sz="1000" b="1">
              <a:solidFill>
                <a:schemeClr val="bg1">
                  <a:lumMod val="50000"/>
                </a:schemeClr>
              </a:solidFill>
              <a:sym typeface="+mn-ea"/>
            </a:endParaRPr>
          </a:p>
        </p:txBody>
      </p:sp>
      <p:sp>
        <p:nvSpPr>
          <p:cNvPr id="58" name="文本框 57"/>
          <p:cNvSpPr txBox="1"/>
          <p:nvPr/>
        </p:nvSpPr>
        <p:spPr>
          <a:xfrm>
            <a:off x="5436553" y="3014980"/>
            <a:ext cx="640080" cy="275590"/>
          </a:xfrm>
          <a:prstGeom prst="rect">
            <a:avLst/>
          </a:prstGeom>
          <a:noFill/>
        </p:spPr>
        <p:txBody>
          <a:bodyPr wrap="none" rtlCol="0">
            <a:spAutoFit/>
          </a:bodyPr>
          <a:p>
            <a:pPr algn="l"/>
            <a:r>
              <a:rPr lang="zh-CN" altLang="en-US" sz="1200" b="1">
                <a:solidFill>
                  <a:schemeClr val="tx1"/>
                </a:solidFill>
                <a:sym typeface="+mn-ea"/>
              </a:rPr>
              <a:t>小私域</a:t>
            </a:r>
            <a:endParaRPr lang="zh-CN" altLang="en-US" sz="1200" b="1">
              <a:solidFill>
                <a:schemeClr val="tx1"/>
              </a:solidFill>
              <a:sym typeface="+mn-ea"/>
            </a:endParaRPr>
          </a:p>
        </p:txBody>
      </p:sp>
      <p:sp>
        <p:nvSpPr>
          <p:cNvPr id="59" name="文本框 58"/>
          <p:cNvSpPr txBox="1"/>
          <p:nvPr/>
        </p:nvSpPr>
        <p:spPr>
          <a:xfrm>
            <a:off x="4471353" y="3014980"/>
            <a:ext cx="640080" cy="275590"/>
          </a:xfrm>
          <a:prstGeom prst="rect">
            <a:avLst/>
          </a:prstGeom>
          <a:noFill/>
        </p:spPr>
        <p:txBody>
          <a:bodyPr wrap="none" rtlCol="0">
            <a:spAutoFit/>
          </a:bodyPr>
          <a:p>
            <a:pPr algn="l"/>
            <a:r>
              <a:rPr lang="zh-CN" altLang="en-US" sz="1200" b="1">
                <a:solidFill>
                  <a:schemeClr val="tx1"/>
                </a:solidFill>
                <a:sym typeface="+mn-ea"/>
              </a:rPr>
              <a:t>大私域</a:t>
            </a:r>
            <a:endParaRPr lang="zh-CN" altLang="en-US" sz="1200" b="1">
              <a:solidFill>
                <a:schemeClr val="tx1"/>
              </a:solidFill>
              <a:sym typeface="+mn-ea"/>
            </a:endParaRPr>
          </a:p>
        </p:txBody>
      </p:sp>
      <p:sp>
        <p:nvSpPr>
          <p:cNvPr id="60" name="文本框 59"/>
          <p:cNvSpPr txBox="1"/>
          <p:nvPr/>
        </p:nvSpPr>
        <p:spPr>
          <a:xfrm>
            <a:off x="3619818" y="3014980"/>
            <a:ext cx="487680" cy="275590"/>
          </a:xfrm>
          <a:prstGeom prst="rect">
            <a:avLst/>
          </a:prstGeom>
          <a:noFill/>
        </p:spPr>
        <p:txBody>
          <a:bodyPr wrap="none" rtlCol="0">
            <a:spAutoFit/>
          </a:bodyPr>
          <a:p>
            <a:pPr algn="l"/>
            <a:r>
              <a:rPr lang="zh-CN" altLang="en-US" sz="1200" b="1">
                <a:solidFill>
                  <a:schemeClr val="tx1"/>
                </a:solidFill>
                <a:sym typeface="+mn-ea"/>
              </a:rPr>
              <a:t>公域</a:t>
            </a:r>
            <a:endParaRPr lang="zh-CN" altLang="en-US" sz="1200" b="1">
              <a:solidFill>
                <a:schemeClr val="tx1"/>
              </a:solidFill>
              <a:sym typeface="+mn-ea"/>
            </a:endParaRPr>
          </a:p>
        </p:txBody>
      </p:sp>
      <p:sp>
        <p:nvSpPr>
          <p:cNvPr id="61" name="文本框 60"/>
          <p:cNvSpPr txBox="1"/>
          <p:nvPr/>
        </p:nvSpPr>
        <p:spPr>
          <a:xfrm rot="3660000">
            <a:off x="5590858" y="3854450"/>
            <a:ext cx="436880" cy="245110"/>
          </a:xfrm>
          <a:prstGeom prst="rect">
            <a:avLst/>
          </a:prstGeom>
          <a:noFill/>
        </p:spPr>
        <p:txBody>
          <a:bodyPr wrap="none" rtlCol="0">
            <a:spAutoFit/>
          </a:bodyPr>
          <a:p>
            <a:pPr algn="l"/>
            <a:r>
              <a:rPr lang="zh-CN" altLang="en-US" sz="1000" b="1">
                <a:solidFill>
                  <a:schemeClr val="bg1">
                    <a:lumMod val="50000"/>
                  </a:schemeClr>
                </a:solidFill>
                <a:sym typeface="+mn-ea"/>
              </a:rPr>
              <a:t>转粉</a:t>
            </a:r>
            <a:endParaRPr lang="zh-CN" altLang="en-US" sz="1000" b="1">
              <a:solidFill>
                <a:schemeClr val="bg1">
                  <a:lumMod val="50000"/>
                </a:schemeClr>
              </a:solidFill>
              <a:sym typeface="+mn-ea"/>
            </a:endParaRPr>
          </a:p>
        </p:txBody>
      </p:sp>
      <p:sp>
        <p:nvSpPr>
          <p:cNvPr id="62" name="文本框 61"/>
          <p:cNvSpPr txBox="1"/>
          <p:nvPr/>
        </p:nvSpPr>
        <p:spPr>
          <a:xfrm rot="3660000">
            <a:off x="5764848" y="3757930"/>
            <a:ext cx="436880" cy="245110"/>
          </a:xfrm>
          <a:prstGeom prst="rect">
            <a:avLst/>
          </a:prstGeom>
          <a:noFill/>
        </p:spPr>
        <p:txBody>
          <a:bodyPr wrap="none" rtlCol="0">
            <a:spAutoFit/>
          </a:bodyPr>
          <a:p>
            <a:pPr algn="l"/>
            <a:r>
              <a:rPr lang="zh-CN" altLang="en-US" sz="1000" b="1">
                <a:solidFill>
                  <a:schemeClr val="bg1">
                    <a:lumMod val="50000"/>
                  </a:schemeClr>
                </a:solidFill>
                <a:sym typeface="+mn-ea"/>
              </a:rPr>
              <a:t>留存</a:t>
            </a:r>
            <a:endParaRPr lang="zh-CN" altLang="en-US" sz="1000" b="1">
              <a:solidFill>
                <a:schemeClr val="bg1">
                  <a:lumMod val="50000"/>
                </a:schemeClr>
              </a:solidFill>
              <a:sym typeface="+mn-ea"/>
            </a:endParaRPr>
          </a:p>
        </p:txBody>
      </p:sp>
      <p:sp>
        <p:nvSpPr>
          <p:cNvPr id="67" name="文本框 66"/>
          <p:cNvSpPr txBox="1"/>
          <p:nvPr/>
        </p:nvSpPr>
        <p:spPr>
          <a:xfrm rot="17460000">
            <a:off x="5614988" y="2315210"/>
            <a:ext cx="436880" cy="245110"/>
          </a:xfrm>
          <a:prstGeom prst="rect">
            <a:avLst/>
          </a:prstGeom>
          <a:noFill/>
        </p:spPr>
        <p:txBody>
          <a:bodyPr wrap="none" rtlCol="0">
            <a:spAutoFit/>
          </a:bodyPr>
          <a:p>
            <a:pPr algn="l"/>
            <a:r>
              <a:rPr lang="zh-CN" altLang="en-US" sz="1000" b="1">
                <a:solidFill>
                  <a:schemeClr val="bg1">
                    <a:lumMod val="50000"/>
                  </a:schemeClr>
                </a:solidFill>
                <a:sym typeface="+mn-ea"/>
              </a:rPr>
              <a:t>服务</a:t>
            </a:r>
            <a:endParaRPr lang="zh-CN" altLang="en-US" sz="1000" b="1">
              <a:solidFill>
                <a:schemeClr val="bg1">
                  <a:lumMod val="50000"/>
                </a:schemeClr>
              </a:solidFill>
              <a:sym typeface="+mn-ea"/>
            </a:endParaRPr>
          </a:p>
        </p:txBody>
      </p:sp>
      <p:sp>
        <p:nvSpPr>
          <p:cNvPr id="68" name="文本框 67"/>
          <p:cNvSpPr txBox="1"/>
          <p:nvPr/>
        </p:nvSpPr>
        <p:spPr>
          <a:xfrm rot="17460000">
            <a:off x="5770563" y="2393950"/>
            <a:ext cx="436880" cy="245110"/>
          </a:xfrm>
          <a:prstGeom prst="rect">
            <a:avLst/>
          </a:prstGeom>
          <a:noFill/>
        </p:spPr>
        <p:txBody>
          <a:bodyPr wrap="none" rtlCol="0">
            <a:spAutoFit/>
          </a:bodyPr>
          <a:p>
            <a:pPr algn="l"/>
            <a:r>
              <a:rPr lang="zh-CN" altLang="en-US" sz="1000" b="1">
                <a:solidFill>
                  <a:schemeClr val="bg1">
                    <a:lumMod val="50000"/>
                  </a:schemeClr>
                </a:solidFill>
                <a:sym typeface="+mn-ea"/>
              </a:rPr>
              <a:t>变现</a:t>
            </a:r>
            <a:endParaRPr lang="zh-CN" altLang="en-US" sz="1000" b="1">
              <a:solidFill>
                <a:schemeClr val="bg1">
                  <a:lumMod val="50000"/>
                </a:schemeClr>
              </a:solidFill>
              <a:sym typeface="+mn-ea"/>
            </a:endParaRPr>
          </a:p>
        </p:txBody>
      </p:sp>
      <p:sp>
        <p:nvSpPr>
          <p:cNvPr id="69" name="文本框 68"/>
          <p:cNvSpPr txBox="1"/>
          <p:nvPr/>
        </p:nvSpPr>
        <p:spPr>
          <a:xfrm rot="17700000">
            <a:off x="5135563" y="2086610"/>
            <a:ext cx="436880" cy="245110"/>
          </a:xfrm>
          <a:prstGeom prst="rect">
            <a:avLst/>
          </a:prstGeom>
          <a:noFill/>
        </p:spPr>
        <p:txBody>
          <a:bodyPr wrap="none" rtlCol="0">
            <a:spAutoFit/>
          </a:bodyPr>
          <a:p>
            <a:pPr algn="l"/>
            <a:r>
              <a:rPr lang="zh-CN" altLang="en-US" sz="1000" b="1">
                <a:solidFill>
                  <a:schemeClr val="bg1">
                    <a:lumMod val="50000"/>
                  </a:schemeClr>
                </a:solidFill>
                <a:sym typeface="+mn-ea"/>
              </a:rPr>
              <a:t>直播</a:t>
            </a:r>
            <a:endParaRPr lang="zh-CN" altLang="en-US" sz="1000" b="1">
              <a:solidFill>
                <a:schemeClr val="bg1">
                  <a:lumMod val="50000"/>
                </a:schemeClr>
              </a:solidFill>
              <a:sym typeface="+mn-ea"/>
            </a:endParaRPr>
          </a:p>
        </p:txBody>
      </p:sp>
      <p:sp>
        <p:nvSpPr>
          <p:cNvPr id="70" name="文本框 69"/>
          <p:cNvSpPr txBox="1"/>
          <p:nvPr/>
        </p:nvSpPr>
        <p:spPr>
          <a:xfrm rot="17640000">
            <a:off x="4953953" y="2000250"/>
            <a:ext cx="436880" cy="245110"/>
          </a:xfrm>
          <a:prstGeom prst="rect">
            <a:avLst/>
          </a:prstGeom>
          <a:noFill/>
        </p:spPr>
        <p:txBody>
          <a:bodyPr wrap="none" rtlCol="0">
            <a:spAutoFit/>
          </a:bodyPr>
          <a:p>
            <a:pPr algn="l"/>
            <a:r>
              <a:rPr lang="zh-CN" altLang="en-US" sz="1000" b="1">
                <a:solidFill>
                  <a:schemeClr val="bg1">
                    <a:lumMod val="50000"/>
                  </a:schemeClr>
                </a:solidFill>
                <a:sym typeface="+mn-ea"/>
              </a:rPr>
              <a:t>微博</a:t>
            </a:r>
            <a:endParaRPr lang="zh-CN" altLang="en-US" sz="1000" b="1">
              <a:solidFill>
                <a:schemeClr val="bg1">
                  <a:lumMod val="50000"/>
                </a:schemeClr>
              </a:solidFill>
              <a:sym typeface="+mn-ea"/>
            </a:endParaRPr>
          </a:p>
        </p:txBody>
      </p:sp>
      <p:sp>
        <p:nvSpPr>
          <p:cNvPr id="71" name="文本框 70"/>
          <p:cNvSpPr txBox="1"/>
          <p:nvPr/>
        </p:nvSpPr>
        <p:spPr>
          <a:xfrm rot="17700000">
            <a:off x="4748848" y="1867535"/>
            <a:ext cx="563880" cy="245110"/>
          </a:xfrm>
          <a:prstGeom prst="rect">
            <a:avLst/>
          </a:prstGeom>
          <a:noFill/>
        </p:spPr>
        <p:txBody>
          <a:bodyPr wrap="none" rtlCol="0">
            <a:spAutoFit/>
          </a:bodyPr>
          <a:p>
            <a:pPr algn="l"/>
            <a:r>
              <a:rPr lang="zh-CN" altLang="en-US" sz="1000" b="1">
                <a:solidFill>
                  <a:schemeClr val="bg1">
                    <a:lumMod val="50000"/>
                  </a:schemeClr>
                </a:solidFill>
                <a:sym typeface="+mn-ea"/>
              </a:rPr>
              <a:t>公众号</a:t>
            </a:r>
            <a:endParaRPr lang="zh-CN" altLang="en-US" sz="1000" b="1">
              <a:solidFill>
                <a:schemeClr val="bg1">
                  <a:lumMod val="50000"/>
                </a:schemeClr>
              </a:solidFill>
              <a:sym typeface="+mn-ea"/>
            </a:endParaRPr>
          </a:p>
        </p:txBody>
      </p:sp>
      <p:sp>
        <p:nvSpPr>
          <p:cNvPr id="72" name="文本框 71"/>
          <p:cNvSpPr txBox="1"/>
          <p:nvPr/>
        </p:nvSpPr>
        <p:spPr>
          <a:xfrm rot="17700000">
            <a:off x="4194493" y="1530350"/>
            <a:ext cx="436880" cy="245110"/>
          </a:xfrm>
          <a:prstGeom prst="rect">
            <a:avLst/>
          </a:prstGeom>
          <a:noFill/>
        </p:spPr>
        <p:txBody>
          <a:bodyPr wrap="none" rtlCol="0">
            <a:spAutoFit/>
          </a:bodyPr>
          <a:p>
            <a:pPr algn="l"/>
            <a:r>
              <a:rPr lang="zh-CN" altLang="en-US" sz="1000" b="1">
                <a:solidFill>
                  <a:schemeClr val="bg1">
                    <a:lumMod val="50000"/>
                  </a:schemeClr>
                </a:solidFill>
                <a:sym typeface="+mn-ea"/>
              </a:rPr>
              <a:t>广告</a:t>
            </a:r>
            <a:endParaRPr lang="zh-CN" altLang="en-US" sz="1000" b="1">
              <a:solidFill>
                <a:schemeClr val="bg1">
                  <a:lumMod val="50000"/>
                </a:schemeClr>
              </a:solidFill>
              <a:sym typeface="+mn-ea"/>
            </a:endParaRPr>
          </a:p>
        </p:txBody>
      </p:sp>
      <p:sp>
        <p:nvSpPr>
          <p:cNvPr id="73" name="文本框 72"/>
          <p:cNvSpPr txBox="1"/>
          <p:nvPr/>
        </p:nvSpPr>
        <p:spPr>
          <a:xfrm rot="3660000">
            <a:off x="4186238" y="4629785"/>
            <a:ext cx="436880" cy="245110"/>
          </a:xfrm>
          <a:prstGeom prst="rect">
            <a:avLst/>
          </a:prstGeom>
          <a:noFill/>
        </p:spPr>
        <p:txBody>
          <a:bodyPr wrap="none" rtlCol="0">
            <a:spAutoFit/>
          </a:bodyPr>
          <a:p>
            <a:pPr algn="l"/>
            <a:r>
              <a:rPr lang="zh-CN" altLang="en-US" sz="1000" b="1">
                <a:solidFill>
                  <a:schemeClr val="bg1">
                    <a:lumMod val="50000"/>
                  </a:schemeClr>
                </a:solidFill>
                <a:sym typeface="+mn-ea"/>
              </a:rPr>
              <a:t>广告</a:t>
            </a:r>
            <a:endParaRPr lang="zh-CN" altLang="en-US" sz="1000" b="1">
              <a:solidFill>
                <a:schemeClr val="bg1">
                  <a:lumMod val="50000"/>
                </a:schemeClr>
              </a:solidFill>
              <a:sym typeface="+mn-ea"/>
            </a:endParaRPr>
          </a:p>
        </p:txBody>
      </p:sp>
      <p:sp>
        <p:nvSpPr>
          <p:cNvPr id="74" name="文本框 73"/>
          <p:cNvSpPr txBox="1"/>
          <p:nvPr/>
        </p:nvSpPr>
        <p:spPr>
          <a:xfrm rot="3660000">
            <a:off x="7205028" y="2401570"/>
            <a:ext cx="436880" cy="245110"/>
          </a:xfrm>
          <a:prstGeom prst="rect">
            <a:avLst/>
          </a:prstGeom>
          <a:noFill/>
        </p:spPr>
        <p:txBody>
          <a:bodyPr wrap="none" rtlCol="0">
            <a:spAutoFit/>
          </a:bodyPr>
          <a:p>
            <a:pPr algn="l"/>
            <a:r>
              <a:rPr lang="zh-CN" altLang="en-US" sz="1000" b="1">
                <a:solidFill>
                  <a:schemeClr val="bg1">
                    <a:lumMod val="50000"/>
                  </a:schemeClr>
                </a:solidFill>
                <a:sym typeface="+mn-ea"/>
              </a:rPr>
              <a:t>好评</a:t>
            </a:r>
            <a:endParaRPr lang="zh-CN" altLang="en-US" sz="1000" b="1">
              <a:solidFill>
                <a:schemeClr val="bg1">
                  <a:lumMod val="50000"/>
                </a:schemeClr>
              </a:solidFill>
              <a:sym typeface="+mn-ea"/>
            </a:endParaRPr>
          </a:p>
        </p:txBody>
      </p:sp>
      <p:sp>
        <p:nvSpPr>
          <p:cNvPr id="75" name="文本框 74"/>
          <p:cNvSpPr txBox="1"/>
          <p:nvPr/>
        </p:nvSpPr>
        <p:spPr>
          <a:xfrm rot="3660000">
            <a:off x="7403148" y="2305050"/>
            <a:ext cx="405130" cy="245110"/>
          </a:xfrm>
          <a:prstGeom prst="rect">
            <a:avLst/>
          </a:prstGeom>
          <a:noFill/>
        </p:spPr>
        <p:txBody>
          <a:bodyPr wrap="none" rtlCol="0">
            <a:spAutoFit/>
          </a:bodyPr>
          <a:p>
            <a:pPr algn="l"/>
            <a:r>
              <a:rPr lang="en-US" altLang="zh-CN" sz="1000" b="1">
                <a:solidFill>
                  <a:schemeClr val="bg1">
                    <a:lumMod val="50000"/>
                  </a:schemeClr>
                </a:solidFill>
                <a:sym typeface="+mn-ea"/>
              </a:rPr>
              <a:t>KOC</a:t>
            </a:r>
            <a:endParaRPr lang="en-US" altLang="zh-CN" sz="1000" b="1">
              <a:solidFill>
                <a:schemeClr val="bg1">
                  <a:lumMod val="50000"/>
                </a:schemeClr>
              </a:solidFill>
              <a:sym typeface="+mn-ea"/>
            </a:endParaRPr>
          </a:p>
        </p:txBody>
      </p:sp>
      <p:sp>
        <p:nvSpPr>
          <p:cNvPr id="76" name="文本框 75"/>
          <p:cNvSpPr txBox="1"/>
          <p:nvPr/>
        </p:nvSpPr>
        <p:spPr>
          <a:xfrm rot="6780000">
            <a:off x="7227888" y="3721735"/>
            <a:ext cx="436880" cy="245110"/>
          </a:xfrm>
          <a:prstGeom prst="rect">
            <a:avLst/>
          </a:prstGeom>
          <a:noFill/>
        </p:spPr>
        <p:txBody>
          <a:bodyPr wrap="none" rtlCol="0">
            <a:spAutoFit/>
          </a:bodyPr>
          <a:p>
            <a:pPr algn="l"/>
            <a:r>
              <a:rPr lang="zh-CN" altLang="en-US" sz="1000" b="1">
                <a:solidFill>
                  <a:schemeClr val="bg1">
                    <a:lumMod val="50000"/>
                  </a:schemeClr>
                </a:solidFill>
                <a:sym typeface="+mn-ea"/>
              </a:rPr>
              <a:t>分享</a:t>
            </a:r>
            <a:endParaRPr lang="zh-CN" altLang="en-US" sz="1000" b="1">
              <a:solidFill>
                <a:schemeClr val="bg1">
                  <a:lumMod val="50000"/>
                </a:schemeClr>
              </a:solidFill>
              <a:sym typeface="+mn-ea"/>
            </a:endParaRPr>
          </a:p>
        </p:txBody>
      </p:sp>
      <p:sp>
        <p:nvSpPr>
          <p:cNvPr id="77" name="文本框 76"/>
          <p:cNvSpPr txBox="1"/>
          <p:nvPr/>
        </p:nvSpPr>
        <p:spPr>
          <a:xfrm rot="6780000">
            <a:off x="7411403" y="3815715"/>
            <a:ext cx="436880" cy="245110"/>
          </a:xfrm>
          <a:prstGeom prst="rect">
            <a:avLst/>
          </a:prstGeom>
          <a:noFill/>
        </p:spPr>
        <p:txBody>
          <a:bodyPr wrap="none" rtlCol="0">
            <a:spAutoFit/>
          </a:bodyPr>
          <a:p>
            <a:pPr algn="l"/>
            <a:r>
              <a:rPr lang="zh-CN" altLang="en-US" sz="1000" b="1">
                <a:solidFill>
                  <a:schemeClr val="bg1">
                    <a:lumMod val="50000"/>
                  </a:schemeClr>
                </a:solidFill>
                <a:sym typeface="+mn-ea"/>
              </a:rPr>
              <a:t>裂变</a:t>
            </a:r>
            <a:endParaRPr lang="zh-CN" altLang="en-US" sz="1000" b="1">
              <a:solidFill>
                <a:schemeClr val="bg1">
                  <a:lumMod val="50000"/>
                </a:schemeClr>
              </a:solidFill>
              <a:sym typeface="+mn-ea"/>
            </a:endParaRPr>
          </a:p>
        </p:txBody>
      </p:sp>
      <p:sp>
        <p:nvSpPr>
          <p:cNvPr id="78" name="文本框 77"/>
          <p:cNvSpPr txBox="1"/>
          <p:nvPr/>
        </p:nvSpPr>
        <p:spPr>
          <a:xfrm rot="3660000">
            <a:off x="8234363" y="1933575"/>
            <a:ext cx="391795" cy="245110"/>
          </a:xfrm>
          <a:prstGeom prst="rect">
            <a:avLst/>
          </a:prstGeom>
          <a:noFill/>
        </p:spPr>
        <p:txBody>
          <a:bodyPr wrap="none" rtlCol="0">
            <a:spAutoFit/>
          </a:bodyPr>
          <a:p>
            <a:pPr algn="l"/>
            <a:r>
              <a:rPr lang="en-US" altLang="zh-CN" sz="1000" b="1">
                <a:solidFill>
                  <a:schemeClr val="bg1">
                    <a:lumMod val="50000"/>
                  </a:schemeClr>
                </a:solidFill>
                <a:sym typeface="+mn-ea"/>
              </a:rPr>
              <a:t>KOL</a:t>
            </a:r>
            <a:endParaRPr lang="en-US" altLang="zh-CN" sz="1000" b="1">
              <a:solidFill>
                <a:schemeClr val="bg1">
                  <a:lumMod val="50000"/>
                </a:schemeClr>
              </a:solidFill>
              <a:sym typeface="+mn-ea"/>
            </a:endParaRPr>
          </a:p>
        </p:txBody>
      </p:sp>
      <p:sp>
        <p:nvSpPr>
          <p:cNvPr id="79" name="文本框 78"/>
          <p:cNvSpPr txBox="1"/>
          <p:nvPr/>
        </p:nvSpPr>
        <p:spPr>
          <a:xfrm rot="3660000">
            <a:off x="8012748" y="2040255"/>
            <a:ext cx="436880" cy="245110"/>
          </a:xfrm>
          <a:prstGeom prst="rect">
            <a:avLst/>
          </a:prstGeom>
          <a:noFill/>
        </p:spPr>
        <p:txBody>
          <a:bodyPr wrap="none" rtlCol="0">
            <a:spAutoFit/>
          </a:bodyPr>
          <a:p>
            <a:pPr algn="l"/>
            <a:r>
              <a:rPr lang="zh-CN" altLang="en-US" sz="1000" b="1">
                <a:solidFill>
                  <a:schemeClr val="bg1">
                    <a:lumMod val="50000"/>
                  </a:schemeClr>
                </a:solidFill>
                <a:sym typeface="+mn-ea"/>
              </a:rPr>
              <a:t>代理</a:t>
            </a:r>
            <a:endParaRPr lang="zh-CN" altLang="en-US" sz="1000" b="1">
              <a:solidFill>
                <a:schemeClr val="bg1">
                  <a:lumMod val="50000"/>
                </a:schemeClr>
              </a:solidFill>
              <a:sym typeface="+mn-ea"/>
            </a:endParaRPr>
          </a:p>
        </p:txBody>
      </p:sp>
      <p:sp>
        <p:nvSpPr>
          <p:cNvPr id="80" name="文本框 79"/>
          <p:cNvSpPr txBox="1"/>
          <p:nvPr/>
        </p:nvSpPr>
        <p:spPr>
          <a:xfrm rot="6780000">
            <a:off x="8212773" y="4219575"/>
            <a:ext cx="436880" cy="245110"/>
          </a:xfrm>
          <a:prstGeom prst="rect">
            <a:avLst/>
          </a:prstGeom>
          <a:noFill/>
        </p:spPr>
        <p:txBody>
          <a:bodyPr wrap="none" rtlCol="0">
            <a:spAutoFit/>
          </a:bodyPr>
          <a:p>
            <a:pPr algn="l"/>
            <a:r>
              <a:rPr lang="zh-CN" altLang="en-US" sz="1000" b="1">
                <a:solidFill>
                  <a:schemeClr val="bg1">
                    <a:lumMod val="50000"/>
                  </a:schemeClr>
                </a:solidFill>
                <a:sym typeface="+mn-ea"/>
              </a:rPr>
              <a:t>社群</a:t>
            </a:r>
            <a:endParaRPr lang="zh-CN" altLang="en-US" sz="1000" b="1">
              <a:solidFill>
                <a:schemeClr val="bg1">
                  <a:lumMod val="50000"/>
                </a:schemeClr>
              </a:solidFill>
              <a:sym typeface="+mn-ea"/>
            </a:endParaRPr>
          </a:p>
        </p:txBody>
      </p:sp>
      <p:sp>
        <p:nvSpPr>
          <p:cNvPr id="81" name="文本框 80"/>
          <p:cNvSpPr txBox="1"/>
          <p:nvPr/>
        </p:nvSpPr>
        <p:spPr>
          <a:xfrm rot="6780000">
            <a:off x="8021638" y="4133215"/>
            <a:ext cx="436880" cy="245110"/>
          </a:xfrm>
          <a:prstGeom prst="rect">
            <a:avLst/>
          </a:prstGeom>
          <a:noFill/>
        </p:spPr>
        <p:txBody>
          <a:bodyPr wrap="none" rtlCol="0">
            <a:spAutoFit/>
          </a:bodyPr>
          <a:p>
            <a:pPr algn="l"/>
            <a:r>
              <a:rPr lang="zh-CN" altLang="en-US" sz="1000" b="1">
                <a:solidFill>
                  <a:schemeClr val="bg1">
                    <a:lumMod val="50000"/>
                  </a:schemeClr>
                </a:solidFill>
                <a:sym typeface="+mn-ea"/>
              </a:rPr>
              <a:t>粉丝</a:t>
            </a:r>
            <a:endParaRPr lang="zh-CN" altLang="en-US" sz="1000" b="1">
              <a:solidFill>
                <a:schemeClr val="bg1">
                  <a:lumMod val="50000"/>
                </a:schemeClr>
              </a:solidFill>
              <a:sym typeface="+mn-ea"/>
            </a:endParaRPr>
          </a:p>
        </p:txBody>
      </p:sp>
      <p:sp>
        <p:nvSpPr>
          <p:cNvPr id="82" name="文本框 81"/>
          <p:cNvSpPr txBox="1"/>
          <p:nvPr/>
        </p:nvSpPr>
        <p:spPr>
          <a:xfrm rot="3660000">
            <a:off x="8823008" y="1586230"/>
            <a:ext cx="436880" cy="245110"/>
          </a:xfrm>
          <a:prstGeom prst="rect">
            <a:avLst/>
          </a:prstGeom>
          <a:noFill/>
        </p:spPr>
        <p:txBody>
          <a:bodyPr wrap="none" rtlCol="0">
            <a:spAutoFit/>
          </a:bodyPr>
          <a:p>
            <a:pPr algn="l"/>
            <a:r>
              <a:rPr lang="zh-CN" altLang="en-US" sz="1000" b="1">
                <a:solidFill>
                  <a:schemeClr val="bg1">
                    <a:lumMod val="50000"/>
                  </a:schemeClr>
                </a:solidFill>
                <a:sym typeface="+mn-ea"/>
              </a:rPr>
              <a:t>口碑</a:t>
            </a:r>
            <a:endParaRPr lang="zh-CN" altLang="en-US" sz="1000" b="1">
              <a:solidFill>
                <a:schemeClr val="bg1">
                  <a:lumMod val="50000"/>
                </a:schemeClr>
              </a:solidFill>
              <a:sym typeface="+mn-ea"/>
            </a:endParaRPr>
          </a:p>
        </p:txBody>
      </p:sp>
      <p:sp>
        <p:nvSpPr>
          <p:cNvPr id="83" name="文本框 82"/>
          <p:cNvSpPr txBox="1"/>
          <p:nvPr/>
        </p:nvSpPr>
        <p:spPr>
          <a:xfrm rot="6780000">
            <a:off x="8823643" y="4564380"/>
            <a:ext cx="436880" cy="245110"/>
          </a:xfrm>
          <a:prstGeom prst="rect">
            <a:avLst/>
          </a:prstGeom>
          <a:noFill/>
        </p:spPr>
        <p:txBody>
          <a:bodyPr wrap="none" rtlCol="0">
            <a:spAutoFit/>
          </a:bodyPr>
          <a:p>
            <a:pPr algn="l"/>
            <a:r>
              <a:rPr lang="zh-CN" altLang="en-US" sz="1000" b="1">
                <a:solidFill>
                  <a:schemeClr val="bg1">
                    <a:lumMod val="50000"/>
                  </a:schemeClr>
                </a:solidFill>
                <a:sym typeface="+mn-ea"/>
              </a:rPr>
              <a:t>传播</a:t>
            </a:r>
            <a:endParaRPr lang="zh-CN" altLang="en-US" sz="1000" b="1">
              <a:solidFill>
                <a:schemeClr val="bg1">
                  <a:lumMod val="50000"/>
                </a:schemeClr>
              </a:solidFill>
              <a:sym typeface="+mn-ea"/>
            </a:endParaRPr>
          </a:p>
        </p:txBody>
      </p:sp>
      <p:sp>
        <p:nvSpPr>
          <p:cNvPr id="84" name="文本框 83"/>
          <p:cNvSpPr txBox="1"/>
          <p:nvPr/>
        </p:nvSpPr>
        <p:spPr>
          <a:xfrm>
            <a:off x="6415088" y="3416935"/>
            <a:ext cx="690880" cy="245110"/>
          </a:xfrm>
          <a:prstGeom prst="rect">
            <a:avLst/>
          </a:prstGeom>
          <a:noFill/>
        </p:spPr>
        <p:txBody>
          <a:bodyPr wrap="none" rtlCol="0">
            <a:spAutoFit/>
          </a:bodyPr>
          <a:p>
            <a:pPr algn="l"/>
            <a:r>
              <a:rPr lang="zh-CN" altLang="en-US" sz="1000" b="1">
                <a:solidFill>
                  <a:schemeClr val="tx1"/>
                </a:solidFill>
                <a:sym typeface="+mn-ea"/>
              </a:rPr>
              <a:t>品牌用户</a:t>
            </a:r>
            <a:endParaRPr lang="zh-CN" altLang="en-US" sz="1000" b="1">
              <a:solidFill>
                <a:schemeClr val="tx1"/>
              </a:solidFill>
              <a:sym typeface="+mn-ea"/>
            </a:endParaRPr>
          </a:p>
        </p:txBody>
      </p:sp>
      <p:sp>
        <p:nvSpPr>
          <p:cNvPr id="85" name="文本框 84"/>
          <p:cNvSpPr txBox="1"/>
          <p:nvPr/>
        </p:nvSpPr>
        <p:spPr>
          <a:xfrm>
            <a:off x="7503478" y="3038475"/>
            <a:ext cx="487680" cy="275590"/>
          </a:xfrm>
          <a:prstGeom prst="rect">
            <a:avLst/>
          </a:prstGeom>
          <a:noFill/>
        </p:spPr>
        <p:txBody>
          <a:bodyPr wrap="none" rtlCol="0">
            <a:spAutoFit/>
          </a:bodyPr>
          <a:p>
            <a:pPr algn="l"/>
            <a:r>
              <a:rPr lang="zh-CN" altLang="en-US" sz="1200" b="1">
                <a:solidFill>
                  <a:schemeClr val="tx1"/>
                </a:solidFill>
                <a:sym typeface="+mn-ea"/>
              </a:rPr>
              <a:t>自用</a:t>
            </a:r>
            <a:endParaRPr lang="zh-CN" altLang="en-US" sz="1200" b="1">
              <a:solidFill>
                <a:schemeClr val="tx1"/>
              </a:solidFill>
              <a:sym typeface="+mn-ea"/>
            </a:endParaRPr>
          </a:p>
        </p:txBody>
      </p:sp>
      <p:sp>
        <p:nvSpPr>
          <p:cNvPr id="86" name="文本框 85"/>
          <p:cNvSpPr txBox="1"/>
          <p:nvPr/>
        </p:nvSpPr>
        <p:spPr>
          <a:xfrm>
            <a:off x="8372158" y="3038475"/>
            <a:ext cx="487680" cy="275590"/>
          </a:xfrm>
          <a:prstGeom prst="rect">
            <a:avLst/>
          </a:prstGeom>
          <a:noFill/>
        </p:spPr>
        <p:txBody>
          <a:bodyPr wrap="none" rtlCol="0">
            <a:spAutoFit/>
          </a:bodyPr>
          <a:p>
            <a:pPr algn="l"/>
            <a:r>
              <a:rPr lang="zh-CN" altLang="en-US" sz="1200" b="1">
                <a:solidFill>
                  <a:schemeClr val="tx1"/>
                </a:solidFill>
                <a:sym typeface="+mn-ea"/>
              </a:rPr>
              <a:t>分销</a:t>
            </a:r>
            <a:endParaRPr lang="zh-CN" altLang="en-US" sz="1200" b="1">
              <a:solidFill>
                <a:schemeClr val="tx1"/>
              </a:solidFill>
              <a:sym typeface="+mn-ea"/>
            </a:endParaRPr>
          </a:p>
        </p:txBody>
      </p:sp>
      <p:sp>
        <p:nvSpPr>
          <p:cNvPr id="87" name="文本框 86"/>
          <p:cNvSpPr txBox="1"/>
          <p:nvPr/>
        </p:nvSpPr>
        <p:spPr>
          <a:xfrm>
            <a:off x="9254173" y="3051175"/>
            <a:ext cx="487680" cy="275590"/>
          </a:xfrm>
          <a:prstGeom prst="rect">
            <a:avLst/>
          </a:prstGeom>
          <a:noFill/>
        </p:spPr>
        <p:txBody>
          <a:bodyPr wrap="none" rtlCol="0">
            <a:spAutoFit/>
          </a:bodyPr>
          <a:p>
            <a:pPr algn="l"/>
            <a:r>
              <a:rPr lang="zh-CN" altLang="en-US" sz="1200" b="1">
                <a:solidFill>
                  <a:schemeClr val="tx1"/>
                </a:solidFill>
                <a:sym typeface="+mn-ea"/>
              </a:rPr>
              <a:t>声量</a:t>
            </a:r>
            <a:endParaRPr lang="zh-CN" altLang="en-US" sz="1200" b="1">
              <a:solidFill>
                <a:schemeClr val="tx1"/>
              </a:solidFill>
              <a:sym typeface="+mn-ea"/>
            </a:endParaRPr>
          </a:p>
        </p:txBody>
      </p:sp>
      <p:grpSp>
        <p:nvGrpSpPr>
          <p:cNvPr id="25" name="组合 24"/>
          <p:cNvGrpSpPr/>
          <p:nvPr/>
        </p:nvGrpSpPr>
        <p:grpSpPr>
          <a:xfrm>
            <a:off x="6447790" y="3932555"/>
            <a:ext cx="628650" cy="266700"/>
            <a:chOff x="10154" y="6193"/>
            <a:chExt cx="990" cy="420"/>
          </a:xfrm>
        </p:grpSpPr>
        <p:sp>
          <p:nvSpPr>
            <p:cNvPr id="10" name="对角圆角矩形 9"/>
            <p:cNvSpPr/>
            <p:nvPr/>
          </p:nvSpPr>
          <p:spPr>
            <a:xfrm>
              <a:off x="10154" y="6193"/>
              <a:ext cx="990" cy="420"/>
            </a:xfrm>
            <a:prstGeom prst="round2DiagRect">
              <a:avLst>
                <a:gd name="adj1" fmla="val 27380"/>
                <a:gd name="adj2" fmla="val 0"/>
              </a:avLst>
            </a:prstGeom>
            <a:solidFill>
              <a:srgbClr val="FEA9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黑色ROI"/>
            <p:cNvPicPr>
              <a:picLocks noChangeAspect="1"/>
            </p:cNvPicPr>
            <p:nvPr/>
          </p:nvPicPr>
          <p:blipFill>
            <a:blip r:embed="rId13"/>
            <a:stretch>
              <a:fillRect/>
            </a:stretch>
          </p:blipFill>
          <p:spPr>
            <a:xfrm>
              <a:off x="10309" y="6197"/>
              <a:ext cx="680" cy="411"/>
            </a:xfrm>
            <a:prstGeom prst="rect">
              <a:avLst/>
            </a:prstGeom>
          </p:spPr>
        </p:pic>
      </p:grpSp>
      <p:sp>
        <p:nvSpPr>
          <p:cNvPr id="13" name="文本框 12"/>
          <p:cNvSpPr txBox="1"/>
          <p:nvPr/>
        </p:nvSpPr>
        <p:spPr>
          <a:xfrm rot="6780000">
            <a:off x="8075295" y="4522470"/>
            <a:ext cx="436880" cy="245110"/>
          </a:xfrm>
          <a:prstGeom prst="rect">
            <a:avLst/>
          </a:prstGeom>
          <a:noFill/>
        </p:spPr>
        <p:txBody>
          <a:bodyPr wrap="none" rtlCol="0">
            <a:spAutoFit/>
          </a:bodyPr>
          <a:p>
            <a:pPr algn="l"/>
            <a:r>
              <a:rPr lang="zh-CN" altLang="en-US" sz="1000" b="1">
                <a:solidFill>
                  <a:schemeClr val="bg1">
                    <a:lumMod val="50000"/>
                  </a:schemeClr>
                </a:solidFill>
                <a:sym typeface="+mn-ea"/>
              </a:rPr>
              <a:t>抖音</a:t>
            </a:r>
            <a:endParaRPr lang="zh-CN" altLang="en-US" sz="1000" b="1">
              <a:solidFill>
                <a:schemeClr val="bg1">
                  <a:lumMod val="50000"/>
                </a:schemeClr>
              </a:solidFill>
              <a:sym typeface="+mn-ea"/>
            </a:endParaRPr>
          </a:p>
        </p:txBody>
      </p:sp>
      <p:sp>
        <p:nvSpPr>
          <p:cNvPr id="14" name="文本框 13"/>
          <p:cNvSpPr txBox="1"/>
          <p:nvPr/>
        </p:nvSpPr>
        <p:spPr>
          <a:xfrm rot="6780000">
            <a:off x="7779385" y="4493260"/>
            <a:ext cx="563880" cy="245110"/>
          </a:xfrm>
          <a:prstGeom prst="rect">
            <a:avLst/>
          </a:prstGeom>
          <a:noFill/>
        </p:spPr>
        <p:txBody>
          <a:bodyPr wrap="none" rtlCol="0">
            <a:spAutoFit/>
          </a:bodyPr>
          <a:p>
            <a:pPr algn="l"/>
            <a:r>
              <a:rPr lang="zh-CN" altLang="en-US" sz="1000" b="1">
                <a:solidFill>
                  <a:schemeClr val="bg1">
                    <a:lumMod val="50000"/>
                  </a:schemeClr>
                </a:solidFill>
                <a:sym typeface="+mn-ea"/>
              </a:rPr>
              <a:t>小红书</a:t>
            </a:r>
            <a:endParaRPr lang="zh-CN" altLang="en-US" sz="1000" b="1">
              <a:solidFill>
                <a:schemeClr val="bg1">
                  <a:lumMod val="50000"/>
                </a:schemeClr>
              </a:solidFill>
              <a:sym typeface="+mn-ea"/>
            </a:endParaRPr>
          </a:p>
        </p:txBody>
      </p:sp>
      <p:sp>
        <p:nvSpPr>
          <p:cNvPr id="19" name="文本框 18"/>
          <p:cNvSpPr txBox="1"/>
          <p:nvPr/>
        </p:nvSpPr>
        <p:spPr>
          <a:xfrm rot="3720000">
            <a:off x="7861935" y="1724660"/>
            <a:ext cx="436880" cy="245110"/>
          </a:xfrm>
          <a:prstGeom prst="rect">
            <a:avLst/>
          </a:prstGeom>
          <a:noFill/>
        </p:spPr>
        <p:txBody>
          <a:bodyPr wrap="none" rtlCol="0">
            <a:spAutoFit/>
          </a:bodyPr>
          <a:p>
            <a:pPr algn="l"/>
            <a:r>
              <a:rPr lang="zh-CN" altLang="en-US" sz="1000" b="1">
                <a:solidFill>
                  <a:schemeClr val="bg1">
                    <a:lumMod val="50000"/>
                  </a:schemeClr>
                </a:solidFill>
                <a:sym typeface="+mn-ea"/>
              </a:rPr>
              <a:t>直播</a:t>
            </a:r>
            <a:endParaRPr lang="zh-CN" altLang="en-US" sz="1000" b="1">
              <a:solidFill>
                <a:schemeClr val="bg1">
                  <a:lumMod val="50000"/>
                </a:schemeClr>
              </a:solidFill>
              <a:sym typeface="+mn-ea"/>
            </a:endParaRPr>
          </a:p>
        </p:txBody>
      </p:sp>
      <p:sp>
        <p:nvSpPr>
          <p:cNvPr id="20" name="文本框 19"/>
          <p:cNvSpPr txBox="1"/>
          <p:nvPr/>
        </p:nvSpPr>
        <p:spPr>
          <a:xfrm rot="3840000">
            <a:off x="8057515" y="1664970"/>
            <a:ext cx="436880" cy="245110"/>
          </a:xfrm>
          <a:prstGeom prst="rect">
            <a:avLst/>
          </a:prstGeom>
          <a:noFill/>
        </p:spPr>
        <p:txBody>
          <a:bodyPr wrap="none" rtlCol="0">
            <a:spAutoFit/>
          </a:bodyPr>
          <a:p>
            <a:pPr algn="l"/>
            <a:r>
              <a:rPr lang="zh-CN" altLang="en-US" sz="1000" b="1">
                <a:solidFill>
                  <a:schemeClr val="bg1">
                    <a:lumMod val="50000"/>
                  </a:schemeClr>
                </a:solidFill>
                <a:sym typeface="+mn-ea"/>
              </a:rPr>
              <a:t>微博</a:t>
            </a:r>
            <a:endParaRPr lang="zh-CN" altLang="en-US" sz="1000" b="1">
              <a:solidFill>
                <a:schemeClr val="bg1">
                  <a:lumMod val="50000"/>
                </a:schemeClr>
              </a:solidFill>
              <a:sym typeface="+mn-ea"/>
            </a:endParaRPr>
          </a:p>
        </p:txBody>
      </p:sp>
      <p:sp>
        <p:nvSpPr>
          <p:cNvPr id="12" name="文本框 11"/>
          <p:cNvSpPr txBox="1"/>
          <p:nvPr/>
        </p:nvSpPr>
        <p:spPr>
          <a:xfrm>
            <a:off x="1240473" y="438150"/>
            <a:ext cx="1402080" cy="337185"/>
          </a:xfrm>
          <a:prstGeom prst="rect">
            <a:avLst/>
          </a:prstGeom>
          <a:noFill/>
        </p:spPr>
        <p:txBody>
          <a:bodyPr wrap="none" rtlCol="0">
            <a:spAutoFit/>
          </a:bodyPr>
          <a:p>
            <a:pPr algn="ctr"/>
            <a:r>
              <a:rPr lang="zh-CN" altLang="en-US" sz="1600" b="1">
                <a:solidFill>
                  <a:schemeClr val="tx1"/>
                </a:solidFill>
                <a:sym typeface="+mn-ea"/>
              </a:rPr>
              <a:t>点燃业务展望</a:t>
            </a:r>
            <a:endParaRPr lang="zh-CN" altLang="en-US" sz="1600" b="1">
              <a:solidFill>
                <a:schemeClr val="tx1"/>
              </a:solidFill>
              <a:sym typeface="+mn-ea"/>
            </a:endParaRPr>
          </a:p>
        </p:txBody>
      </p:sp>
      <p:grpSp>
        <p:nvGrpSpPr>
          <p:cNvPr id="55" name="组合 54"/>
          <p:cNvGrpSpPr/>
          <p:nvPr/>
        </p:nvGrpSpPr>
        <p:grpSpPr>
          <a:xfrm>
            <a:off x="752475" y="464185"/>
            <a:ext cx="341630" cy="280035"/>
            <a:chOff x="4729" y="1585"/>
            <a:chExt cx="842" cy="708"/>
          </a:xfrm>
        </p:grpSpPr>
        <p:pic>
          <p:nvPicPr>
            <p:cNvPr id="56" name="图片 55" descr="resource"/>
            <p:cNvPicPr>
              <a:picLocks noChangeAspect="1"/>
            </p:cNvPicPr>
            <p:nvPr/>
          </p:nvPicPr>
          <p:blipFill>
            <a:blip r:embed="rId14"/>
            <a:stretch>
              <a:fillRect/>
            </a:stretch>
          </p:blipFill>
          <p:spPr>
            <a:xfrm>
              <a:off x="5235" y="1585"/>
              <a:ext cx="337" cy="709"/>
            </a:xfrm>
            <a:prstGeom prst="rect">
              <a:avLst/>
            </a:prstGeom>
          </p:spPr>
        </p:pic>
        <p:pic>
          <p:nvPicPr>
            <p:cNvPr id="18" name="图片 17" descr="resource"/>
            <p:cNvPicPr>
              <a:picLocks noChangeAspect="1"/>
            </p:cNvPicPr>
            <p:nvPr/>
          </p:nvPicPr>
          <p:blipFill>
            <a:blip r:embed="rId15"/>
            <a:stretch>
              <a:fillRect/>
            </a:stretch>
          </p:blipFill>
          <p:spPr>
            <a:xfrm>
              <a:off x="4982" y="1585"/>
              <a:ext cx="337" cy="709"/>
            </a:xfrm>
            <a:prstGeom prst="rect">
              <a:avLst/>
            </a:prstGeom>
          </p:spPr>
        </p:pic>
        <p:pic>
          <p:nvPicPr>
            <p:cNvPr id="21" name="图片 20" descr="resource"/>
            <p:cNvPicPr>
              <a:picLocks noChangeAspect="1"/>
            </p:cNvPicPr>
            <p:nvPr/>
          </p:nvPicPr>
          <p:blipFill>
            <a:blip r:embed="rId14"/>
            <a:stretch>
              <a:fillRect/>
            </a:stretch>
          </p:blipFill>
          <p:spPr>
            <a:xfrm>
              <a:off x="4729" y="1585"/>
              <a:ext cx="337" cy="709"/>
            </a:xfrm>
            <a:prstGeom prst="rect">
              <a:avLst/>
            </a:prstGeom>
          </p:spPr>
        </p:pic>
      </p:grpSp>
      <p:grpSp>
        <p:nvGrpSpPr>
          <p:cNvPr id="22" name="组合 21"/>
          <p:cNvGrpSpPr/>
          <p:nvPr/>
        </p:nvGrpSpPr>
        <p:grpSpPr>
          <a:xfrm>
            <a:off x="601345" y="1089025"/>
            <a:ext cx="2295525" cy="3721100"/>
            <a:chOff x="1814" y="1854"/>
            <a:chExt cx="3615" cy="5860"/>
          </a:xfrm>
        </p:grpSpPr>
        <p:sp>
          <p:nvSpPr>
            <p:cNvPr id="47" name="文本框 46"/>
            <p:cNvSpPr txBox="1"/>
            <p:nvPr/>
          </p:nvSpPr>
          <p:spPr>
            <a:xfrm>
              <a:off x="2154" y="3420"/>
              <a:ext cx="3073" cy="4010"/>
            </a:xfrm>
            <a:prstGeom prst="rect">
              <a:avLst/>
            </a:prstGeom>
            <a:noFill/>
          </p:spPr>
          <p:txBody>
            <a:bodyPr wrap="square" rtlCol="0" anchor="t">
              <a:spAutoFit/>
            </a:bodyPr>
            <a:p>
              <a:pPr>
                <a:lnSpc>
                  <a:spcPct val="190000"/>
                </a:lnSpc>
              </a:pPr>
              <a:r>
                <a:rPr lang="zh-CN" sz="1200" b="1">
                  <a:latin typeface="微软雅黑" panose="020B0503020204020204" charset="-122"/>
                  <a:ea typeface="微软雅黑" panose="020B0503020204020204" charset="-122"/>
                  <a:cs typeface="微软雅黑" panose="020B0503020204020204" charset="-122"/>
                </a:rPr>
                <a:t>基于深度用户运营，搭建用户数据模型，逐步实现业务能力半径延展</a:t>
              </a:r>
              <a:endParaRPr lang="zh-CN" sz="1200" b="1">
                <a:latin typeface="微软雅黑" panose="020B0503020204020204" charset="-122"/>
                <a:ea typeface="微软雅黑" panose="020B0503020204020204" charset="-122"/>
                <a:cs typeface="微软雅黑" panose="020B0503020204020204" charset="-122"/>
              </a:endParaRPr>
            </a:p>
            <a:p>
              <a:pPr>
                <a:lnSpc>
                  <a:spcPct val="190000"/>
                </a:lnSpc>
              </a:pPr>
              <a:endParaRPr lang="zh-CN" sz="1200" b="1">
                <a:latin typeface="微软雅黑" panose="020B0503020204020204" charset="-122"/>
                <a:ea typeface="微软雅黑" panose="020B0503020204020204" charset="-122"/>
                <a:cs typeface="微软雅黑" panose="020B0503020204020204" charset="-122"/>
              </a:endParaRPr>
            </a:p>
            <a:p>
              <a:pPr>
                <a:lnSpc>
                  <a:spcPct val="190000"/>
                </a:lnSpc>
              </a:pPr>
              <a:r>
                <a:rPr lang="zh-CN" sz="1200" b="1">
                  <a:latin typeface="微软雅黑" panose="020B0503020204020204" charset="-122"/>
                  <a:ea typeface="微软雅黑" panose="020B0503020204020204" charset="-122"/>
                  <a:cs typeface="微软雅黑" panose="020B0503020204020204" charset="-122"/>
                </a:rPr>
                <a:t>从</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小私域</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到</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大私域</a:t>
              </a:r>
              <a:r>
                <a:rPr lang="en-US" altLang="zh-CN" sz="1200" b="1">
                  <a:latin typeface="微软雅黑" panose="020B0503020204020204" charset="-122"/>
                  <a:ea typeface="微软雅黑" panose="020B0503020204020204" charset="-122"/>
                  <a:cs typeface="微软雅黑" panose="020B0503020204020204" charset="-122"/>
                </a:rPr>
                <a:t>”</a:t>
              </a:r>
              <a:endParaRPr lang="en-US" altLang="zh-CN" sz="1200" b="1">
                <a:latin typeface="微软雅黑" panose="020B0503020204020204" charset="-122"/>
                <a:ea typeface="微软雅黑" panose="020B0503020204020204" charset="-122"/>
                <a:cs typeface="微软雅黑" panose="020B0503020204020204" charset="-122"/>
              </a:endParaRPr>
            </a:p>
            <a:p>
              <a:pPr>
                <a:lnSpc>
                  <a:spcPct val="190000"/>
                </a:lnSpc>
              </a:pPr>
              <a:r>
                <a:rPr lang="zh-CN" altLang="en-US" sz="1200" b="1">
                  <a:latin typeface="微软雅黑" panose="020B0503020204020204" charset="-122"/>
                  <a:ea typeface="微软雅黑" panose="020B0503020204020204" charset="-122"/>
                  <a:cs typeface="微软雅黑" panose="020B0503020204020204" charset="-122"/>
                </a:rPr>
                <a:t>从</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会员运营</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到</a:t>
              </a:r>
              <a:r>
                <a:rPr lang="en-US" altLang="zh-CN" sz="1200" b="1">
                  <a:latin typeface="微软雅黑" panose="020B0503020204020204" charset="-122"/>
                  <a:ea typeface="微软雅黑" panose="020B0503020204020204" charset="-122"/>
                  <a:cs typeface="微软雅黑" panose="020B0503020204020204" charset="-122"/>
                </a:rPr>
                <a:t>“</a:t>
              </a:r>
              <a:r>
                <a:rPr lang="zh-CN" altLang="en-US" sz="1200" b="1">
                  <a:latin typeface="微软雅黑" panose="020B0503020204020204" charset="-122"/>
                  <a:ea typeface="微软雅黑" panose="020B0503020204020204" charset="-122"/>
                  <a:cs typeface="微软雅黑" panose="020B0503020204020204" charset="-122"/>
                </a:rPr>
                <a:t>消费者运营</a:t>
              </a:r>
              <a:r>
                <a:rPr lang="en-US" altLang="zh-CN" sz="1200" b="1">
                  <a:latin typeface="微软雅黑" panose="020B0503020204020204" charset="-122"/>
                  <a:ea typeface="微软雅黑" panose="020B0503020204020204" charset="-122"/>
                  <a:cs typeface="微软雅黑" panose="020B0503020204020204" charset="-122"/>
                </a:rPr>
                <a:t>”</a:t>
              </a:r>
              <a:endParaRPr lang="en-US" altLang="zh-CN" sz="1200" b="1">
                <a:latin typeface="微软雅黑" panose="020B0503020204020204" charset="-122"/>
                <a:ea typeface="微软雅黑" panose="020B0503020204020204" charset="-122"/>
                <a:cs typeface="微软雅黑" panose="020B0503020204020204" charset="-122"/>
              </a:endParaRPr>
            </a:p>
          </p:txBody>
        </p:sp>
        <p:sp>
          <p:nvSpPr>
            <p:cNvPr id="48" name="矩形 47"/>
            <p:cNvSpPr/>
            <p:nvPr/>
          </p:nvSpPr>
          <p:spPr>
            <a:xfrm>
              <a:off x="1814" y="2706"/>
              <a:ext cx="3615" cy="5008"/>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3" name="组合 22"/>
            <p:cNvGrpSpPr/>
            <p:nvPr/>
          </p:nvGrpSpPr>
          <p:grpSpPr>
            <a:xfrm rot="0">
              <a:off x="2969" y="1854"/>
              <a:ext cx="1305" cy="1404"/>
              <a:chOff x="2019" y="2350"/>
              <a:chExt cx="1305" cy="1404"/>
            </a:xfrm>
          </p:grpSpPr>
          <p:pic>
            <p:nvPicPr>
              <p:cNvPr id="24" name="图片 23" descr="六角形"/>
              <p:cNvPicPr>
                <a:picLocks noChangeAspect="1"/>
              </p:cNvPicPr>
              <p:nvPr/>
            </p:nvPicPr>
            <p:blipFill>
              <a:blip r:embed="rId16"/>
              <a:stretch>
                <a:fillRect/>
              </a:stretch>
            </p:blipFill>
            <p:spPr>
              <a:xfrm>
                <a:off x="2019" y="2350"/>
                <a:ext cx="1305" cy="1404"/>
              </a:xfrm>
              <a:prstGeom prst="rect">
                <a:avLst/>
              </a:prstGeom>
            </p:spPr>
          </p:pic>
          <p:sp>
            <p:nvSpPr>
              <p:cNvPr id="57" name="文本框 56"/>
              <p:cNvSpPr txBox="1"/>
              <p:nvPr/>
            </p:nvSpPr>
            <p:spPr>
              <a:xfrm>
                <a:off x="2164" y="2762"/>
                <a:ext cx="1104" cy="58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出圈</a:t>
                </a:r>
                <a:endParaRPr lang="zh-CN" altLang="en-US" b="1">
                  <a:latin typeface="微软雅黑" panose="020B0503020204020204" charset="-122"/>
                  <a:ea typeface="微软雅黑" panose="020B0503020204020204" charset="-122"/>
                </a:endParaRPr>
              </a:p>
            </p:txBody>
          </p:sp>
        </p:grpSp>
      </p:grpSp>
      <p:cxnSp>
        <p:nvCxnSpPr>
          <p:cNvPr id="26" name="直接连接符 25"/>
          <p:cNvCxnSpPr/>
          <p:nvPr/>
        </p:nvCxnSpPr>
        <p:spPr>
          <a:xfrm flipV="1">
            <a:off x="7244715" y="898525"/>
            <a:ext cx="1476375" cy="9334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8491855" y="596265"/>
            <a:ext cx="1598295" cy="312420"/>
          </a:xfrm>
          <a:prstGeom prst="rect">
            <a:avLst/>
          </a:prstGeom>
          <a:noFill/>
        </p:spPr>
        <p:txBody>
          <a:bodyPr wrap="square" rtlCol="0" anchor="t">
            <a:spAutoFit/>
          </a:bodyPr>
          <a:p>
            <a:pPr>
              <a:lnSpc>
                <a:spcPct val="160000"/>
              </a:lnSpc>
            </a:pPr>
            <a:r>
              <a:rPr lang="zh-CN" sz="900">
                <a:latin typeface="微软雅黑" panose="020B0503020204020204" charset="-122"/>
                <a:ea typeface="微软雅黑" panose="020B0503020204020204" charset="-122"/>
                <a:cs typeface="微软雅黑" panose="020B0503020204020204" charset="-122"/>
              </a:rPr>
              <a:t>（小私域）</a:t>
            </a:r>
            <a:endParaRPr lang="zh-CN" sz="900">
              <a:latin typeface="微软雅黑" panose="020B0503020204020204" charset="-122"/>
              <a:ea typeface="微软雅黑" panose="020B0503020204020204" charset="-122"/>
              <a:cs typeface="微软雅黑" panose="020B0503020204020204" charset="-122"/>
            </a:endParaRPr>
          </a:p>
        </p:txBody>
      </p:sp>
      <p:cxnSp>
        <p:nvCxnSpPr>
          <p:cNvPr id="28" name="直接连接符 27"/>
          <p:cNvCxnSpPr/>
          <p:nvPr/>
        </p:nvCxnSpPr>
        <p:spPr>
          <a:xfrm flipV="1">
            <a:off x="6978015" y="495935"/>
            <a:ext cx="697230" cy="437515"/>
          </a:xfrm>
          <a:prstGeom prst="line">
            <a:avLst/>
          </a:prstGeom>
          <a:ln w="15875">
            <a:solidFill>
              <a:srgbClr val="FEA900"/>
            </a:solidFill>
            <a:prstDash val="lgDashDot"/>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7675245" y="272415"/>
            <a:ext cx="1598295" cy="312420"/>
          </a:xfrm>
          <a:prstGeom prst="rect">
            <a:avLst/>
          </a:prstGeom>
          <a:noFill/>
        </p:spPr>
        <p:txBody>
          <a:bodyPr wrap="square" rtlCol="0" anchor="t">
            <a:spAutoFit/>
          </a:bodyPr>
          <a:p>
            <a:pPr>
              <a:lnSpc>
                <a:spcPct val="160000"/>
              </a:lnSpc>
            </a:pPr>
            <a:r>
              <a:rPr lang="zh-CN" sz="900">
                <a:latin typeface="微软雅黑" panose="020B0503020204020204" charset="-122"/>
                <a:ea typeface="微软雅黑" panose="020B0503020204020204" charset="-122"/>
                <a:cs typeface="微软雅黑" panose="020B0503020204020204" charset="-122"/>
              </a:rPr>
              <a:t>（大私域）</a:t>
            </a:r>
            <a:endParaRPr lang="zh-CN" sz="9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443673" y="438150"/>
            <a:ext cx="995680" cy="337185"/>
          </a:xfrm>
          <a:prstGeom prst="rect">
            <a:avLst/>
          </a:prstGeom>
          <a:noFill/>
        </p:spPr>
        <p:txBody>
          <a:bodyPr wrap="none" rtlCol="0">
            <a:spAutoFit/>
          </a:bodyPr>
          <a:p>
            <a:pPr algn="ctr"/>
            <a:r>
              <a:rPr lang="zh-CN" altLang="en-US" sz="1600" b="1">
                <a:solidFill>
                  <a:schemeClr val="tx1"/>
                </a:solidFill>
                <a:sym typeface="+mn-ea"/>
              </a:rPr>
              <a:t>经验分享</a:t>
            </a:r>
            <a:endParaRPr lang="zh-CN" altLang="en-US" sz="1600" b="1">
              <a:solidFill>
                <a:schemeClr val="tx1"/>
              </a:solidFill>
              <a:sym typeface="+mn-ea"/>
            </a:endParaRPr>
          </a:p>
        </p:txBody>
      </p:sp>
      <p:grpSp>
        <p:nvGrpSpPr>
          <p:cNvPr id="55" name="组合 54"/>
          <p:cNvGrpSpPr/>
          <p:nvPr/>
        </p:nvGrpSpPr>
        <p:grpSpPr>
          <a:xfrm>
            <a:off x="752475" y="464185"/>
            <a:ext cx="341630" cy="280035"/>
            <a:chOff x="4729" y="1585"/>
            <a:chExt cx="842" cy="708"/>
          </a:xfrm>
        </p:grpSpPr>
        <p:pic>
          <p:nvPicPr>
            <p:cNvPr id="56" name="图片 55" descr="resource"/>
            <p:cNvPicPr>
              <a:picLocks noChangeAspect="1"/>
            </p:cNvPicPr>
            <p:nvPr/>
          </p:nvPicPr>
          <p:blipFill>
            <a:blip r:embed="rId1"/>
            <a:stretch>
              <a:fillRect/>
            </a:stretch>
          </p:blipFill>
          <p:spPr>
            <a:xfrm>
              <a:off x="5235" y="1585"/>
              <a:ext cx="337" cy="709"/>
            </a:xfrm>
            <a:prstGeom prst="rect">
              <a:avLst/>
            </a:prstGeom>
          </p:spPr>
        </p:pic>
        <p:pic>
          <p:nvPicPr>
            <p:cNvPr id="18" name="图片 17" descr="resource"/>
            <p:cNvPicPr>
              <a:picLocks noChangeAspect="1"/>
            </p:cNvPicPr>
            <p:nvPr/>
          </p:nvPicPr>
          <p:blipFill>
            <a:blip r:embed="rId2"/>
            <a:stretch>
              <a:fillRect/>
            </a:stretch>
          </p:blipFill>
          <p:spPr>
            <a:xfrm>
              <a:off x="4982" y="1585"/>
              <a:ext cx="337" cy="709"/>
            </a:xfrm>
            <a:prstGeom prst="rect">
              <a:avLst/>
            </a:prstGeom>
          </p:spPr>
        </p:pic>
        <p:pic>
          <p:nvPicPr>
            <p:cNvPr id="21" name="图片 20" descr="resource"/>
            <p:cNvPicPr>
              <a:picLocks noChangeAspect="1"/>
            </p:cNvPicPr>
            <p:nvPr/>
          </p:nvPicPr>
          <p:blipFill>
            <a:blip r:embed="rId1"/>
            <a:stretch>
              <a:fillRect/>
            </a:stretch>
          </p:blipFill>
          <p:spPr>
            <a:xfrm>
              <a:off x="4729" y="1585"/>
              <a:ext cx="337" cy="709"/>
            </a:xfrm>
            <a:prstGeom prst="rect">
              <a:avLst/>
            </a:prstGeom>
          </p:spPr>
        </p:pic>
      </p:grpSp>
      <p:grpSp>
        <p:nvGrpSpPr>
          <p:cNvPr id="22" name="组合 21"/>
          <p:cNvGrpSpPr/>
          <p:nvPr/>
        </p:nvGrpSpPr>
        <p:grpSpPr>
          <a:xfrm>
            <a:off x="601345" y="1089025"/>
            <a:ext cx="2295525" cy="3721100"/>
            <a:chOff x="1814" y="1854"/>
            <a:chExt cx="3615" cy="5860"/>
          </a:xfrm>
        </p:grpSpPr>
        <p:sp>
          <p:nvSpPr>
            <p:cNvPr id="47" name="文本框 46"/>
            <p:cNvSpPr txBox="1"/>
            <p:nvPr/>
          </p:nvSpPr>
          <p:spPr>
            <a:xfrm>
              <a:off x="2154" y="3420"/>
              <a:ext cx="3073" cy="2905"/>
            </a:xfrm>
            <a:prstGeom prst="rect">
              <a:avLst/>
            </a:prstGeom>
            <a:noFill/>
          </p:spPr>
          <p:txBody>
            <a:bodyPr wrap="square" rtlCol="0" anchor="t">
              <a:spAutoFit/>
            </a:bodyPr>
            <a:p>
              <a:pPr>
                <a:lnSpc>
                  <a:spcPct val="190000"/>
                </a:lnSpc>
              </a:pPr>
              <a:r>
                <a:rPr lang="zh-CN" altLang="en-US" sz="1200" b="1">
                  <a:latin typeface="微软雅黑" panose="020B0503020204020204" charset="-122"/>
                  <a:ea typeface="微软雅黑" panose="020B0503020204020204" charset="-122"/>
                  <a:cs typeface="微软雅黑" panose="020B0503020204020204" charset="-122"/>
                </a:rPr>
                <a:t>用户在哪里，营销就做到哪里。</a:t>
              </a:r>
              <a:endParaRPr lang="zh-CN" altLang="en-US" sz="1200" b="1">
                <a:latin typeface="微软雅黑" panose="020B0503020204020204" charset="-122"/>
                <a:ea typeface="微软雅黑" panose="020B0503020204020204" charset="-122"/>
                <a:cs typeface="微软雅黑" panose="020B0503020204020204" charset="-122"/>
              </a:endParaRPr>
            </a:p>
            <a:p>
              <a:pPr>
                <a:lnSpc>
                  <a:spcPct val="190000"/>
                </a:lnSpc>
              </a:pPr>
              <a:r>
                <a:rPr lang="zh-CN" altLang="en-US" sz="1200" b="1">
                  <a:latin typeface="微软雅黑" panose="020B0503020204020204" charset="-122"/>
                  <a:ea typeface="微软雅黑" panose="020B0503020204020204" charset="-122"/>
                  <a:cs typeface="微软雅黑" panose="020B0503020204020204" charset="-122"/>
                </a:rPr>
                <a:t>基于不同的平台，形成相对独立的闭环</a:t>
              </a:r>
              <a:endParaRPr lang="zh-CN" altLang="en-US" sz="1200" b="1">
                <a:latin typeface="微软雅黑" panose="020B0503020204020204" charset="-122"/>
                <a:ea typeface="微软雅黑" panose="020B0503020204020204" charset="-122"/>
                <a:cs typeface="微软雅黑" panose="020B0503020204020204" charset="-122"/>
              </a:endParaRPr>
            </a:p>
            <a:p>
              <a:pPr>
                <a:lnSpc>
                  <a:spcPct val="190000"/>
                </a:lnSpc>
              </a:pPr>
              <a:endParaRPr lang="zh-CN" altLang="en-US" sz="1200" b="1">
                <a:latin typeface="微软雅黑" panose="020B0503020204020204" charset="-122"/>
                <a:ea typeface="微软雅黑" panose="020B0503020204020204" charset="-122"/>
                <a:cs typeface="微软雅黑" panose="020B0503020204020204" charset="-122"/>
              </a:endParaRPr>
            </a:p>
          </p:txBody>
        </p:sp>
        <p:sp>
          <p:nvSpPr>
            <p:cNvPr id="48" name="矩形 47"/>
            <p:cNvSpPr/>
            <p:nvPr/>
          </p:nvSpPr>
          <p:spPr>
            <a:xfrm>
              <a:off x="1814" y="2706"/>
              <a:ext cx="3615" cy="5008"/>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3" name="组合 22"/>
            <p:cNvGrpSpPr/>
            <p:nvPr/>
          </p:nvGrpSpPr>
          <p:grpSpPr>
            <a:xfrm rot="0">
              <a:off x="2969" y="1854"/>
              <a:ext cx="1305" cy="1404"/>
              <a:chOff x="2019" y="2350"/>
              <a:chExt cx="1305" cy="1404"/>
            </a:xfrm>
          </p:grpSpPr>
          <p:pic>
            <p:nvPicPr>
              <p:cNvPr id="24" name="图片 23" descr="六角形"/>
              <p:cNvPicPr>
                <a:picLocks noChangeAspect="1"/>
              </p:cNvPicPr>
              <p:nvPr/>
            </p:nvPicPr>
            <p:blipFill>
              <a:blip r:embed="rId3"/>
              <a:stretch>
                <a:fillRect/>
              </a:stretch>
            </p:blipFill>
            <p:spPr>
              <a:xfrm>
                <a:off x="2019" y="2350"/>
                <a:ext cx="1305" cy="1404"/>
              </a:xfrm>
              <a:prstGeom prst="rect">
                <a:avLst/>
              </a:prstGeom>
            </p:spPr>
          </p:pic>
          <p:sp>
            <p:nvSpPr>
              <p:cNvPr id="57" name="文本框 56"/>
              <p:cNvSpPr txBox="1"/>
              <p:nvPr/>
            </p:nvSpPr>
            <p:spPr>
              <a:xfrm>
                <a:off x="2164" y="2762"/>
                <a:ext cx="1104" cy="58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闭环</a:t>
                </a:r>
                <a:endParaRPr lang="zh-CN" altLang="en-US" b="1">
                  <a:latin typeface="微软雅黑" panose="020B0503020204020204" charset="-122"/>
                  <a:ea typeface="微软雅黑" panose="020B0503020204020204" charset="-122"/>
                </a:endParaRPr>
              </a:p>
            </p:txBody>
          </p:sp>
        </p:grpSp>
      </p:grpSp>
      <p:pic>
        <p:nvPicPr>
          <p:cNvPr id="9" name="图片 8"/>
          <p:cNvPicPr>
            <a:picLocks noChangeAspect="1"/>
          </p:cNvPicPr>
          <p:nvPr/>
        </p:nvPicPr>
        <p:blipFill>
          <a:blip r:embed="rId4"/>
          <a:stretch>
            <a:fillRect/>
          </a:stretch>
        </p:blipFill>
        <p:spPr>
          <a:xfrm>
            <a:off x="5392420" y="220345"/>
            <a:ext cx="1475740" cy="1619885"/>
          </a:xfrm>
          <a:prstGeom prst="rect">
            <a:avLst/>
          </a:prstGeom>
        </p:spPr>
      </p:pic>
      <p:pic>
        <p:nvPicPr>
          <p:cNvPr id="15" name="图片 14"/>
          <p:cNvPicPr>
            <a:picLocks noChangeAspect="1"/>
          </p:cNvPicPr>
          <p:nvPr/>
        </p:nvPicPr>
        <p:blipFill>
          <a:blip r:embed="rId5"/>
          <a:stretch>
            <a:fillRect/>
          </a:stretch>
        </p:blipFill>
        <p:spPr>
          <a:xfrm>
            <a:off x="7209790" y="2061210"/>
            <a:ext cx="1369060" cy="1591310"/>
          </a:xfrm>
          <a:prstGeom prst="rect">
            <a:avLst/>
          </a:prstGeom>
        </p:spPr>
      </p:pic>
      <p:pic>
        <p:nvPicPr>
          <p:cNvPr id="16" name="图片 15"/>
          <p:cNvPicPr>
            <a:picLocks noChangeAspect="1"/>
          </p:cNvPicPr>
          <p:nvPr/>
        </p:nvPicPr>
        <p:blipFill>
          <a:blip r:embed="rId6"/>
          <a:stretch>
            <a:fillRect/>
          </a:stretch>
        </p:blipFill>
        <p:spPr>
          <a:xfrm>
            <a:off x="3702685" y="2113915"/>
            <a:ext cx="1391285" cy="1538605"/>
          </a:xfrm>
          <a:prstGeom prst="rect">
            <a:avLst/>
          </a:prstGeom>
        </p:spPr>
      </p:pic>
      <p:pic>
        <p:nvPicPr>
          <p:cNvPr id="17" name="图片 16"/>
          <p:cNvPicPr>
            <a:picLocks noChangeAspect="1"/>
          </p:cNvPicPr>
          <p:nvPr/>
        </p:nvPicPr>
        <p:blipFill>
          <a:blip r:embed="rId7"/>
          <a:stretch>
            <a:fillRect/>
          </a:stretch>
        </p:blipFill>
        <p:spPr>
          <a:xfrm>
            <a:off x="5450840" y="3732530"/>
            <a:ext cx="1462405" cy="1602740"/>
          </a:xfrm>
          <a:prstGeom prst="rect">
            <a:avLst/>
          </a:prstGeom>
        </p:spPr>
      </p:pic>
      <p:sp>
        <p:nvSpPr>
          <p:cNvPr id="31" name="椭圆 30"/>
          <p:cNvSpPr>
            <a:spLocks noChangeAspect="1"/>
          </p:cNvSpPr>
          <p:nvPr/>
        </p:nvSpPr>
        <p:spPr>
          <a:xfrm>
            <a:off x="4389755" y="1062990"/>
            <a:ext cx="3526790" cy="3526790"/>
          </a:xfrm>
          <a:prstGeom prst="ellipse">
            <a:avLst/>
          </a:prstGeom>
          <a:noFill/>
          <a:ln w="19050">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04" name="组合 6"/>
          <p:cNvGrpSpPr/>
          <p:nvPr/>
        </p:nvGrpSpPr>
        <p:grpSpPr>
          <a:xfrm>
            <a:off x="380976" y="377980"/>
            <a:ext cx="342879" cy="280971"/>
            <a:chOff x="4729" y="1585"/>
            <a:chExt cx="842" cy="708"/>
          </a:xfrm>
        </p:grpSpPr>
        <p:pic>
          <p:nvPicPr>
            <p:cNvPr id="4105"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4106"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4107"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7" name="文本框 6"/>
          <p:cNvSpPr txBox="1"/>
          <p:nvPr/>
        </p:nvSpPr>
        <p:spPr>
          <a:xfrm>
            <a:off x="723583" y="308928"/>
            <a:ext cx="3738880" cy="398780"/>
          </a:xfrm>
          <a:prstGeom prst="rect">
            <a:avLst/>
          </a:prstGeom>
          <a:noFill/>
        </p:spPr>
        <p:txBody>
          <a:bodyPr wrap="none" rtlCol="0">
            <a:spAutoFit/>
          </a:bodyPr>
          <a:p>
            <a:pPr algn="ctr"/>
            <a:r>
              <a:rPr lang="zh-CN" sz="2000" b="1">
                <a:solidFill>
                  <a:schemeClr val="tx1"/>
                </a:solidFill>
                <a:sym typeface="+mn-ea"/>
              </a:rPr>
              <a:t>私域运营万变不离其宗九大步骤</a:t>
            </a:r>
            <a:endParaRPr lang="zh-CN" sz="2000" b="1">
              <a:solidFill>
                <a:schemeClr val="tx1"/>
              </a:solidFill>
              <a:sym typeface="+mn-ea"/>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pic>
        <p:nvPicPr>
          <p:cNvPr id="13" name="图片 12" descr="品牌化私域运营九大版块"/>
          <p:cNvPicPr>
            <a:picLocks noChangeAspect="1"/>
          </p:cNvPicPr>
          <p:nvPr/>
        </p:nvPicPr>
        <p:blipFill>
          <a:blip r:embed="rId5"/>
          <a:stretch>
            <a:fillRect/>
          </a:stretch>
        </p:blipFill>
        <p:spPr>
          <a:xfrm>
            <a:off x="1916430" y="659130"/>
            <a:ext cx="6054090" cy="50323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093788" y="464185"/>
            <a:ext cx="1249680" cy="306705"/>
          </a:xfrm>
          <a:prstGeom prst="rect">
            <a:avLst/>
          </a:prstGeom>
          <a:noFill/>
        </p:spPr>
        <p:txBody>
          <a:bodyPr wrap="none" rtlCol="0">
            <a:spAutoFit/>
          </a:bodyPr>
          <a:p>
            <a:pPr algn="l"/>
            <a:r>
              <a:rPr lang="zh-CN" altLang="en-US" sz="1400" b="1">
                <a:solidFill>
                  <a:schemeClr val="tx1"/>
                </a:solidFill>
                <a:sym typeface="+mn-ea"/>
              </a:rPr>
              <a:t>看透私域本质</a:t>
            </a:r>
            <a:endParaRPr lang="zh-CN" altLang="en-US" sz="1400" b="1">
              <a:solidFill>
                <a:schemeClr val="tx1"/>
              </a:solidFill>
              <a:sym typeface="+mn-ea"/>
            </a:endParaRPr>
          </a:p>
        </p:txBody>
      </p:sp>
      <p:grpSp>
        <p:nvGrpSpPr>
          <p:cNvPr id="8" name="组合 7"/>
          <p:cNvGrpSpPr/>
          <p:nvPr/>
        </p:nvGrpSpPr>
        <p:grpSpPr>
          <a:xfrm>
            <a:off x="752475" y="464185"/>
            <a:ext cx="341630" cy="280035"/>
            <a:chOff x="4729" y="1585"/>
            <a:chExt cx="842" cy="708"/>
          </a:xfrm>
        </p:grpSpPr>
        <p:pic>
          <p:nvPicPr>
            <p:cNvPr id="9" name="图片 8" descr="resource"/>
            <p:cNvPicPr>
              <a:picLocks noChangeAspect="1"/>
            </p:cNvPicPr>
            <p:nvPr/>
          </p:nvPicPr>
          <p:blipFill>
            <a:blip r:embed="rId2"/>
            <a:stretch>
              <a:fillRect/>
            </a:stretch>
          </p:blipFill>
          <p:spPr>
            <a:xfrm>
              <a:off x="5235" y="1585"/>
              <a:ext cx="337" cy="709"/>
            </a:xfrm>
            <a:prstGeom prst="rect">
              <a:avLst/>
            </a:prstGeom>
          </p:spPr>
        </p:pic>
        <p:pic>
          <p:nvPicPr>
            <p:cNvPr id="11" name="图片 10" descr="resource"/>
            <p:cNvPicPr>
              <a:picLocks noChangeAspect="1"/>
            </p:cNvPicPr>
            <p:nvPr/>
          </p:nvPicPr>
          <p:blipFill>
            <a:blip r:embed="rId3"/>
            <a:stretch>
              <a:fillRect/>
            </a:stretch>
          </p:blipFill>
          <p:spPr>
            <a:xfrm>
              <a:off x="4982" y="1585"/>
              <a:ext cx="337" cy="709"/>
            </a:xfrm>
            <a:prstGeom prst="rect">
              <a:avLst/>
            </a:prstGeom>
          </p:spPr>
        </p:pic>
        <p:pic>
          <p:nvPicPr>
            <p:cNvPr id="12" name="图片 11" descr="resource"/>
            <p:cNvPicPr>
              <a:picLocks noChangeAspect="1"/>
            </p:cNvPicPr>
            <p:nvPr/>
          </p:nvPicPr>
          <p:blipFill>
            <a:blip r:embed="rId2"/>
            <a:stretch>
              <a:fillRect/>
            </a:stretch>
          </p:blipFill>
          <p:spPr>
            <a:xfrm>
              <a:off x="4729" y="1585"/>
              <a:ext cx="337" cy="709"/>
            </a:xfrm>
            <a:prstGeom prst="rect">
              <a:avLst/>
            </a:prstGeom>
          </p:spPr>
        </p:pic>
      </p:grpSp>
      <p:sp>
        <p:nvSpPr>
          <p:cNvPr id="105" name="文本框 104"/>
          <p:cNvSpPr txBox="1"/>
          <p:nvPr/>
        </p:nvSpPr>
        <p:spPr>
          <a:xfrm>
            <a:off x="1494155" y="1739265"/>
            <a:ext cx="7750810" cy="1899285"/>
          </a:xfrm>
          <a:prstGeom prst="rect">
            <a:avLst/>
          </a:prstGeom>
          <a:noFill/>
        </p:spPr>
        <p:txBody>
          <a:bodyPr wrap="square" rtlCol="0" anchor="t">
            <a:spAutoFit/>
          </a:bodyPr>
          <a:p>
            <a:pPr algn="l">
              <a:lnSpc>
                <a:spcPct val="140000"/>
              </a:lnSpc>
            </a:pPr>
            <a:endParaRPr lang="zh-CN" altLang="en-US" sz="2800" b="1">
              <a:solidFill>
                <a:schemeClr val="tx1"/>
              </a:solidFill>
              <a:latin typeface="微软雅黑" panose="020B0503020204020204" charset="-122"/>
              <a:ea typeface="微软雅黑" panose="020B0503020204020204" charset="-122"/>
              <a:sym typeface="+mn-ea"/>
            </a:endParaRPr>
          </a:p>
          <a:p>
            <a:pPr algn="l">
              <a:lnSpc>
                <a:spcPct val="140000"/>
              </a:lnSpc>
            </a:pPr>
            <a:r>
              <a:rPr lang="zh-CN" altLang="en-US" sz="2800" b="1">
                <a:solidFill>
                  <a:schemeClr val="tx1"/>
                </a:solidFill>
                <a:latin typeface="微软雅黑" panose="020B0503020204020204" charset="-122"/>
                <a:ea typeface="微软雅黑" panose="020B0503020204020204" charset="-122"/>
                <a:sym typeface="+mn-ea"/>
              </a:rPr>
              <a:t>私域不仅仅是一个闭环粉丝池，他能影响公司的整个发展战略</a:t>
            </a:r>
            <a:endParaRPr lang="zh-CN" altLang="en-US" sz="2800" b="1">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122421" y="2604453"/>
            <a:ext cx="2861945" cy="398780"/>
          </a:xfrm>
          <a:prstGeom prst="rect">
            <a:avLst/>
          </a:prstGeom>
          <a:noFill/>
        </p:spPr>
        <p:txBody>
          <a:bodyPr wrap="none" rtlCol="0">
            <a:spAutoFit/>
          </a:bodyPr>
          <a:p>
            <a:pPr algn="ctr"/>
            <a:r>
              <a:rPr lang="en-US" altLang="zh-CN" sz="2000" b="1">
                <a:solidFill>
                  <a:schemeClr val="tx1"/>
                </a:solidFill>
                <a:latin typeface="+mj-ea"/>
                <a:ea typeface="+mj-ea"/>
                <a:sym typeface="+mn-ea"/>
              </a:rPr>
              <a:t>Part  A</a:t>
            </a:r>
            <a:r>
              <a:rPr lang="en-US" altLang="zh-CN" sz="2000" b="1">
                <a:solidFill>
                  <a:schemeClr val="tx1"/>
                </a:solidFill>
                <a:sym typeface="+mn-ea"/>
              </a:rPr>
              <a:t>     </a:t>
            </a:r>
            <a:r>
              <a:rPr lang="zh-CN" altLang="en-US" sz="2000" b="1">
                <a:solidFill>
                  <a:schemeClr val="tx1"/>
                </a:solidFill>
                <a:sym typeface="+mn-ea"/>
              </a:rPr>
              <a:t>宝岛眼镜案例</a:t>
            </a:r>
            <a:endParaRPr lang="zh-CN" altLang="en-US" sz="2000" b="1">
              <a:solidFill>
                <a:schemeClr val="tx1"/>
              </a:solidFill>
              <a:sym typeface="+mn-ea"/>
            </a:endParaRPr>
          </a:p>
        </p:txBody>
      </p:sp>
      <p:grpSp>
        <p:nvGrpSpPr>
          <p:cNvPr id="36" name="组合 35"/>
          <p:cNvGrpSpPr/>
          <p:nvPr/>
        </p:nvGrpSpPr>
        <p:grpSpPr>
          <a:xfrm>
            <a:off x="3251835" y="2610485"/>
            <a:ext cx="522605" cy="38671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pic>
        <p:nvPicPr>
          <p:cNvPr id="5" name="图片 4" descr="moc组织架构1"/>
          <p:cNvPicPr>
            <a:picLocks noChangeAspect="1"/>
          </p:cNvPicPr>
          <p:nvPr/>
        </p:nvPicPr>
        <p:blipFill>
          <a:blip r:embed="rId2"/>
          <a:stretch>
            <a:fillRect/>
          </a:stretch>
        </p:blipFill>
        <p:spPr>
          <a:xfrm>
            <a:off x="330200" y="161925"/>
            <a:ext cx="8593455" cy="54432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pic>
        <p:nvPicPr>
          <p:cNvPr id="5" name="图片 4" descr="MOC组织架构2"/>
          <p:cNvPicPr>
            <a:picLocks noChangeAspect="1"/>
          </p:cNvPicPr>
          <p:nvPr/>
        </p:nvPicPr>
        <p:blipFill>
          <a:blip r:embed="rId2"/>
          <a:stretch>
            <a:fillRect/>
          </a:stretch>
        </p:blipFill>
        <p:spPr>
          <a:xfrm>
            <a:off x="426720" y="521970"/>
            <a:ext cx="8235315" cy="48596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pic>
        <p:nvPicPr>
          <p:cNvPr id="5" name="图片 4" descr="MOC-MCN"/>
          <p:cNvPicPr>
            <a:picLocks noChangeAspect="1"/>
          </p:cNvPicPr>
          <p:nvPr/>
        </p:nvPicPr>
        <p:blipFill>
          <a:blip r:embed="rId2"/>
          <a:stretch>
            <a:fillRect/>
          </a:stretch>
        </p:blipFill>
        <p:spPr>
          <a:xfrm>
            <a:off x="396240" y="193040"/>
            <a:ext cx="8261985" cy="52724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1062673" y="457200"/>
            <a:ext cx="2138680" cy="306705"/>
          </a:xfrm>
          <a:prstGeom prst="rect">
            <a:avLst/>
          </a:prstGeom>
          <a:noFill/>
        </p:spPr>
        <p:txBody>
          <a:bodyPr wrap="none" rtlCol="0">
            <a:spAutoFit/>
          </a:bodyPr>
          <a:p>
            <a:pPr algn="ctr"/>
            <a:r>
              <a:rPr lang="zh-CN" altLang="en-US" sz="1400" b="1">
                <a:sym typeface="+mn-ea"/>
              </a:rPr>
              <a:t>宝岛眼镜私域的核心逻辑</a:t>
            </a:r>
            <a:endParaRPr lang="zh-CN" altLang="en-US" sz="1400" b="1">
              <a:solidFill>
                <a:schemeClr val="tx1"/>
              </a:solidFill>
              <a:sym typeface="+mn-ea"/>
            </a:endParaRPr>
          </a:p>
        </p:txBody>
      </p:sp>
      <p:grpSp>
        <p:nvGrpSpPr>
          <p:cNvPr id="23" name="组合 22"/>
          <p:cNvGrpSpPr/>
          <p:nvPr/>
        </p:nvGrpSpPr>
        <p:grpSpPr>
          <a:xfrm>
            <a:off x="752475" y="464185"/>
            <a:ext cx="341630" cy="280035"/>
            <a:chOff x="4729" y="1585"/>
            <a:chExt cx="842" cy="708"/>
          </a:xfrm>
        </p:grpSpPr>
        <p:pic>
          <p:nvPicPr>
            <p:cNvPr id="24" name="图片 23" descr="resource"/>
            <p:cNvPicPr>
              <a:picLocks noChangeAspect="1"/>
            </p:cNvPicPr>
            <p:nvPr/>
          </p:nvPicPr>
          <p:blipFill>
            <a:blip r:embed="rId2"/>
            <a:stretch>
              <a:fillRect/>
            </a:stretch>
          </p:blipFill>
          <p:spPr>
            <a:xfrm>
              <a:off x="5235" y="1585"/>
              <a:ext cx="337" cy="709"/>
            </a:xfrm>
            <a:prstGeom prst="rect">
              <a:avLst/>
            </a:prstGeom>
          </p:spPr>
        </p:pic>
        <p:pic>
          <p:nvPicPr>
            <p:cNvPr id="25" name="图片 24" descr="resource"/>
            <p:cNvPicPr>
              <a:picLocks noChangeAspect="1"/>
            </p:cNvPicPr>
            <p:nvPr/>
          </p:nvPicPr>
          <p:blipFill>
            <a:blip r:embed="rId3"/>
            <a:stretch>
              <a:fillRect/>
            </a:stretch>
          </p:blipFill>
          <p:spPr>
            <a:xfrm>
              <a:off x="4982" y="1585"/>
              <a:ext cx="337" cy="709"/>
            </a:xfrm>
            <a:prstGeom prst="rect">
              <a:avLst/>
            </a:prstGeom>
          </p:spPr>
        </p:pic>
        <p:pic>
          <p:nvPicPr>
            <p:cNvPr id="26" name="图片 25" descr="resource"/>
            <p:cNvPicPr>
              <a:picLocks noChangeAspect="1"/>
            </p:cNvPicPr>
            <p:nvPr/>
          </p:nvPicPr>
          <p:blipFill>
            <a:blip r:embed="rId2"/>
            <a:stretch>
              <a:fillRect/>
            </a:stretch>
          </p:blipFill>
          <p:spPr>
            <a:xfrm>
              <a:off x="4729" y="1585"/>
              <a:ext cx="337" cy="709"/>
            </a:xfrm>
            <a:prstGeom prst="rect">
              <a:avLst/>
            </a:prstGeom>
          </p:spPr>
        </p:pic>
      </p:grpSp>
      <p:grpSp>
        <p:nvGrpSpPr>
          <p:cNvPr id="3" name="组合 2"/>
          <p:cNvGrpSpPr/>
          <p:nvPr/>
        </p:nvGrpSpPr>
        <p:grpSpPr>
          <a:xfrm>
            <a:off x="1927860" y="3093720"/>
            <a:ext cx="2856230" cy="1741170"/>
            <a:chOff x="2299" y="2109"/>
            <a:chExt cx="4498" cy="2742"/>
          </a:xfrm>
        </p:grpSpPr>
        <p:sp>
          <p:nvSpPr>
            <p:cNvPr id="31" name="文本框 30"/>
            <p:cNvSpPr txBox="1"/>
            <p:nvPr/>
          </p:nvSpPr>
          <p:spPr>
            <a:xfrm>
              <a:off x="2344" y="3555"/>
              <a:ext cx="4377" cy="840"/>
            </a:xfrm>
            <a:prstGeom prst="rect">
              <a:avLst/>
            </a:prstGeom>
            <a:noFill/>
          </p:spPr>
          <p:txBody>
            <a:bodyPr wrap="square" rtlCol="0" anchor="t">
              <a:spAutoFit/>
            </a:bodyPr>
            <a:p>
              <a:pPr>
                <a:lnSpc>
                  <a:spcPct val="160000"/>
                </a:lnSpc>
              </a:pPr>
              <a:r>
                <a:rPr lang="zh-CN" altLang="en-US" sz="900" b="1"/>
                <a:t>围绕私域客户需求输出免费眼健康筛查、线上眼睛护理直播等活动，拉动客户对非眼镜产品的成交</a:t>
              </a:r>
              <a:endParaRPr lang="zh-CN" altLang="en-US" sz="900" b="1"/>
            </a:p>
          </p:txBody>
        </p:sp>
        <p:sp>
          <p:nvSpPr>
            <p:cNvPr id="19" name="文本框 18"/>
            <p:cNvSpPr txBox="1"/>
            <p:nvPr/>
          </p:nvSpPr>
          <p:spPr>
            <a:xfrm>
              <a:off x="2344" y="3067"/>
              <a:ext cx="3175" cy="580"/>
            </a:xfrm>
            <a:prstGeom prst="rect">
              <a:avLst/>
            </a:prstGeom>
            <a:noFill/>
          </p:spPr>
          <p:txBody>
            <a:bodyPr wrap="square" rtlCol="0" anchor="t">
              <a:spAutoFit/>
            </a:bodyPr>
            <a:p>
              <a:pPr algn="l"/>
              <a:r>
                <a:rPr lang="zh-CN" altLang="en-US" b="1">
                  <a:solidFill>
                    <a:schemeClr val="tx1"/>
                  </a:solidFill>
                  <a:sym typeface="+mn-ea"/>
                </a:rPr>
                <a:t>品牌集中输出活动</a:t>
              </a:r>
              <a:endParaRPr lang="zh-CN" altLang="en-US" b="1">
                <a:solidFill>
                  <a:schemeClr val="tx1"/>
                </a:solidFill>
                <a:sym typeface="+mn-ea"/>
              </a:endParaRPr>
            </a:p>
          </p:txBody>
        </p:sp>
        <p:sp>
          <p:nvSpPr>
            <p:cNvPr id="57" name="矩形 56"/>
            <p:cNvSpPr/>
            <p:nvPr/>
          </p:nvSpPr>
          <p:spPr>
            <a:xfrm>
              <a:off x="2299" y="2961"/>
              <a:ext cx="4498" cy="189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grpSp>
          <p:nvGrpSpPr>
            <p:cNvPr id="18" name="组合 17"/>
            <p:cNvGrpSpPr/>
            <p:nvPr/>
          </p:nvGrpSpPr>
          <p:grpSpPr>
            <a:xfrm>
              <a:off x="5374" y="2109"/>
              <a:ext cx="1305" cy="1404"/>
              <a:chOff x="2019" y="2350"/>
              <a:chExt cx="1305" cy="1404"/>
            </a:xfrm>
          </p:grpSpPr>
          <p:pic>
            <p:nvPicPr>
              <p:cNvPr id="16" name="图片 15" descr="六角形"/>
              <p:cNvPicPr>
                <a:picLocks noChangeAspect="1"/>
              </p:cNvPicPr>
              <p:nvPr/>
            </p:nvPicPr>
            <p:blipFill>
              <a:blip r:embed="rId4"/>
              <a:stretch>
                <a:fillRect/>
              </a:stretch>
            </p:blipFill>
            <p:spPr>
              <a:xfrm>
                <a:off x="2019" y="2350"/>
                <a:ext cx="1305" cy="1404"/>
              </a:xfrm>
              <a:prstGeom prst="rect">
                <a:avLst/>
              </a:prstGeom>
            </p:spPr>
          </p:pic>
          <p:sp>
            <p:nvSpPr>
              <p:cNvPr id="28" name="文本框 27"/>
              <p:cNvSpPr txBox="1"/>
              <p:nvPr/>
            </p:nvSpPr>
            <p:spPr>
              <a:xfrm>
                <a:off x="2164" y="2762"/>
                <a:ext cx="1104" cy="58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中台</a:t>
                </a:r>
                <a:endParaRPr lang="zh-CN" altLang="en-US" b="1">
                  <a:latin typeface="微软雅黑" panose="020B0503020204020204" charset="-122"/>
                  <a:ea typeface="微软雅黑" panose="020B0503020204020204" charset="-122"/>
                </a:endParaRPr>
              </a:p>
            </p:txBody>
          </p:sp>
        </p:grpSp>
      </p:grpSp>
      <p:grpSp>
        <p:nvGrpSpPr>
          <p:cNvPr id="7" name="组合 6"/>
          <p:cNvGrpSpPr/>
          <p:nvPr/>
        </p:nvGrpSpPr>
        <p:grpSpPr>
          <a:xfrm>
            <a:off x="5498465" y="3093720"/>
            <a:ext cx="2856230" cy="1741170"/>
            <a:chOff x="2299" y="2109"/>
            <a:chExt cx="4498" cy="2742"/>
          </a:xfrm>
        </p:grpSpPr>
        <p:sp>
          <p:nvSpPr>
            <p:cNvPr id="8" name="文本框 7"/>
            <p:cNvSpPr txBox="1"/>
            <p:nvPr/>
          </p:nvSpPr>
          <p:spPr>
            <a:xfrm>
              <a:off x="2344" y="3555"/>
              <a:ext cx="4377" cy="840"/>
            </a:xfrm>
            <a:prstGeom prst="rect">
              <a:avLst/>
            </a:prstGeom>
            <a:noFill/>
          </p:spPr>
          <p:txBody>
            <a:bodyPr wrap="square" rtlCol="0" anchor="t">
              <a:spAutoFit/>
            </a:bodyPr>
            <a:p>
              <a:pPr>
                <a:lnSpc>
                  <a:spcPct val="160000"/>
                </a:lnSpc>
              </a:pPr>
              <a:r>
                <a:rPr lang="zh-CN" sz="900" b="1"/>
                <a:t>从考核店员纯销售额改为从企业微信</a:t>
              </a:r>
              <a:r>
                <a:rPr sz="900" b="1"/>
                <a:t>加粉数、</a:t>
              </a:r>
              <a:r>
                <a:rPr lang="zh-CN" sz="900" b="1"/>
                <a:t>平台</a:t>
              </a:r>
              <a:r>
                <a:rPr sz="900" b="1"/>
                <a:t>发文数、三年内购买客户的复购率</a:t>
              </a:r>
              <a:r>
                <a:rPr lang="zh-CN" sz="900" b="1"/>
                <a:t>来改变销售导向</a:t>
              </a:r>
              <a:endParaRPr lang="zh-CN" sz="900" b="1"/>
            </a:p>
          </p:txBody>
        </p:sp>
        <p:sp>
          <p:nvSpPr>
            <p:cNvPr id="9" name="文本框 8"/>
            <p:cNvSpPr txBox="1"/>
            <p:nvPr/>
          </p:nvSpPr>
          <p:spPr>
            <a:xfrm>
              <a:off x="2344" y="3067"/>
              <a:ext cx="3030" cy="580"/>
            </a:xfrm>
            <a:prstGeom prst="rect">
              <a:avLst/>
            </a:prstGeom>
            <a:noFill/>
          </p:spPr>
          <p:txBody>
            <a:bodyPr wrap="square" rtlCol="0" anchor="t">
              <a:spAutoFit/>
            </a:bodyPr>
            <a:p>
              <a:pPr algn="l"/>
              <a:r>
                <a:rPr lang="zh-CN" altLang="en-US" b="1">
                  <a:solidFill>
                    <a:schemeClr val="tx1"/>
                  </a:solidFill>
                  <a:sym typeface="+mn-ea"/>
                </a:rPr>
                <a:t>绩效考核变化</a:t>
              </a:r>
              <a:endParaRPr lang="zh-CN" altLang="en-US" b="1">
                <a:solidFill>
                  <a:schemeClr val="tx1"/>
                </a:solidFill>
                <a:sym typeface="+mn-ea"/>
              </a:endParaRPr>
            </a:p>
          </p:txBody>
        </p:sp>
        <p:sp>
          <p:nvSpPr>
            <p:cNvPr id="11" name="矩形 10"/>
            <p:cNvSpPr/>
            <p:nvPr/>
          </p:nvSpPr>
          <p:spPr>
            <a:xfrm>
              <a:off x="2299" y="2961"/>
              <a:ext cx="4498" cy="189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grpSp>
          <p:nvGrpSpPr>
            <p:cNvPr id="12" name="组合 11"/>
            <p:cNvGrpSpPr/>
            <p:nvPr/>
          </p:nvGrpSpPr>
          <p:grpSpPr>
            <a:xfrm>
              <a:off x="5374" y="2109"/>
              <a:ext cx="1305" cy="1404"/>
              <a:chOff x="2019" y="2350"/>
              <a:chExt cx="1305" cy="1404"/>
            </a:xfrm>
          </p:grpSpPr>
          <p:pic>
            <p:nvPicPr>
              <p:cNvPr id="32" name="图片 31" descr="六角形"/>
              <p:cNvPicPr>
                <a:picLocks noChangeAspect="1"/>
              </p:cNvPicPr>
              <p:nvPr/>
            </p:nvPicPr>
            <p:blipFill>
              <a:blip r:embed="rId4"/>
              <a:stretch>
                <a:fillRect/>
              </a:stretch>
            </p:blipFill>
            <p:spPr>
              <a:xfrm>
                <a:off x="2019" y="2350"/>
                <a:ext cx="1305" cy="1404"/>
              </a:xfrm>
              <a:prstGeom prst="rect">
                <a:avLst/>
              </a:prstGeom>
            </p:spPr>
          </p:pic>
          <p:sp>
            <p:nvSpPr>
              <p:cNvPr id="38" name="文本框 37"/>
              <p:cNvSpPr txBox="1"/>
              <p:nvPr/>
            </p:nvSpPr>
            <p:spPr>
              <a:xfrm>
                <a:off x="2164" y="2762"/>
                <a:ext cx="1104" cy="580"/>
              </a:xfrm>
              <a:prstGeom prst="rect">
                <a:avLst/>
              </a:prstGeom>
              <a:noFill/>
            </p:spPr>
            <p:txBody>
              <a:bodyPr wrap="square" rtlCol="0" anchor="t">
                <a:spAutoFit/>
              </a:bodyPr>
              <a:p>
                <a:r>
                  <a:rPr lang="en-US" altLang="zh-CN" b="1">
                    <a:latin typeface="微软雅黑" panose="020B0503020204020204" charset="-122"/>
                    <a:ea typeface="微软雅黑" panose="020B0503020204020204" charset="-122"/>
                  </a:rPr>
                  <a:t>KPI</a:t>
                </a:r>
                <a:endParaRPr lang="en-US" altLang="zh-CN" b="1">
                  <a:latin typeface="微软雅黑" panose="020B0503020204020204" charset="-122"/>
                  <a:ea typeface="微软雅黑" panose="020B0503020204020204" charset="-122"/>
                </a:endParaRPr>
              </a:p>
            </p:txBody>
          </p:sp>
        </p:grpSp>
      </p:grpSp>
      <p:grpSp>
        <p:nvGrpSpPr>
          <p:cNvPr id="39" name="组合 38"/>
          <p:cNvGrpSpPr/>
          <p:nvPr/>
        </p:nvGrpSpPr>
        <p:grpSpPr>
          <a:xfrm>
            <a:off x="5498465" y="1193800"/>
            <a:ext cx="2856230" cy="1741170"/>
            <a:chOff x="2299" y="2109"/>
            <a:chExt cx="4498" cy="2742"/>
          </a:xfrm>
        </p:grpSpPr>
        <p:sp>
          <p:nvSpPr>
            <p:cNvPr id="40" name="文本框 39"/>
            <p:cNvSpPr txBox="1"/>
            <p:nvPr/>
          </p:nvSpPr>
          <p:spPr>
            <a:xfrm>
              <a:off x="2344" y="3555"/>
              <a:ext cx="4377" cy="1189"/>
            </a:xfrm>
            <a:prstGeom prst="rect">
              <a:avLst/>
            </a:prstGeom>
            <a:noFill/>
          </p:spPr>
          <p:txBody>
            <a:bodyPr wrap="square" rtlCol="0" anchor="t">
              <a:spAutoFit/>
            </a:bodyPr>
            <a:p>
              <a:pPr>
                <a:lnSpc>
                  <a:spcPct val="160000"/>
                </a:lnSpc>
              </a:pPr>
              <a:r>
                <a:rPr lang="zh-CN" sz="900" b="1">
                  <a:latin typeface="微软雅黑" panose="020B0503020204020204" charset="-122"/>
                  <a:ea typeface="微软雅黑" panose="020B0503020204020204" charset="-122"/>
                  <a:cs typeface="微软雅黑" panose="020B0503020204020204" charset="-122"/>
                </a:rPr>
                <a:t>采用分层机制，全员</a:t>
              </a:r>
              <a:r>
                <a:rPr lang="en-US" altLang="zh-CN" sz="900" b="1">
                  <a:latin typeface="微软雅黑" panose="020B0503020204020204" charset="-122"/>
                  <a:ea typeface="微软雅黑" panose="020B0503020204020204" charset="-122"/>
                  <a:cs typeface="微软雅黑" panose="020B0503020204020204" charset="-122"/>
                </a:rPr>
                <a:t>KOC</a:t>
              </a:r>
              <a:r>
                <a:rPr lang="zh-CN" altLang="en-US" sz="900" b="1">
                  <a:latin typeface="微软雅黑" panose="020B0503020204020204" charset="-122"/>
                  <a:ea typeface="微软雅黑" panose="020B0503020204020204" charset="-122"/>
                  <a:cs typeface="微软雅黑" panose="020B0503020204020204" charset="-122"/>
                </a:rPr>
                <a:t>及不同人员属性进入不同平台，采用发文符合要求计费制度，合理利用店员闲暇时间</a:t>
              </a:r>
              <a:endParaRPr lang="zh-CN" altLang="en-US" sz="900" b="1">
                <a:latin typeface="微软雅黑" panose="020B0503020204020204" charset="-122"/>
                <a:ea typeface="微软雅黑" panose="020B0503020204020204" charset="-122"/>
                <a:cs typeface="微软雅黑" panose="020B0503020204020204" charset="-122"/>
              </a:endParaRPr>
            </a:p>
          </p:txBody>
        </p:sp>
        <p:sp>
          <p:nvSpPr>
            <p:cNvPr id="41" name="文本框 40"/>
            <p:cNvSpPr txBox="1"/>
            <p:nvPr/>
          </p:nvSpPr>
          <p:spPr>
            <a:xfrm>
              <a:off x="2344" y="3067"/>
              <a:ext cx="4118" cy="531"/>
            </a:xfrm>
            <a:prstGeom prst="rect">
              <a:avLst/>
            </a:prstGeom>
            <a:noFill/>
          </p:spPr>
          <p:txBody>
            <a:bodyPr wrap="square" rtlCol="0" anchor="t">
              <a:spAutoFit/>
            </a:bodyPr>
            <a:p>
              <a:pPr algn="l"/>
              <a:r>
                <a:rPr lang="zh-CN" altLang="en-US" sz="1600" b="1">
                  <a:solidFill>
                    <a:schemeClr val="tx1"/>
                  </a:solidFill>
                  <a:sym typeface="+mn-ea"/>
                </a:rPr>
                <a:t>全员</a:t>
              </a:r>
              <a:r>
                <a:rPr lang="en-US" altLang="zh-CN" sz="1600" b="1">
                  <a:solidFill>
                    <a:schemeClr val="tx1"/>
                  </a:solidFill>
                  <a:sym typeface="+mn-ea"/>
                </a:rPr>
                <a:t>KOC</a:t>
              </a:r>
              <a:r>
                <a:rPr lang="zh-CN" altLang="en-US" sz="1600" b="1">
                  <a:solidFill>
                    <a:schemeClr val="tx1"/>
                  </a:solidFill>
                  <a:sym typeface="+mn-ea"/>
                </a:rPr>
                <a:t>引爆公域流量</a:t>
              </a:r>
              <a:endParaRPr lang="zh-CN" altLang="en-US" sz="1600" b="1">
                <a:solidFill>
                  <a:schemeClr val="tx1"/>
                </a:solidFill>
                <a:sym typeface="+mn-ea"/>
              </a:endParaRPr>
            </a:p>
          </p:txBody>
        </p:sp>
        <p:sp>
          <p:nvSpPr>
            <p:cNvPr id="42" name="矩形 41"/>
            <p:cNvSpPr/>
            <p:nvPr/>
          </p:nvSpPr>
          <p:spPr>
            <a:xfrm>
              <a:off x="2299" y="2961"/>
              <a:ext cx="4498" cy="189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grpSp>
          <p:nvGrpSpPr>
            <p:cNvPr id="43" name="组合 42"/>
            <p:cNvGrpSpPr/>
            <p:nvPr/>
          </p:nvGrpSpPr>
          <p:grpSpPr>
            <a:xfrm>
              <a:off x="5329" y="2109"/>
              <a:ext cx="1423" cy="1428"/>
              <a:chOff x="1974" y="2350"/>
              <a:chExt cx="1423" cy="1428"/>
            </a:xfrm>
          </p:grpSpPr>
          <p:pic>
            <p:nvPicPr>
              <p:cNvPr id="44" name="图片 43" descr="六角形"/>
              <p:cNvPicPr>
                <a:picLocks noChangeAspect="1"/>
              </p:cNvPicPr>
              <p:nvPr/>
            </p:nvPicPr>
            <p:blipFill>
              <a:blip r:embed="rId4"/>
              <a:stretch>
                <a:fillRect/>
              </a:stretch>
            </p:blipFill>
            <p:spPr>
              <a:xfrm>
                <a:off x="2019" y="2350"/>
                <a:ext cx="1305" cy="1404"/>
              </a:xfrm>
              <a:prstGeom prst="rect">
                <a:avLst/>
              </a:prstGeom>
            </p:spPr>
          </p:pic>
          <p:sp>
            <p:nvSpPr>
              <p:cNvPr id="45" name="文本框 44"/>
              <p:cNvSpPr txBox="1"/>
              <p:nvPr/>
            </p:nvSpPr>
            <p:spPr>
              <a:xfrm>
                <a:off x="1974" y="2762"/>
                <a:ext cx="1423" cy="1016"/>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方法论</a:t>
                </a:r>
                <a:endParaRPr lang="zh-CN" altLang="en-US" b="1">
                  <a:latin typeface="微软雅黑" panose="020B0503020204020204" charset="-122"/>
                  <a:ea typeface="微软雅黑" panose="020B0503020204020204" charset="-122"/>
                </a:endParaRPr>
              </a:p>
            </p:txBody>
          </p:sp>
        </p:grpSp>
      </p:grpSp>
      <p:grpSp>
        <p:nvGrpSpPr>
          <p:cNvPr id="46" name="组合 45"/>
          <p:cNvGrpSpPr/>
          <p:nvPr/>
        </p:nvGrpSpPr>
        <p:grpSpPr>
          <a:xfrm>
            <a:off x="1927860" y="1193800"/>
            <a:ext cx="2856230" cy="1741170"/>
            <a:chOff x="2299" y="2109"/>
            <a:chExt cx="4498" cy="2742"/>
          </a:xfrm>
        </p:grpSpPr>
        <p:sp>
          <p:nvSpPr>
            <p:cNvPr id="47" name="文本框 46"/>
            <p:cNvSpPr txBox="1"/>
            <p:nvPr/>
          </p:nvSpPr>
          <p:spPr>
            <a:xfrm>
              <a:off x="2344" y="3555"/>
              <a:ext cx="4377" cy="840"/>
            </a:xfrm>
            <a:prstGeom prst="rect">
              <a:avLst/>
            </a:prstGeom>
            <a:noFill/>
          </p:spPr>
          <p:txBody>
            <a:bodyPr wrap="square" rtlCol="0" anchor="t">
              <a:spAutoFit/>
            </a:bodyPr>
            <a:p>
              <a:pPr>
                <a:lnSpc>
                  <a:spcPct val="160000"/>
                </a:lnSpc>
              </a:pPr>
              <a:r>
                <a:rPr lang="zh-CN" altLang="en-US" sz="900" b="1">
                  <a:latin typeface="微软雅黑" panose="020B0503020204020204" charset="-122"/>
                  <a:ea typeface="微软雅黑" panose="020B0503020204020204" charset="-122"/>
                  <a:cs typeface="微软雅黑" panose="020B0503020204020204" charset="-122"/>
                </a:rPr>
                <a:t>把传统事务性结构改为围绕</a:t>
              </a:r>
              <a:r>
                <a:rPr lang="en-US" altLang="zh-CN" sz="900" b="1">
                  <a:latin typeface="微软雅黑" panose="020B0503020204020204" charset="-122"/>
                  <a:ea typeface="微软雅黑" panose="020B0503020204020204" charset="-122"/>
                  <a:cs typeface="微软雅黑" panose="020B0503020204020204" charset="-122"/>
                </a:rPr>
                <a:t>MOC</a:t>
              </a:r>
              <a:r>
                <a:rPr lang="zh-CN" altLang="en-US" sz="900" b="1">
                  <a:latin typeface="微软雅黑" panose="020B0503020204020204" charset="-122"/>
                  <a:ea typeface="微软雅黑" panose="020B0503020204020204" charset="-122"/>
                  <a:cs typeface="微软雅黑" panose="020B0503020204020204" charset="-122"/>
                </a:rPr>
                <a:t>为中心的区分为公域、私域两部分人员职能的架构</a:t>
              </a:r>
              <a:endParaRPr lang="zh-CN" altLang="en-US" sz="900" b="1">
                <a:latin typeface="微软雅黑" panose="020B0503020204020204" charset="-122"/>
                <a:ea typeface="微软雅黑" panose="020B0503020204020204" charset="-122"/>
                <a:cs typeface="微软雅黑" panose="020B0503020204020204" charset="-122"/>
              </a:endParaRPr>
            </a:p>
          </p:txBody>
        </p:sp>
        <p:sp>
          <p:nvSpPr>
            <p:cNvPr id="49" name="文本框 48"/>
            <p:cNvSpPr txBox="1"/>
            <p:nvPr/>
          </p:nvSpPr>
          <p:spPr>
            <a:xfrm>
              <a:off x="2344" y="3067"/>
              <a:ext cx="3354" cy="580"/>
            </a:xfrm>
            <a:prstGeom prst="rect">
              <a:avLst/>
            </a:prstGeom>
            <a:noFill/>
          </p:spPr>
          <p:txBody>
            <a:bodyPr wrap="square" rtlCol="0" anchor="t">
              <a:spAutoFit/>
            </a:bodyPr>
            <a:p>
              <a:pPr algn="l"/>
              <a:r>
                <a:rPr lang="zh-CN" altLang="en-US" b="1">
                  <a:solidFill>
                    <a:schemeClr val="tx1"/>
                  </a:solidFill>
                  <a:sym typeface="+mn-ea"/>
                </a:rPr>
                <a:t>彻底改变公司架构</a:t>
              </a:r>
              <a:endParaRPr lang="zh-CN" altLang="en-US" b="1">
                <a:solidFill>
                  <a:schemeClr val="tx1"/>
                </a:solidFill>
                <a:sym typeface="+mn-ea"/>
              </a:endParaRPr>
            </a:p>
          </p:txBody>
        </p:sp>
        <p:sp>
          <p:nvSpPr>
            <p:cNvPr id="50" name="矩形 49"/>
            <p:cNvSpPr/>
            <p:nvPr/>
          </p:nvSpPr>
          <p:spPr>
            <a:xfrm>
              <a:off x="2299" y="2961"/>
              <a:ext cx="4498" cy="1890"/>
            </a:xfrm>
            <a:prstGeom prst="rect">
              <a:avLst/>
            </a:prstGeom>
            <a:noFill/>
            <a:ln w="19050">
              <a:solidFill>
                <a:srgbClr val="FE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grpSp>
          <p:nvGrpSpPr>
            <p:cNvPr id="51" name="组合 50"/>
            <p:cNvGrpSpPr/>
            <p:nvPr/>
          </p:nvGrpSpPr>
          <p:grpSpPr>
            <a:xfrm>
              <a:off x="5374" y="2109"/>
              <a:ext cx="1305" cy="1404"/>
              <a:chOff x="2019" y="2350"/>
              <a:chExt cx="1305" cy="1404"/>
            </a:xfrm>
          </p:grpSpPr>
          <p:pic>
            <p:nvPicPr>
              <p:cNvPr id="52" name="图片 51" descr="六角形"/>
              <p:cNvPicPr>
                <a:picLocks noChangeAspect="1"/>
              </p:cNvPicPr>
              <p:nvPr/>
            </p:nvPicPr>
            <p:blipFill>
              <a:blip r:embed="rId4"/>
              <a:stretch>
                <a:fillRect/>
              </a:stretch>
            </p:blipFill>
            <p:spPr>
              <a:xfrm>
                <a:off x="2019" y="2350"/>
                <a:ext cx="1305" cy="1404"/>
              </a:xfrm>
              <a:prstGeom prst="rect">
                <a:avLst/>
              </a:prstGeom>
            </p:spPr>
          </p:pic>
          <p:sp>
            <p:nvSpPr>
              <p:cNvPr id="53" name="文本框 52"/>
              <p:cNvSpPr txBox="1"/>
              <p:nvPr/>
            </p:nvSpPr>
            <p:spPr>
              <a:xfrm>
                <a:off x="2164" y="2762"/>
                <a:ext cx="1104" cy="580"/>
              </a:xfrm>
              <a:prstGeom prst="rect">
                <a:avLst/>
              </a:prstGeom>
              <a:noFill/>
            </p:spPr>
            <p:txBody>
              <a:bodyPr wrap="square" rtlCol="0" anchor="t">
                <a:spAutoFit/>
              </a:bodyPr>
              <a:p>
                <a:r>
                  <a:rPr lang="zh-CN" altLang="en-US" b="1">
                    <a:latin typeface="微软雅黑" panose="020B0503020204020204" charset="-122"/>
                    <a:ea typeface="微软雅黑" panose="020B0503020204020204" charset="-122"/>
                  </a:rPr>
                  <a:t>架构</a:t>
                </a:r>
                <a:endParaRPr lang="zh-CN" altLang="en-US" b="1">
                  <a:latin typeface="微软雅黑" panose="020B0503020204020204" charset="-122"/>
                  <a:ea typeface="微软雅黑" panose="020B0503020204020204" charset="-122"/>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630930" y="2542540"/>
            <a:ext cx="522605" cy="386715"/>
            <a:chOff x="4729" y="1585"/>
            <a:chExt cx="842" cy="708"/>
          </a:xfrm>
        </p:grpSpPr>
        <p:pic>
          <p:nvPicPr>
            <p:cNvPr id="9" name="图片 8"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11" name="图片 10"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12" name="图片 11"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3" name="文本框 2"/>
          <p:cNvSpPr txBox="1"/>
          <p:nvPr/>
        </p:nvSpPr>
        <p:spPr>
          <a:xfrm>
            <a:off x="4235451" y="2530793"/>
            <a:ext cx="2319655" cy="398780"/>
          </a:xfrm>
          <a:prstGeom prst="rect">
            <a:avLst/>
          </a:prstGeom>
          <a:noFill/>
        </p:spPr>
        <p:txBody>
          <a:bodyPr wrap="none" rtlCol="0">
            <a:spAutoFit/>
          </a:bodyPr>
          <a:lstStyle/>
          <a:p>
            <a:pPr algn="ctr"/>
            <a:r>
              <a:rPr lang="en-US" altLang="zh-CN" sz="2000" b="1">
                <a:solidFill>
                  <a:schemeClr val="tx1"/>
                </a:solidFill>
                <a:latin typeface="+mj-ea"/>
                <a:ea typeface="+mj-ea"/>
                <a:sym typeface="+mn-ea"/>
              </a:rPr>
              <a:t>Part  1</a:t>
            </a:r>
            <a:r>
              <a:rPr lang="en-US" altLang="zh-CN" sz="2000" b="1">
                <a:solidFill>
                  <a:schemeClr val="tx1"/>
                </a:solidFill>
                <a:sym typeface="+mn-ea"/>
              </a:rPr>
              <a:t>     </a:t>
            </a:r>
            <a:r>
              <a:rPr lang="zh-CN" sz="2000" b="1">
                <a:solidFill>
                  <a:schemeClr val="tx1"/>
                </a:solidFill>
                <a:sym typeface="+mn-ea"/>
              </a:rPr>
              <a:t>社群定位</a:t>
            </a:r>
            <a:endParaRPr lang="zh-CN" sz="2000" b="1">
              <a:solidFill>
                <a:schemeClr val="tx1"/>
              </a:solidFill>
              <a:sym typeface="+mn-ea"/>
            </a:endParaRPr>
          </a:p>
        </p:txBody>
      </p:sp>
      <p:grpSp>
        <p:nvGrpSpPr>
          <p:cNvPr id="5" name="组合 4"/>
          <p:cNvGrpSpPr/>
          <p:nvPr/>
        </p:nvGrpSpPr>
        <p:grpSpPr>
          <a:xfrm>
            <a:off x="3866515" y="1038225"/>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5"/>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4112896" y="2604453"/>
            <a:ext cx="2880995" cy="398780"/>
          </a:xfrm>
          <a:prstGeom prst="rect">
            <a:avLst/>
          </a:prstGeom>
          <a:noFill/>
        </p:spPr>
        <p:txBody>
          <a:bodyPr wrap="none" rtlCol="0">
            <a:spAutoFit/>
          </a:bodyPr>
          <a:p>
            <a:pPr algn="ctr"/>
            <a:r>
              <a:rPr lang="en-US" altLang="zh-CN" sz="2000" b="1">
                <a:solidFill>
                  <a:schemeClr val="tx1"/>
                </a:solidFill>
                <a:latin typeface="+mj-ea"/>
                <a:ea typeface="+mj-ea"/>
                <a:sym typeface="+mn-ea"/>
              </a:rPr>
              <a:t>Part  B</a:t>
            </a:r>
            <a:r>
              <a:rPr lang="en-US" altLang="zh-CN" sz="2000" b="1">
                <a:solidFill>
                  <a:schemeClr val="tx1"/>
                </a:solidFill>
                <a:sym typeface="+mn-ea"/>
              </a:rPr>
              <a:t>   </a:t>
            </a:r>
            <a:r>
              <a:rPr lang="en-US" altLang="zh-CN" sz="2000" b="1">
                <a:solidFill>
                  <a:schemeClr val="tx1"/>
                </a:solidFill>
                <a:latin typeface="微软雅黑" panose="020B0503020204020204" charset="-122"/>
                <a:ea typeface="微软雅黑" panose="020B0503020204020204" charset="-122"/>
                <a:sym typeface="+mn-ea"/>
              </a:rPr>
              <a:t>  </a:t>
            </a:r>
            <a:r>
              <a:rPr lang="zh-CN" altLang="en-US" sz="2000" b="1">
                <a:solidFill>
                  <a:schemeClr val="tx1"/>
                </a:solidFill>
                <a:latin typeface="微软雅黑" panose="020B0503020204020204" charset="-122"/>
                <a:ea typeface="微软雅黑" panose="020B0503020204020204" charset="-122"/>
                <a:sym typeface="+mn-ea"/>
              </a:rPr>
              <a:t>连锁食堂案例</a:t>
            </a:r>
            <a:endParaRPr lang="zh-CN" altLang="en-US" sz="2000" b="1">
              <a:solidFill>
                <a:schemeClr val="tx1"/>
              </a:solidFill>
              <a:latin typeface="微软雅黑" panose="020B0503020204020204" charset="-122"/>
              <a:ea typeface="微软雅黑" panose="020B0503020204020204" charset="-122"/>
              <a:sym typeface="+mn-ea"/>
            </a:endParaRPr>
          </a:p>
        </p:txBody>
      </p:sp>
      <p:grpSp>
        <p:nvGrpSpPr>
          <p:cNvPr id="36" name="组合 35"/>
          <p:cNvGrpSpPr/>
          <p:nvPr/>
        </p:nvGrpSpPr>
        <p:grpSpPr>
          <a:xfrm>
            <a:off x="3061335" y="2610485"/>
            <a:ext cx="522605" cy="386715"/>
            <a:chOff x="4729" y="1585"/>
            <a:chExt cx="842" cy="708"/>
          </a:xfrm>
        </p:grpSpPr>
        <p:pic>
          <p:nvPicPr>
            <p:cNvPr id="33" name="图片 32"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29" y="1585"/>
              <a:ext cx="337" cy="709"/>
            </a:xfrm>
            <a:prstGeom prst="rect">
              <a:avLst/>
            </a:prstGeom>
          </p:spPr>
        </p:pic>
      </p:grpSp>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 name="组合 2"/>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5"/>
            <a:stretch>
              <a:fillRect/>
            </a:stretch>
          </p:blipFill>
          <p:spPr>
            <a:xfrm>
              <a:off x="12670" y="1476"/>
              <a:ext cx="680" cy="411"/>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1166178" y="407670"/>
            <a:ext cx="1605280" cy="337185"/>
          </a:xfrm>
          <a:prstGeom prst="rect">
            <a:avLst/>
          </a:prstGeom>
          <a:noFill/>
        </p:spPr>
        <p:txBody>
          <a:bodyPr wrap="none" rtlCol="0">
            <a:spAutoFit/>
          </a:bodyPr>
          <a:p>
            <a:pPr algn="l"/>
            <a:r>
              <a:rPr lang="zh-CN" altLang="en-US" sz="1600" b="1">
                <a:solidFill>
                  <a:schemeClr val="tx1"/>
                </a:solidFill>
                <a:sym typeface="+mn-ea"/>
              </a:rPr>
              <a:t>传统食堂生意经</a:t>
            </a:r>
            <a:endParaRPr lang="zh-CN" altLang="en-US" sz="1600" b="1">
              <a:solidFill>
                <a:schemeClr val="tx1"/>
              </a:solidFill>
              <a:sym typeface="+mn-ea"/>
            </a:endParaRPr>
          </a:p>
        </p:txBody>
      </p:sp>
      <p:grpSp>
        <p:nvGrpSpPr>
          <p:cNvPr id="10" name="组合 9"/>
          <p:cNvGrpSpPr/>
          <p:nvPr/>
        </p:nvGrpSpPr>
        <p:grpSpPr>
          <a:xfrm>
            <a:off x="752475" y="464185"/>
            <a:ext cx="341630" cy="280035"/>
            <a:chOff x="4729" y="1585"/>
            <a:chExt cx="842" cy="708"/>
          </a:xfrm>
        </p:grpSpPr>
        <p:pic>
          <p:nvPicPr>
            <p:cNvPr id="11" name="图片 10" descr="resource"/>
            <p:cNvPicPr>
              <a:picLocks noChangeAspect="1"/>
            </p:cNvPicPr>
            <p:nvPr/>
          </p:nvPicPr>
          <p:blipFill>
            <a:blip r:embed="rId2"/>
            <a:stretch>
              <a:fillRect/>
            </a:stretch>
          </p:blipFill>
          <p:spPr>
            <a:xfrm>
              <a:off x="5235" y="1585"/>
              <a:ext cx="337" cy="709"/>
            </a:xfrm>
            <a:prstGeom prst="rect">
              <a:avLst/>
            </a:prstGeom>
          </p:spPr>
        </p:pic>
        <p:pic>
          <p:nvPicPr>
            <p:cNvPr id="12" name="图片 11" descr="resource"/>
            <p:cNvPicPr>
              <a:picLocks noChangeAspect="1"/>
            </p:cNvPicPr>
            <p:nvPr/>
          </p:nvPicPr>
          <p:blipFill>
            <a:blip r:embed="rId3"/>
            <a:stretch>
              <a:fillRect/>
            </a:stretch>
          </p:blipFill>
          <p:spPr>
            <a:xfrm>
              <a:off x="4982" y="1585"/>
              <a:ext cx="337" cy="709"/>
            </a:xfrm>
            <a:prstGeom prst="rect">
              <a:avLst/>
            </a:prstGeom>
          </p:spPr>
        </p:pic>
        <p:pic>
          <p:nvPicPr>
            <p:cNvPr id="13" name="图片 12" descr="resource"/>
            <p:cNvPicPr>
              <a:picLocks noChangeAspect="1"/>
            </p:cNvPicPr>
            <p:nvPr/>
          </p:nvPicPr>
          <p:blipFill>
            <a:blip r:embed="rId2"/>
            <a:stretch>
              <a:fillRect/>
            </a:stretch>
          </p:blipFill>
          <p:spPr>
            <a:xfrm>
              <a:off x="4729" y="1585"/>
              <a:ext cx="337" cy="709"/>
            </a:xfrm>
            <a:prstGeom prst="rect">
              <a:avLst/>
            </a:prstGeom>
          </p:spPr>
        </p:pic>
      </p:grpSp>
      <p:sp>
        <p:nvSpPr>
          <p:cNvPr id="14" name="文本框 13"/>
          <p:cNvSpPr txBox="1"/>
          <p:nvPr/>
        </p:nvSpPr>
        <p:spPr>
          <a:xfrm>
            <a:off x="957580" y="864870"/>
            <a:ext cx="2573020" cy="891540"/>
          </a:xfrm>
          <a:prstGeom prst="rect">
            <a:avLst/>
          </a:prstGeom>
          <a:noFill/>
        </p:spPr>
        <p:txBody>
          <a:bodyPr wrap="square" rtlCol="0">
            <a:spAutoFit/>
          </a:bodyPr>
          <a:p>
            <a:pPr algn="ctr">
              <a:lnSpc>
                <a:spcPct val="130000"/>
              </a:lnSpc>
              <a:buClrTx/>
              <a:buSzTx/>
              <a:buFontTx/>
            </a:pPr>
            <a:r>
              <a:rPr lang="zh-CN" altLang="en-US" sz="2000" b="1" dirty="0">
                <a:solidFill>
                  <a:srgbClr val="FFC000"/>
                </a:solidFill>
                <a:latin typeface="微软雅黑" panose="020B0503020204020204" charset="-122"/>
                <a:ea typeface="微软雅黑" panose="020B0503020204020204" charset="-122"/>
              </a:rPr>
              <a:t>通过承包企业及写字楼食堂赚取伙食差价</a:t>
            </a:r>
            <a:endParaRPr lang="zh-CN" altLang="en-US" sz="2000" b="1" dirty="0">
              <a:solidFill>
                <a:srgbClr val="FFC000"/>
              </a:solidFill>
              <a:latin typeface="微软雅黑" panose="020B0503020204020204" charset="-122"/>
              <a:ea typeface="微软雅黑" panose="020B0503020204020204" charset="-122"/>
            </a:endParaRPr>
          </a:p>
        </p:txBody>
      </p:sp>
      <p:sp>
        <p:nvSpPr>
          <p:cNvPr id="16" name="文本框 15"/>
          <p:cNvSpPr txBox="1"/>
          <p:nvPr/>
        </p:nvSpPr>
        <p:spPr>
          <a:xfrm>
            <a:off x="855345" y="1953895"/>
            <a:ext cx="2662555" cy="2913380"/>
          </a:xfrm>
          <a:prstGeom prst="rect">
            <a:avLst/>
          </a:prstGeom>
          <a:noFill/>
        </p:spPr>
        <p:txBody>
          <a:bodyPr wrap="square" rtlCol="0">
            <a:spAutoFit/>
          </a:bodyPr>
          <a:p>
            <a:pPr algn="l">
              <a:lnSpc>
                <a:spcPct val="170000"/>
              </a:lnSpc>
              <a:buClrTx/>
              <a:buSzTx/>
              <a:buNone/>
            </a:pPr>
            <a:r>
              <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rPr>
              <a:t>规模：</a:t>
            </a: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目前</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150</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家，日进店点餐</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50</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万人</a:t>
            </a: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rPr>
              <a:t>吸粉逻辑：</a:t>
            </a: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高频、中高收入重复展现型人流</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altLang="en-US" sz="1200" b="1" dirty="0">
                <a:solidFill>
                  <a:schemeClr val="tx1"/>
                </a:solidFill>
                <a:latin typeface="微软雅黑" panose="020B0503020204020204" charset="-122"/>
                <a:ea typeface="微软雅黑" panose="020B0503020204020204" charset="-122"/>
                <a:cs typeface="微软雅黑" panose="020B0503020204020204" charset="-122"/>
                <a:sym typeface="+mn-ea"/>
              </a:rPr>
              <a:t>原本计划：</a:t>
            </a:r>
            <a:endParaRPr lang="zh-CN" altLang="en-US" sz="12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rPr>
              <a:t>做基于集团优势供应链的饮食、生鲜商城</a:t>
            </a: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endParaRPr lang="zh-CN" altLang="en-US"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4"/>
          <a:stretch>
            <a:fillRect/>
          </a:stretch>
        </p:blipFill>
        <p:spPr>
          <a:xfrm>
            <a:off x="4222115" y="1132840"/>
            <a:ext cx="5805805" cy="4354830"/>
          </a:xfrm>
          <a:prstGeom prst="rect">
            <a:avLst/>
          </a:prstGeom>
          <a:ln>
            <a:solidFill>
              <a:srgbClr val="FFC000"/>
            </a:solid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756920" y="1028700"/>
            <a:ext cx="3489960" cy="463550"/>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9" name="文本框 8"/>
          <p:cNvSpPr txBox="1"/>
          <p:nvPr/>
        </p:nvSpPr>
        <p:spPr>
          <a:xfrm>
            <a:off x="1018540" y="1000760"/>
            <a:ext cx="2966720" cy="491490"/>
          </a:xfrm>
          <a:prstGeom prst="rect">
            <a:avLst/>
          </a:prstGeom>
          <a:noFill/>
        </p:spPr>
        <p:txBody>
          <a:bodyPr wrap="square" rtlCol="0">
            <a:spAutoFit/>
          </a:bodyPr>
          <a:p>
            <a:pPr algn="ctr">
              <a:lnSpc>
                <a:spcPct val="130000"/>
              </a:lnSpc>
            </a:pPr>
            <a:r>
              <a:rPr lang="en-US" altLang="zh-CN" sz="2000" b="1">
                <a:sym typeface="+mn-ea"/>
              </a:rPr>
              <a:t>XXX</a:t>
            </a:r>
            <a:r>
              <a:rPr lang="zh-CN" altLang="en-US" sz="2000" b="1">
                <a:sym typeface="+mn-ea"/>
              </a:rPr>
              <a:t>吃喝玩乐研究社</a:t>
            </a:r>
            <a:endParaRPr lang="zh-CN" altLang="en-US" sz="2000" b="1">
              <a:sym typeface="+mn-ea"/>
            </a:endParaRPr>
          </a:p>
        </p:txBody>
      </p:sp>
      <p:sp>
        <p:nvSpPr>
          <p:cNvPr id="16" name="文本框 15"/>
          <p:cNvSpPr txBox="1"/>
          <p:nvPr/>
        </p:nvSpPr>
        <p:spPr>
          <a:xfrm>
            <a:off x="752475" y="1557655"/>
            <a:ext cx="5195570" cy="3969385"/>
          </a:xfrm>
          <a:prstGeom prst="rect">
            <a:avLst/>
          </a:prstGeom>
          <a:noFill/>
        </p:spPr>
        <p:txBody>
          <a:bodyPr wrap="square" rtlCol="0">
            <a:spAutoFit/>
          </a:bodyPr>
          <a:p>
            <a:pPr marL="285750" indent="-285750" fontAlgn="auto">
              <a:lnSpc>
                <a:spcPct val="150000"/>
              </a:lnSpc>
              <a:buFont typeface="Wingdings" panose="05000000000000000000" charset="0"/>
              <a:buChar char="p"/>
            </a:pPr>
            <a:r>
              <a:rPr lang="zh-CN" altLang="en-US" sz="1400" b="1">
                <a:latin typeface="微软雅黑" panose="020B0503020204020204" charset="-122"/>
                <a:ea typeface="微软雅黑" panose="020B0503020204020204" charset="-122"/>
                <a:cs typeface="微软雅黑" panose="020B0503020204020204" charset="-122"/>
                <a:sym typeface="+mn-ea"/>
              </a:rPr>
              <a:t>社群目标：</a:t>
            </a:r>
            <a:endParaRPr lang="zh-CN" altLang="en-US" sz="1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sym typeface="+mn-ea"/>
              </a:rPr>
              <a:t>建立一个吃喝玩乐研究社，为用户提供福利，培养一批核心消费者</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Wingdings" panose="05000000000000000000" charset="0"/>
              <a:buChar char="p"/>
            </a:pP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p"/>
            </a:pPr>
            <a:r>
              <a:rPr lang="zh-CN" altLang="en-US" sz="1400" b="1">
                <a:latin typeface="微软雅黑" panose="020B0503020204020204" charset="-122"/>
                <a:ea typeface="微软雅黑" panose="020B0503020204020204" charset="-122"/>
                <a:cs typeface="微软雅黑" panose="020B0503020204020204" charset="-122"/>
                <a:sym typeface="+mn-ea"/>
              </a:rPr>
              <a:t>社群价值：</a:t>
            </a:r>
            <a:endParaRPr lang="zh-CN" altLang="en-US" sz="1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sym typeface="+mn-ea"/>
              </a:rPr>
              <a:t>以内容运营为主，为用户培养良好的用牙习惯，提供情绪价值</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Wingdings" panose="05000000000000000000" charset="0"/>
              <a:buChar char="p"/>
            </a:pPr>
            <a:endParaRPr lang="zh-CN" altLang="en-US" sz="1400">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buFont typeface="Wingdings" panose="05000000000000000000" charset="0"/>
              <a:buChar char="p"/>
            </a:pPr>
            <a:r>
              <a:rPr lang="zh-CN" altLang="en-US" sz="1400" b="1">
                <a:latin typeface="微软雅黑" panose="020B0503020204020204" charset="-122"/>
                <a:ea typeface="微软雅黑" panose="020B0503020204020204" charset="-122"/>
                <a:cs typeface="微软雅黑" panose="020B0503020204020204" charset="-122"/>
                <a:sym typeface="+mn-ea"/>
              </a:rPr>
              <a:t>社群结构：</a:t>
            </a:r>
            <a:endParaRPr lang="zh-CN" altLang="en-US" sz="1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sym typeface="+mn-ea"/>
              </a:rPr>
              <a:t>主ip+副ip+互动水军角色若干（各自角色扮演推动话题）</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Wingdings" panose="05000000000000000000" charset="0"/>
              <a:buChar char="p"/>
            </a:pP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Wingdings" panose="05000000000000000000" charset="0"/>
              <a:buChar char="p"/>
            </a:pPr>
            <a:r>
              <a:rPr lang="zh-CN" altLang="en-US" sz="1400" b="1">
                <a:latin typeface="微软雅黑" panose="020B0503020204020204" charset="-122"/>
                <a:ea typeface="微软雅黑" panose="020B0503020204020204" charset="-122"/>
                <a:cs typeface="微软雅黑" panose="020B0503020204020204" charset="-122"/>
                <a:sym typeface="+mn-ea"/>
              </a:rPr>
              <a:t>社群规划：</a:t>
            </a:r>
            <a:endParaRPr lang="zh-CN" altLang="en-US" sz="1400" b="1">
              <a:latin typeface="微软雅黑" panose="020B0503020204020204" charset="-122"/>
              <a:ea typeface="微软雅黑" panose="020B0503020204020204" charset="-122"/>
              <a:cs typeface="微软雅黑" panose="020B0503020204020204" charset="-122"/>
              <a:sym typeface="+mn-ea"/>
            </a:endParaRPr>
          </a:p>
          <a:p>
            <a:pPr indent="0" fontAlgn="auto">
              <a:lnSpc>
                <a:spcPct val="150000"/>
              </a:lnSpc>
              <a:buFont typeface="Wingdings" panose="05000000000000000000" charset="0"/>
              <a:buNone/>
            </a:pPr>
            <a:r>
              <a:rPr lang="zh-CN" altLang="en-US" sz="1400">
                <a:latin typeface="微软雅黑" panose="020B0503020204020204" charset="-122"/>
                <a:ea typeface="微软雅黑" panose="020B0503020204020204" charset="-122"/>
                <a:cs typeface="微软雅黑" panose="020B0503020204020204" charset="-122"/>
                <a:sym typeface="+mn-ea"/>
              </a:rPr>
              <a:t>建立群规，分享好剧、好书、好知识，不定期发送优惠福利</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grpSp>
        <p:nvGrpSpPr>
          <p:cNvPr id="11" name="组合 10"/>
          <p:cNvGrpSpPr/>
          <p:nvPr/>
        </p:nvGrpSpPr>
        <p:grpSpPr>
          <a:xfrm>
            <a:off x="9368790" y="120650"/>
            <a:ext cx="659130" cy="598170"/>
            <a:chOff x="14118" y="124"/>
            <a:chExt cx="1038" cy="942"/>
          </a:xfrm>
        </p:grpSpPr>
        <p:sp>
          <p:nvSpPr>
            <p:cNvPr id="12" name="对角圆角矩形 11"/>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26" name="文本框 25"/>
          <p:cNvSpPr txBox="1"/>
          <p:nvPr/>
        </p:nvSpPr>
        <p:spPr>
          <a:xfrm>
            <a:off x="1166178" y="407670"/>
            <a:ext cx="995680" cy="337185"/>
          </a:xfrm>
          <a:prstGeom prst="rect">
            <a:avLst/>
          </a:prstGeom>
          <a:noFill/>
        </p:spPr>
        <p:txBody>
          <a:bodyPr wrap="none" rtlCol="0">
            <a:spAutoFit/>
          </a:bodyPr>
          <a:p>
            <a:pPr algn="l"/>
            <a:r>
              <a:rPr lang="zh-CN" sz="1600" b="1">
                <a:solidFill>
                  <a:schemeClr val="tx1"/>
                </a:solidFill>
                <a:sym typeface="+mn-ea"/>
              </a:rPr>
              <a:t>社群定位</a:t>
            </a:r>
            <a:endParaRPr lang="zh-CN" sz="1600" b="1">
              <a:solidFill>
                <a:schemeClr val="tx1"/>
              </a:solidFill>
              <a:sym typeface="+mn-ea"/>
            </a:endParaRPr>
          </a:p>
        </p:txBody>
      </p:sp>
      <p:grpSp>
        <p:nvGrpSpPr>
          <p:cNvPr id="27" name="组合 26"/>
          <p:cNvGrpSpPr/>
          <p:nvPr/>
        </p:nvGrpSpPr>
        <p:grpSpPr>
          <a:xfrm>
            <a:off x="752475" y="464185"/>
            <a:ext cx="341630" cy="280035"/>
            <a:chOff x="4729" y="1585"/>
            <a:chExt cx="842" cy="708"/>
          </a:xfrm>
        </p:grpSpPr>
        <p:pic>
          <p:nvPicPr>
            <p:cNvPr id="28" name="图片 27" descr="resource"/>
            <p:cNvPicPr>
              <a:picLocks noChangeAspect="1"/>
            </p:cNvPicPr>
            <p:nvPr/>
          </p:nvPicPr>
          <p:blipFill>
            <a:blip r:embed="rId2"/>
            <a:stretch>
              <a:fillRect/>
            </a:stretch>
          </p:blipFill>
          <p:spPr>
            <a:xfrm>
              <a:off x="5235" y="1585"/>
              <a:ext cx="337" cy="709"/>
            </a:xfrm>
            <a:prstGeom prst="rect">
              <a:avLst/>
            </a:prstGeom>
          </p:spPr>
        </p:pic>
        <p:pic>
          <p:nvPicPr>
            <p:cNvPr id="29" name="图片 28" descr="resource"/>
            <p:cNvPicPr>
              <a:picLocks noChangeAspect="1"/>
            </p:cNvPicPr>
            <p:nvPr/>
          </p:nvPicPr>
          <p:blipFill>
            <a:blip r:embed="rId3"/>
            <a:stretch>
              <a:fillRect/>
            </a:stretch>
          </p:blipFill>
          <p:spPr>
            <a:xfrm>
              <a:off x="4982" y="1585"/>
              <a:ext cx="337" cy="709"/>
            </a:xfrm>
            <a:prstGeom prst="rect">
              <a:avLst/>
            </a:prstGeom>
          </p:spPr>
        </p:pic>
        <p:pic>
          <p:nvPicPr>
            <p:cNvPr id="30" name="图片 29" descr="resource"/>
            <p:cNvPicPr>
              <a:picLocks noChangeAspect="1"/>
            </p:cNvPicPr>
            <p:nvPr/>
          </p:nvPicPr>
          <p:blipFill>
            <a:blip r:embed="rId2"/>
            <a:stretch>
              <a:fillRect/>
            </a:stretch>
          </p:blipFill>
          <p:spPr>
            <a:xfrm>
              <a:off x="4729" y="1585"/>
              <a:ext cx="337" cy="709"/>
            </a:xfrm>
            <a:prstGeom prst="rect">
              <a:avLst/>
            </a:prstGeom>
          </p:spPr>
        </p:pic>
      </p:grpSp>
      <p:pic>
        <p:nvPicPr>
          <p:cNvPr id="2" name="图片 1"/>
          <p:cNvPicPr>
            <a:picLocks noChangeAspect="1"/>
          </p:cNvPicPr>
          <p:nvPr/>
        </p:nvPicPr>
        <p:blipFill>
          <a:blip r:embed="rId4"/>
          <a:stretch>
            <a:fillRect/>
          </a:stretch>
        </p:blipFill>
        <p:spPr>
          <a:xfrm>
            <a:off x="6151880" y="2028825"/>
            <a:ext cx="3589655" cy="2687320"/>
          </a:xfrm>
          <a:prstGeom prst="rect">
            <a:avLst/>
          </a:prstGeom>
          <a:ln>
            <a:solidFill>
              <a:srgbClr val="FFC000"/>
            </a:solid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1166178" y="407670"/>
            <a:ext cx="2176780" cy="337185"/>
          </a:xfrm>
          <a:prstGeom prst="rect">
            <a:avLst/>
          </a:prstGeom>
          <a:noFill/>
        </p:spPr>
        <p:txBody>
          <a:bodyPr wrap="none" rtlCol="0">
            <a:spAutoFit/>
          </a:bodyPr>
          <a:p>
            <a:pPr algn="l"/>
            <a:r>
              <a:rPr lang="zh-CN" altLang="en-US" sz="1600" b="1">
                <a:solidFill>
                  <a:schemeClr val="tx1"/>
                </a:solidFill>
                <a:sym typeface="+mn-ea"/>
              </a:rPr>
              <a:t>社群定位</a:t>
            </a:r>
            <a:r>
              <a:rPr lang="en-US" altLang="zh-CN" sz="1600" b="1">
                <a:sym typeface="+mn-ea"/>
              </a:rPr>
              <a:t>——</a:t>
            </a:r>
            <a:r>
              <a:rPr lang="zh-CN" altLang="en-US" sz="1600" b="1">
                <a:sym typeface="+mn-ea"/>
              </a:rPr>
              <a:t>产品定位</a:t>
            </a:r>
            <a:endParaRPr lang="zh-CN" altLang="en-US" sz="1600" b="1">
              <a:solidFill>
                <a:schemeClr val="tx1"/>
              </a:solidFill>
              <a:sym typeface="+mn-ea"/>
            </a:endParaRPr>
          </a:p>
        </p:txBody>
      </p:sp>
      <p:grpSp>
        <p:nvGrpSpPr>
          <p:cNvPr id="10" name="组合 9"/>
          <p:cNvGrpSpPr/>
          <p:nvPr/>
        </p:nvGrpSpPr>
        <p:grpSpPr>
          <a:xfrm>
            <a:off x="752475" y="464185"/>
            <a:ext cx="341630" cy="280035"/>
            <a:chOff x="4729" y="1585"/>
            <a:chExt cx="842" cy="708"/>
          </a:xfrm>
        </p:grpSpPr>
        <p:pic>
          <p:nvPicPr>
            <p:cNvPr id="11" name="图片 10" descr="resource"/>
            <p:cNvPicPr>
              <a:picLocks noChangeAspect="1"/>
            </p:cNvPicPr>
            <p:nvPr/>
          </p:nvPicPr>
          <p:blipFill>
            <a:blip r:embed="rId2"/>
            <a:stretch>
              <a:fillRect/>
            </a:stretch>
          </p:blipFill>
          <p:spPr>
            <a:xfrm>
              <a:off x="5235" y="1585"/>
              <a:ext cx="337" cy="709"/>
            </a:xfrm>
            <a:prstGeom prst="rect">
              <a:avLst/>
            </a:prstGeom>
          </p:spPr>
        </p:pic>
        <p:pic>
          <p:nvPicPr>
            <p:cNvPr id="12" name="图片 11" descr="resource"/>
            <p:cNvPicPr>
              <a:picLocks noChangeAspect="1"/>
            </p:cNvPicPr>
            <p:nvPr/>
          </p:nvPicPr>
          <p:blipFill>
            <a:blip r:embed="rId3"/>
            <a:stretch>
              <a:fillRect/>
            </a:stretch>
          </p:blipFill>
          <p:spPr>
            <a:xfrm>
              <a:off x="4982" y="1585"/>
              <a:ext cx="337" cy="709"/>
            </a:xfrm>
            <a:prstGeom prst="rect">
              <a:avLst/>
            </a:prstGeom>
          </p:spPr>
        </p:pic>
        <p:pic>
          <p:nvPicPr>
            <p:cNvPr id="13" name="图片 12" descr="resource"/>
            <p:cNvPicPr>
              <a:picLocks noChangeAspect="1"/>
            </p:cNvPicPr>
            <p:nvPr/>
          </p:nvPicPr>
          <p:blipFill>
            <a:blip r:embed="rId2"/>
            <a:stretch>
              <a:fillRect/>
            </a:stretch>
          </p:blipFill>
          <p:spPr>
            <a:xfrm>
              <a:off x="4729" y="1585"/>
              <a:ext cx="337" cy="709"/>
            </a:xfrm>
            <a:prstGeom prst="rect">
              <a:avLst/>
            </a:prstGeom>
          </p:spPr>
        </p:pic>
      </p:grpSp>
      <p:sp>
        <p:nvSpPr>
          <p:cNvPr id="6" name="文本框 5"/>
          <p:cNvSpPr txBox="1"/>
          <p:nvPr/>
        </p:nvSpPr>
        <p:spPr>
          <a:xfrm>
            <a:off x="742950" y="1276350"/>
            <a:ext cx="6560185" cy="4167505"/>
          </a:xfrm>
          <a:prstGeom prst="rect">
            <a:avLst/>
          </a:prstGeom>
          <a:noFill/>
        </p:spPr>
        <p:txBody>
          <a:bodyPr wrap="square" rtlCol="0">
            <a:spAutoFit/>
          </a:bodyPr>
          <a:p>
            <a:pPr algn="l">
              <a:lnSpc>
                <a:spcPct val="170000"/>
              </a:lnSpc>
              <a:buClrTx/>
              <a:buSzTx/>
              <a:buNone/>
            </a:pPr>
            <a:r>
              <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rPr>
              <a:t>产品方向：</a:t>
            </a: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①以业余生活类的虚拟产品为主，实物产品为副的双结合，实现吃喝玩乐买样样都省钱的</a:t>
            </a:r>
            <a:r>
              <a:rPr lang="zh-CN" sz="1200" kern="0" dirty="0">
                <a:latin typeface="微软雅黑" panose="020B0503020204020204" charset="-122"/>
                <a:ea typeface="微软雅黑" panose="020B0503020204020204" charset="-122"/>
                <a:cs typeface="微软雅黑" panose="020B0503020204020204" charset="-122"/>
                <a:sym typeface="+mn-ea"/>
              </a:rPr>
              <a:t>路线；</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②产品列举：</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）影视会员类：</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爱奇艺</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优酷视频</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腾讯视频</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芒果</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TV”</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等</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的会员特权；</a:t>
            </a:r>
            <a:endPar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b</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）音乐会员类：</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网易云音乐</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“QQ</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音乐</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酷狗音乐</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酷我音乐</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等的</a:t>
            </a:r>
            <a:r>
              <a:rPr lang="zh-CN" altLang="en-US" sz="1200" kern="0" dirty="0">
                <a:latin typeface="微软雅黑" panose="020B0503020204020204" charset="-122"/>
                <a:ea typeface="微软雅黑" panose="020B0503020204020204" charset="-122"/>
                <a:cs typeface="微软雅黑" panose="020B0503020204020204" charset="-122"/>
                <a:sym typeface="+mn-ea"/>
              </a:rPr>
              <a:t>会员特权；</a:t>
            </a:r>
            <a:endParaRPr lang="zh-CN" altLang="en-US" sz="1200" kern="0" dirty="0">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1200" kern="0" dirty="0">
                <a:latin typeface="微软雅黑" panose="020B0503020204020204" charset="-122"/>
                <a:ea typeface="微软雅黑" panose="020B0503020204020204" charset="-122"/>
                <a:cs typeface="微软雅黑" panose="020B0503020204020204" charset="-122"/>
                <a:sym typeface="+mn-ea"/>
              </a:rPr>
              <a:t>c</a:t>
            </a:r>
            <a:r>
              <a:rPr lang="zh-CN" altLang="en-US" sz="1200" kern="0" dirty="0">
                <a:latin typeface="微软雅黑" panose="020B0503020204020204" charset="-122"/>
                <a:ea typeface="微软雅黑" panose="020B0503020204020204" charset="-122"/>
                <a:cs typeface="微软雅黑" panose="020B0503020204020204" charset="-122"/>
                <a:sym typeface="+mn-ea"/>
              </a:rPr>
              <a:t>）音频会员类：</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喜马拉雅</a:t>
            </a:r>
            <a:r>
              <a:rPr lang="en-US" altLang="zh-CN" sz="1200" kern="0" dirty="0">
                <a:latin typeface="微软雅黑" panose="020B0503020204020204" charset="-122"/>
                <a:ea typeface="微软雅黑" panose="020B0503020204020204" charset="-122"/>
                <a:cs typeface="微软雅黑" panose="020B0503020204020204" charset="-122"/>
                <a:sym typeface="+mn-ea"/>
              </a:rPr>
              <a:t>FM”</a:t>
            </a:r>
            <a:r>
              <a:rPr lang="zh-CN" altLang="en-US" sz="1200" kern="0" dirty="0">
                <a:latin typeface="微软雅黑" panose="020B0503020204020204" charset="-122"/>
                <a:ea typeface="微软雅黑" panose="020B0503020204020204" charset="-122"/>
                <a:cs typeface="微软雅黑" panose="020B0503020204020204" charset="-122"/>
                <a:sym typeface="+mn-ea"/>
              </a:rPr>
              <a:t>、</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蜻蜓</a:t>
            </a:r>
            <a:r>
              <a:rPr lang="en-US" altLang="zh-CN" sz="1200" kern="0" dirty="0">
                <a:latin typeface="微软雅黑" panose="020B0503020204020204" charset="-122"/>
                <a:ea typeface="微软雅黑" panose="020B0503020204020204" charset="-122"/>
                <a:cs typeface="微软雅黑" panose="020B0503020204020204" charset="-122"/>
                <a:sym typeface="+mn-ea"/>
              </a:rPr>
              <a:t>FM”</a:t>
            </a:r>
            <a:r>
              <a:rPr lang="zh-CN" altLang="en-US" sz="1200" kern="0" dirty="0">
                <a:latin typeface="微软雅黑" panose="020B0503020204020204" charset="-122"/>
                <a:ea typeface="微软雅黑" panose="020B0503020204020204" charset="-122"/>
                <a:cs typeface="微软雅黑" panose="020B0503020204020204" charset="-122"/>
                <a:sym typeface="+mn-ea"/>
              </a:rPr>
              <a:t>等的会员特权；</a:t>
            </a:r>
            <a:endParaRPr lang="zh-CN" altLang="en-US" sz="1200" kern="0" dirty="0">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1200" kern="0" dirty="0">
                <a:latin typeface="微软雅黑" panose="020B0503020204020204" charset="-122"/>
                <a:ea typeface="微软雅黑" panose="020B0503020204020204" charset="-122"/>
                <a:cs typeface="微软雅黑" panose="020B0503020204020204" charset="-122"/>
                <a:sym typeface="+mn-ea"/>
              </a:rPr>
              <a:t>d</a:t>
            </a:r>
            <a:r>
              <a:rPr lang="zh-CN" altLang="en-US" sz="1200" kern="0" dirty="0">
                <a:latin typeface="微软雅黑" panose="020B0503020204020204" charset="-122"/>
                <a:ea typeface="微软雅黑" panose="020B0503020204020204" charset="-122"/>
                <a:cs typeface="微软雅黑" panose="020B0503020204020204" charset="-122"/>
                <a:sym typeface="+mn-ea"/>
              </a:rPr>
              <a:t>）知识付费类：</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得道</a:t>
            </a:r>
            <a:r>
              <a:rPr lang="en-US" altLang="zh-CN" sz="1200" kern="0" dirty="0">
                <a:latin typeface="微软雅黑" panose="020B0503020204020204" charset="-122"/>
                <a:ea typeface="微软雅黑" panose="020B0503020204020204" charset="-122"/>
                <a:cs typeface="微软雅黑" panose="020B0503020204020204" charset="-122"/>
                <a:sym typeface="+mn-ea"/>
              </a:rPr>
              <a:t>APP”</a:t>
            </a:r>
            <a:r>
              <a:rPr lang="zh-CN" altLang="en-US" sz="1200" kern="0" dirty="0">
                <a:latin typeface="微软雅黑" panose="020B0503020204020204" charset="-122"/>
                <a:ea typeface="微软雅黑" panose="020B0503020204020204" charset="-122"/>
                <a:cs typeface="微软雅黑" panose="020B0503020204020204" charset="-122"/>
                <a:sym typeface="+mn-ea"/>
              </a:rPr>
              <a:t>、</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知乎</a:t>
            </a:r>
            <a:r>
              <a:rPr lang="en-US" altLang="zh-CN" sz="1200" kern="0" dirty="0">
                <a:latin typeface="微软雅黑" panose="020B0503020204020204" charset="-122"/>
                <a:ea typeface="微软雅黑" panose="020B0503020204020204" charset="-122"/>
                <a:cs typeface="微软雅黑" panose="020B0503020204020204" charset="-122"/>
                <a:sym typeface="+mn-ea"/>
              </a:rPr>
              <a:t>APP”</a:t>
            </a:r>
            <a:r>
              <a:rPr lang="zh-CN" altLang="en-US" sz="1200" kern="0" dirty="0">
                <a:latin typeface="微软雅黑" panose="020B0503020204020204" charset="-122"/>
                <a:ea typeface="微软雅黑" panose="020B0503020204020204" charset="-122"/>
                <a:cs typeface="微软雅黑" panose="020B0503020204020204" charset="-122"/>
                <a:sym typeface="+mn-ea"/>
              </a:rPr>
              <a:t>、</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知识星球</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等的会员特权；</a:t>
            </a:r>
            <a:endParaRPr lang="zh-CN" altLang="en-US" sz="1200" kern="0" dirty="0">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1200" kern="0" dirty="0">
                <a:latin typeface="微软雅黑" panose="020B0503020204020204" charset="-122"/>
                <a:ea typeface="微软雅黑" panose="020B0503020204020204" charset="-122"/>
                <a:cs typeface="微软雅黑" panose="020B0503020204020204" charset="-122"/>
                <a:sym typeface="+mn-ea"/>
              </a:rPr>
              <a:t>e</a:t>
            </a:r>
            <a:r>
              <a:rPr lang="zh-CN" altLang="en-US" sz="1200" kern="0" dirty="0">
                <a:latin typeface="微软雅黑" panose="020B0503020204020204" charset="-122"/>
                <a:ea typeface="微软雅黑" panose="020B0503020204020204" charset="-122"/>
                <a:cs typeface="微软雅黑" panose="020B0503020204020204" charset="-122"/>
                <a:sym typeface="+mn-ea"/>
              </a:rPr>
              <a:t>）连载小说类：</a:t>
            </a:r>
            <a:r>
              <a:rPr lang="en-US" altLang="zh-CN" sz="1200" kern="0" dirty="0">
                <a:latin typeface="微软雅黑" panose="020B0503020204020204" charset="-122"/>
                <a:ea typeface="微软雅黑" panose="020B0503020204020204" charset="-122"/>
                <a:cs typeface="微软雅黑" panose="020B0503020204020204" charset="-122"/>
                <a:sym typeface="+mn-ea"/>
              </a:rPr>
              <a:t>“掌阅APP”</a:t>
            </a:r>
            <a:r>
              <a:rPr lang="zh-CN" altLang="en-US" sz="1200" kern="0" dirty="0">
                <a:latin typeface="微软雅黑" panose="020B0503020204020204" charset="-122"/>
                <a:ea typeface="微软雅黑" panose="020B0503020204020204" charset="-122"/>
                <a:cs typeface="微软雅黑" panose="020B0503020204020204" charset="-122"/>
                <a:sym typeface="+mn-ea"/>
              </a:rPr>
              <a:t>、</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起点读书</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a:t>
            </a:r>
            <a:r>
              <a:rPr lang="en-US" altLang="zh-CN" sz="1200" kern="0" dirty="0">
                <a:latin typeface="微软雅黑" panose="020B0503020204020204" charset="-122"/>
                <a:ea typeface="微软雅黑" panose="020B0503020204020204" charset="-122"/>
                <a:cs typeface="微软雅黑" panose="020B0503020204020204" charset="-122"/>
                <a:sym typeface="+mn-ea"/>
              </a:rPr>
              <a:t>“</a:t>
            </a:r>
            <a:r>
              <a:rPr lang="zh-CN" altLang="en-US" sz="1200" kern="0" dirty="0">
                <a:latin typeface="微软雅黑" panose="020B0503020204020204" charset="-122"/>
                <a:ea typeface="微软雅黑" panose="020B0503020204020204" charset="-122"/>
                <a:cs typeface="微软雅黑" panose="020B0503020204020204" charset="-122"/>
                <a:sym typeface="+mn-ea"/>
              </a:rPr>
              <a:t>创世</a:t>
            </a:r>
            <a:r>
              <a:rPr lang="en-US" altLang="zh-CN" sz="1200" kern="0" dirty="0">
                <a:latin typeface="微软雅黑" panose="020B0503020204020204" charset="-122"/>
                <a:ea typeface="微软雅黑" panose="020B0503020204020204" charset="-122"/>
                <a:cs typeface="微软雅黑" panose="020B0503020204020204" charset="-122"/>
                <a:sym typeface="+mn-ea"/>
              </a:rPr>
              <a:t>APP”</a:t>
            </a:r>
            <a:r>
              <a:rPr lang="zh-CN" altLang="en-US" sz="1200" kern="0" dirty="0">
                <a:latin typeface="微软雅黑" panose="020B0503020204020204" charset="-122"/>
                <a:ea typeface="微软雅黑" panose="020B0503020204020204" charset="-122"/>
                <a:cs typeface="微软雅黑" panose="020B0503020204020204" charset="-122"/>
                <a:sym typeface="+mn-ea"/>
              </a:rPr>
              <a:t>等付费小说；</a:t>
            </a:r>
            <a:endParaRPr lang="en-US" altLang="zh-CN" sz="1200" kern="0" dirty="0">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f</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）实物产品类：</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供应链优势</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性价比高</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会员需求</a:t>
            </a:r>
            <a:r>
              <a:rPr lang="en-US" alt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200" kern="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sz="12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rPr>
              <a:t>销售方式：</a:t>
            </a:r>
            <a:endParaRPr lang="zh-CN" sz="1200" b="1" kern="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①虚拟产品：</a:t>
            </a:r>
            <a:r>
              <a:rPr lang="zh-CN" sz="1200" kern="0" dirty="0">
                <a:latin typeface="微软雅黑" panose="020B0503020204020204" charset="-122"/>
                <a:ea typeface="微软雅黑" panose="020B0503020204020204" charset="-122"/>
                <a:cs typeface="微软雅黑" panose="020B0503020204020204" charset="-122"/>
                <a:sym typeface="+mn-ea"/>
              </a:rPr>
              <a:t>享受低于官方渠道充值的价格折扣；</a:t>
            </a:r>
            <a:endParaRPr lang="zh-CN" sz="1200" kern="0" dirty="0">
              <a:latin typeface="微软雅黑" panose="020B0503020204020204" charset="-122"/>
              <a:ea typeface="微软雅黑" panose="020B0503020204020204" charset="-122"/>
              <a:cs typeface="微软雅黑" panose="020B0503020204020204" charset="-122"/>
              <a:sym typeface="+mn-ea"/>
            </a:endParaRPr>
          </a:p>
          <a:p>
            <a:pPr algn="l">
              <a:lnSpc>
                <a:spcPct val="170000"/>
              </a:lnSpc>
              <a:buClrTx/>
              <a:buSzTx/>
              <a:buNone/>
            </a:pPr>
            <a:r>
              <a:rPr lang="zh-CN" sz="1200" dirty="0">
                <a:solidFill>
                  <a:schemeClr val="tx1"/>
                </a:solidFill>
                <a:latin typeface="微软雅黑" panose="020B0503020204020204" charset="-122"/>
                <a:ea typeface="微软雅黑" panose="020B0503020204020204" charset="-122"/>
                <a:cs typeface="微软雅黑" panose="020B0503020204020204" charset="-122"/>
                <a:sym typeface="+mn-ea"/>
              </a:rPr>
              <a:t>②实物产品：常规满减、满赠、团购等活动；</a:t>
            </a:r>
            <a:endParaRPr lang="zh-CN" sz="12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4"/>
          <a:stretch>
            <a:fillRect/>
          </a:stretch>
        </p:blipFill>
        <p:spPr>
          <a:xfrm>
            <a:off x="7371715" y="859790"/>
            <a:ext cx="2496185" cy="4686300"/>
          </a:xfrm>
          <a:prstGeom prst="rect">
            <a:avLst/>
          </a:prstGeom>
          <a:ln>
            <a:solidFill>
              <a:srgbClr val="FFC000"/>
            </a:solid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093788" y="464185"/>
            <a:ext cx="1249680" cy="306705"/>
          </a:xfrm>
          <a:prstGeom prst="rect">
            <a:avLst/>
          </a:prstGeom>
          <a:noFill/>
        </p:spPr>
        <p:txBody>
          <a:bodyPr wrap="none" rtlCol="0">
            <a:spAutoFit/>
          </a:bodyPr>
          <a:p>
            <a:pPr algn="l"/>
            <a:r>
              <a:rPr lang="zh-CN" altLang="en-US" sz="1400" b="1">
                <a:solidFill>
                  <a:schemeClr val="tx1"/>
                </a:solidFill>
                <a:sym typeface="+mn-ea"/>
              </a:rPr>
              <a:t>粉丝变现价值</a:t>
            </a:r>
            <a:endParaRPr lang="zh-CN" altLang="en-US" sz="1400" b="1">
              <a:solidFill>
                <a:schemeClr val="tx1"/>
              </a:solidFill>
              <a:sym typeface="+mn-ea"/>
            </a:endParaRPr>
          </a:p>
        </p:txBody>
      </p:sp>
      <p:grpSp>
        <p:nvGrpSpPr>
          <p:cNvPr id="8" name="组合 7"/>
          <p:cNvGrpSpPr/>
          <p:nvPr/>
        </p:nvGrpSpPr>
        <p:grpSpPr>
          <a:xfrm>
            <a:off x="752475" y="464185"/>
            <a:ext cx="341630" cy="280035"/>
            <a:chOff x="4729" y="1585"/>
            <a:chExt cx="842" cy="708"/>
          </a:xfrm>
        </p:grpSpPr>
        <p:pic>
          <p:nvPicPr>
            <p:cNvPr id="9" name="图片 8" descr="resource"/>
            <p:cNvPicPr>
              <a:picLocks noChangeAspect="1"/>
            </p:cNvPicPr>
            <p:nvPr/>
          </p:nvPicPr>
          <p:blipFill>
            <a:blip r:embed="rId2"/>
            <a:stretch>
              <a:fillRect/>
            </a:stretch>
          </p:blipFill>
          <p:spPr>
            <a:xfrm>
              <a:off x="5235" y="1585"/>
              <a:ext cx="337" cy="709"/>
            </a:xfrm>
            <a:prstGeom prst="rect">
              <a:avLst/>
            </a:prstGeom>
          </p:spPr>
        </p:pic>
        <p:pic>
          <p:nvPicPr>
            <p:cNvPr id="11" name="图片 10" descr="resource"/>
            <p:cNvPicPr>
              <a:picLocks noChangeAspect="1"/>
            </p:cNvPicPr>
            <p:nvPr/>
          </p:nvPicPr>
          <p:blipFill>
            <a:blip r:embed="rId3"/>
            <a:stretch>
              <a:fillRect/>
            </a:stretch>
          </p:blipFill>
          <p:spPr>
            <a:xfrm>
              <a:off x="4982" y="1585"/>
              <a:ext cx="337" cy="709"/>
            </a:xfrm>
            <a:prstGeom prst="rect">
              <a:avLst/>
            </a:prstGeom>
          </p:spPr>
        </p:pic>
        <p:pic>
          <p:nvPicPr>
            <p:cNvPr id="12" name="图片 11" descr="resource"/>
            <p:cNvPicPr>
              <a:picLocks noChangeAspect="1"/>
            </p:cNvPicPr>
            <p:nvPr/>
          </p:nvPicPr>
          <p:blipFill>
            <a:blip r:embed="rId2"/>
            <a:stretch>
              <a:fillRect/>
            </a:stretch>
          </p:blipFill>
          <p:spPr>
            <a:xfrm>
              <a:off x="4729" y="1585"/>
              <a:ext cx="337" cy="709"/>
            </a:xfrm>
            <a:prstGeom prst="rect">
              <a:avLst/>
            </a:prstGeom>
          </p:spPr>
        </p:pic>
      </p:grpSp>
      <p:sp>
        <p:nvSpPr>
          <p:cNvPr id="105" name="文本框 104"/>
          <p:cNvSpPr txBox="1"/>
          <p:nvPr/>
        </p:nvSpPr>
        <p:spPr>
          <a:xfrm>
            <a:off x="1494155" y="1739265"/>
            <a:ext cx="7750810" cy="2501900"/>
          </a:xfrm>
          <a:prstGeom prst="rect">
            <a:avLst/>
          </a:prstGeom>
          <a:noFill/>
        </p:spPr>
        <p:txBody>
          <a:bodyPr wrap="square" rtlCol="0" anchor="t">
            <a:spAutoFit/>
          </a:bodyPr>
          <a:p>
            <a:pPr algn="l">
              <a:lnSpc>
                <a:spcPct val="140000"/>
              </a:lnSpc>
            </a:pPr>
            <a:endParaRPr lang="zh-CN" altLang="en-US" sz="2800" b="1">
              <a:solidFill>
                <a:schemeClr val="tx1"/>
              </a:solidFill>
              <a:latin typeface="微软雅黑" panose="020B0503020204020204" charset="-122"/>
              <a:ea typeface="微软雅黑" panose="020B0503020204020204" charset="-122"/>
              <a:sym typeface="+mn-ea"/>
            </a:endParaRPr>
          </a:p>
          <a:p>
            <a:pPr algn="l">
              <a:lnSpc>
                <a:spcPct val="140000"/>
              </a:lnSpc>
            </a:pPr>
            <a:r>
              <a:rPr lang="zh-CN" altLang="en-US" sz="2800" b="1">
                <a:solidFill>
                  <a:schemeClr val="tx1"/>
                </a:solidFill>
                <a:latin typeface="微软雅黑" panose="020B0503020204020204" charset="-122"/>
                <a:ea typeface="微软雅黑" panose="020B0503020204020204" charset="-122"/>
                <a:sym typeface="+mn-ea"/>
              </a:rPr>
              <a:t>如果饭堂粉丝可持续高效变现，则可把赚取差价的开店模式转型为大量低价竞争开店保本，靠粉丝变现盈利</a:t>
            </a:r>
            <a:endParaRPr lang="en-US" altLang="zh-CN" sz="2800" b="1">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995410" y="375920"/>
            <a:ext cx="628650" cy="266700"/>
            <a:chOff x="12515" y="1472"/>
            <a:chExt cx="990" cy="420"/>
          </a:xfrm>
        </p:grpSpPr>
        <p:sp>
          <p:nvSpPr>
            <p:cNvPr id="4" name="对角圆角矩形 3"/>
            <p:cNvSpPr/>
            <p:nvPr/>
          </p:nvSpPr>
          <p:spPr>
            <a:xfrm>
              <a:off x="12515" y="147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黑色ROI"/>
            <p:cNvPicPr>
              <a:picLocks noChangeAspect="1"/>
            </p:cNvPicPr>
            <p:nvPr/>
          </p:nvPicPr>
          <p:blipFill>
            <a:blip r:embed="rId1"/>
            <a:stretch>
              <a:fillRect/>
            </a:stretch>
          </p:blipFill>
          <p:spPr>
            <a:xfrm>
              <a:off x="12670" y="1476"/>
              <a:ext cx="680" cy="411"/>
            </a:xfrm>
            <a:prstGeom prst="rect">
              <a:avLst/>
            </a:prstGeom>
          </p:spPr>
        </p:pic>
      </p:grpSp>
      <p:sp>
        <p:nvSpPr>
          <p:cNvPr id="10" name="矩形 9"/>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093788" y="464185"/>
            <a:ext cx="1249680" cy="306705"/>
          </a:xfrm>
          <a:prstGeom prst="rect">
            <a:avLst/>
          </a:prstGeom>
          <a:noFill/>
        </p:spPr>
        <p:txBody>
          <a:bodyPr wrap="none" rtlCol="0">
            <a:spAutoFit/>
          </a:bodyPr>
          <a:p>
            <a:pPr algn="l"/>
            <a:r>
              <a:rPr lang="zh-CN" altLang="en-US" sz="1400" b="1">
                <a:solidFill>
                  <a:schemeClr val="tx1"/>
                </a:solidFill>
                <a:sym typeface="+mn-ea"/>
              </a:rPr>
              <a:t>私域真正价值</a:t>
            </a:r>
            <a:endParaRPr lang="zh-CN" altLang="en-US" sz="1400" b="1">
              <a:solidFill>
                <a:schemeClr val="tx1"/>
              </a:solidFill>
              <a:sym typeface="+mn-ea"/>
            </a:endParaRPr>
          </a:p>
        </p:txBody>
      </p:sp>
      <p:grpSp>
        <p:nvGrpSpPr>
          <p:cNvPr id="8" name="组合 7"/>
          <p:cNvGrpSpPr/>
          <p:nvPr/>
        </p:nvGrpSpPr>
        <p:grpSpPr>
          <a:xfrm>
            <a:off x="752475" y="464185"/>
            <a:ext cx="341630" cy="280035"/>
            <a:chOff x="4729" y="1585"/>
            <a:chExt cx="842" cy="708"/>
          </a:xfrm>
        </p:grpSpPr>
        <p:pic>
          <p:nvPicPr>
            <p:cNvPr id="9" name="图片 8" descr="resource"/>
            <p:cNvPicPr>
              <a:picLocks noChangeAspect="1"/>
            </p:cNvPicPr>
            <p:nvPr/>
          </p:nvPicPr>
          <p:blipFill>
            <a:blip r:embed="rId2"/>
            <a:stretch>
              <a:fillRect/>
            </a:stretch>
          </p:blipFill>
          <p:spPr>
            <a:xfrm>
              <a:off x="5235" y="1585"/>
              <a:ext cx="337" cy="709"/>
            </a:xfrm>
            <a:prstGeom prst="rect">
              <a:avLst/>
            </a:prstGeom>
          </p:spPr>
        </p:pic>
        <p:pic>
          <p:nvPicPr>
            <p:cNvPr id="11" name="图片 10" descr="resource"/>
            <p:cNvPicPr>
              <a:picLocks noChangeAspect="1"/>
            </p:cNvPicPr>
            <p:nvPr/>
          </p:nvPicPr>
          <p:blipFill>
            <a:blip r:embed="rId3"/>
            <a:stretch>
              <a:fillRect/>
            </a:stretch>
          </p:blipFill>
          <p:spPr>
            <a:xfrm>
              <a:off x="4982" y="1585"/>
              <a:ext cx="337" cy="709"/>
            </a:xfrm>
            <a:prstGeom prst="rect">
              <a:avLst/>
            </a:prstGeom>
          </p:spPr>
        </p:pic>
        <p:pic>
          <p:nvPicPr>
            <p:cNvPr id="12" name="图片 11" descr="resource"/>
            <p:cNvPicPr>
              <a:picLocks noChangeAspect="1"/>
            </p:cNvPicPr>
            <p:nvPr/>
          </p:nvPicPr>
          <p:blipFill>
            <a:blip r:embed="rId2"/>
            <a:stretch>
              <a:fillRect/>
            </a:stretch>
          </p:blipFill>
          <p:spPr>
            <a:xfrm>
              <a:off x="4729" y="1585"/>
              <a:ext cx="337" cy="709"/>
            </a:xfrm>
            <a:prstGeom prst="rect">
              <a:avLst/>
            </a:prstGeom>
          </p:spPr>
        </p:pic>
      </p:grpSp>
      <p:sp>
        <p:nvSpPr>
          <p:cNvPr id="105" name="文本框 104"/>
          <p:cNvSpPr txBox="1"/>
          <p:nvPr/>
        </p:nvSpPr>
        <p:spPr>
          <a:xfrm>
            <a:off x="1494155" y="1739265"/>
            <a:ext cx="7750810" cy="1899285"/>
          </a:xfrm>
          <a:prstGeom prst="rect">
            <a:avLst/>
          </a:prstGeom>
          <a:noFill/>
        </p:spPr>
        <p:txBody>
          <a:bodyPr wrap="square" rtlCol="0" anchor="t">
            <a:spAutoFit/>
          </a:bodyPr>
          <a:p>
            <a:pPr algn="l">
              <a:lnSpc>
                <a:spcPct val="140000"/>
              </a:lnSpc>
            </a:pPr>
            <a:r>
              <a:rPr lang="zh-CN" altLang="en-US" sz="2800" b="1">
                <a:solidFill>
                  <a:schemeClr val="tx1"/>
                </a:solidFill>
                <a:latin typeface="微软雅黑" panose="020B0503020204020204" charset="-122"/>
                <a:ea typeface="微软雅黑" panose="020B0503020204020204" charset="-122"/>
                <a:sym typeface="+mn-ea"/>
              </a:rPr>
              <a:t>根据不同的粉丝属性及产品属性去出发，每个品牌完全可以结合公司战略制定出不同的能彻底摆脱同行竞争的新商业模式！</a:t>
            </a:r>
            <a:endParaRPr lang="zh-CN" altLang="en-US" sz="2800" b="1">
              <a:solidFill>
                <a:schemeClr val="tx1"/>
              </a:solidFill>
              <a:latin typeface="微软雅黑" panose="020B0503020204020204" charset="-122"/>
              <a:ea typeface="微软雅黑" panose="020B0503020204020204" charset="-122"/>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5125" name="文本框 22"/>
          <p:cNvSpPr txBox="1"/>
          <p:nvPr/>
        </p:nvSpPr>
        <p:spPr>
          <a:xfrm>
            <a:off x="3791082" y="1308221"/>
            <a:ext cx="3230880" cy="829945"/>
          </a:xfrm>
          <a:prstGeom prst="rect">
            <a:avLst/>
          </a:prstGeom>
          <a:noFill/>
          <a:ln w="9525">
            <a:noFill/>
          </a:ln>
        </p:spPr>
        <p:txBody>
          <a:bodyPr wrap="none" anchor="t">
            <a:spAutoFit/>
          </a:bodyPr>
          <a:lstStyle/>
          <a:p>
            <a:pPr algn="ctr"/>
            <a:r>
              <a:rPr lang="zh-CN" altLang="en-US" sz="4800" b="1">
                <a:latin typeface="微软雅黑" panose="020B0503020204020204" charset="-122"/>
                <a:ea typeface="微软雅黑" panose="020B0503020204020204" charset="-122"/>
                <a:sym typeface="微软雅黑" panose="020B0503020204020204" charset="-122"/>
              </a:rPr>
              <a:t>某洗护品牌</a:t>
            </a:r>
            <a:endParaRPr lang="zh-CN" altLang="en-US" sz="4800" b="1">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1863610" y="2902584"/>
            <a:ext cx="6869005" cy="2161406"/>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5" name="文本框 4"/>
          <p:cNvSpPr txBox="1"/>
          <p:nvPr/>
        </p:nvSpPr>
        <p:spPr>
          <a:xfrm>
            <a:off x="1939805" y="2968619"/>
            <a:ext cx="6933771" cy="2030095"/>
          </a:xfrm>
          <a:prstGeom prst="rect">
            <a:avLst/>
          </a:prstGeom>
          <a:noFill/>
          <a:ln w="9525">
            <a:noFill/>
          </a:ln>
        </p:spPr>
        <p:txBody>
          <a:bodyPr wrap="square" anchor="t">
            <a:spAutoFit/>
          </a:bodyPr>
          <a:lstStyle/>
          <a:p>
            <a:pPr>
              <a:lnSpc>
                <a:spcPct val="150000"/>
              </a:lnSpc>
            </a:pPr>
            <a:r>
              <a:rPr lang="zh-CN" altLang="en-US" sz="1400" b="1" dirty="0">
                <a:latin typeface="微软雅黑" panose="020B0503020204020204" charset="-122"/>
                <a:ea typeface="微软雅黑" panose="020B0503020204020204" charset="-122"/>
                <a:sym typeface="微软雅黑" panose="020B0503020204020204" charset="-122"/>
              </a:rPr>
              <a:t>社群定位：</a:t>
            </a:r>
            <a:endParaRPr lang="zh-CN" altLang="en-US" sz="1400" b="1" dirty="0">
              <a:latin typeface="微软雅黑" panose="020B0503020204020204" charset="-122"/>
              <a:ea typeface="微软雅黑" panose="020B0503020204020204" charset="-122"/>
              <a:sym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sym typeface="微软雅黑" panose="020B0503020204020204" charset="-122"/>
              </a:rPr>
              <a:t>这是一个面向生活类相关内容的互动交流平台，在这里，能为学生、白领、宝妈，甚至是退休的妈妈们分享专业的洗护知识，推荐优质、性价比高的洗护产品，针对性地为大家解答关于洗护方面的疑惑。为维护社群多元化和活跃度，在鼓励大家积极交流、分享日常洗护经验的同时，也会结合时事热点进行趣味互动等，加深品牌印象与影响力，打造个人洗护领导品牌。</a:t>
            </a:r>
            <a:endParaRPr lang="zh-CN" altLang="en-US" sz="1400" dirty="0">
              <a:latin typeface="Arial" panose="020B0604020202020204" pitchFamily="34" charset="0"/>
              <a:ea typeface="宋体" panose="02010600030101010101" pitchFamily="2" charset="-122"/>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2"/>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9" name="文本框 8"/>
          <p:cNvSpPr txBox="1"/>
          <p:nvPr/>
        </p:nvSpPr>
        <p:spPr>
          <a:xfrm>
            <a:off x="1093878" y="289875"/>
            <a:ext cx="1578903" cy="521970"/>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案例解析</a:t>
            </a:r>
            <a:endParaRPr lang="zh-CN" altLang="zh-CN" sz="2000" b="1">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3" name="文本框 22"/>
          <p:cNvSpPr txBox="1"/>
          <p:nvPr/>
        </p:nvSpPr>
        <p:spPr>
          <a:xfrm>
            <a:off x="914777" y="318612"/>
            <a:ext cx="1402080" cy="337185"/>
          </a:xfrm>
          <a:prstGeom prst="rect">
            <a:avLst/>
          </a:prstGeom>
          <a:noFill/>
        </p:spPr>
        <p:txBody>
          <a:bodyPr wrap="none" rtlCol="0">
            <a:spAutoFit/>
          </a:bodyPr>
          <a:lstStyle/>
          <a:p>
            <a:pPr algn="ctr"/>
            <a:r>
              <a:rPr lang="zh-CN" altLang="en-US" sz="1600" b="1" noProof="1">
                <a:latin typeface="宋体" panose="02010600030101010101" pitchFamily="2" charset="-122"/>
                <a:cs typeface="微软雅黑" panose="020B0503020204020204" charset="-122"/>
                <a:sym typeface="+mn-ea"/>
              </a:rPr>
              <a:t>人群画像分析</a:t>
            </a:r>
            <a:endParaRPr lang="zh-CN" altLang="en-US" sz="1600" b="1" noProof="1">
              <a:latin typeface="宋体" panose="02010600030101010101" pitchFamily="2" charset="-122"/>
              <a:cs typeface="微软雅黑" panose="020B0503020204020204" charset="-122"/>
              <a:sym typeface="+mn-ea"/>
            </a:endParaRPr>
          </a:p>
        </p:txBody>
      </p:sp>
      <p:grpSp>
        <p:nvGrpSpPr>
          <p:cNvPr id="4104" name="组合 6"/>
          <p:cNvGrpSpPr/>
          <p:nvPr/>
        </p:nvGrpSpPr>
        <p:grpSpPr>
          <a:xfrm>
            <a:off x="467331" y="356391"/>
            <a:ext cx="321290" cy="262239"/>
            <a:chOff x="4729" y="1585"/>
            <a:chExt cx="842" cy="708"/>
          </a:xfrm>
        </p:grpSpPr>
        <p:pic>
          <p:nvPicPr>
            <p:cNvPr id="4105"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4106"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4107"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8" name="矩形 7"/>
          <p:cNvSpPr/>
          <p:nvPr/>
        </p:nvSpPr>
        <p:spPr>
          <a:xfrm>
            <a:off x="6296905" y="717684"/>
            <a:ext cx="3425613" cy="838148"/>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5" name="ïṡļîḍe"/>
          <p:cNvSpPr/>
          <p:nvPr/>
        </p:nvSpPr>
        <p:spPr>
          <a:xfrm>
            <a:off x="5815605" y="1556467"/>
            <a:ext cx="5246680" cy="1292145"/>
          </a:xfrm>
          <a:prstGeom prst="rect">
            <a:avLst/>
          </a:prstGeom>
        </p:spPr>
        <p:txBody>
          <a:bodyPr wrap="square" lIns="91434" tIns="45717" rIns="91434" bIns="45717">
            <a:normAutofit/>
          </a:bodyPr>
          <a:lstStyle/>
          <a:p>
            <a:pPr algn="l" fontAlgn="auto">
              <a:lnSpc>
                <a:spcPct val="150000"/>
              </a:lnSpc>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6296905" y="1910775"/>
            <a:ext cx="3426248" cy="1224839"/>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pic>
        <p:nvPicPr>
          <p:cNvPr id="7" name="图片 6"/>
          <p:cNvPicPr>
            <a:picLocks noChangeAspect="1"/>
          </p:cNvPicPr>
          <p:nvPr/>
        </p:nvPicPr>
        <p:blipFill>
          <a:blip r:embed="rId3"/>
          <a:stretch>
            <a:fillRect/>
          </a:stretch>
        </p:blipFill>
        <p:spPr>
          <a:xfrm>
            <a:off x="307956" y="3070213"/>
            <a:ext cx="5401611" cy="2271254"/>
          </a:xfrm>
          <a:prstGeom prst="rect">
            <a:avLst/>
          </a:prstGeom>
        </p:spPr>
      </p:pic>
      <p:pic>
        <p:nvPicPr>
          <p:cNvPr id="5" name="图片 4"/>
          <p:cNvPicPr>
            <a:picLocks noChangeAspect="1"/>
          </p:cNvPicPr>
          <p:nvPr/>
        </p:nvPicPr>
        <p:blipFill>
          <a:blip r:embed="rId4"/>
          <a:stretch>
            <a:fillRect/>
          </a:stretch>
        </p:blipFill>
        <p:spPr>
          <a:xfrm>
            <a:off x="307956" y="656093"/>
            <a:ext cx="5401611" cy="2274429"/>
          </a:xfrm>
          <a:prstGeom prst="rect">
            <a:avLst/>
          </a:prstGeom>
        </p:spPr>
      </p:pic>
      <p:sp>
        <p:nvSpPr>
          <p:cNvPr id="6" name="文本框 5"/>
          <p:cNvSpPr txBox="1"/>
          <p:nvPr/>
        </p:nvSpPr>
        <p:spPr>
          <a:xfrm>
            <a:off x="6456280" y="822452"/>
            <a:ext cx="2539843" cy="583565"/>
          </a:xfrm>
          <a:prstGeom prst="rect">
            <a:avLst/>
          </a:prstGeom>
          <a:noFill/>
        </p:spPr>
        <p:txBody>
          <a:bodyPr wrap="square" rtlCol="0" anchor="t">
            <a:spAutoFit/>
          </a:bodyPr>
          <a:lstStyle/>
          <a:p>
            <a:r>
              <a:rPr lang="zh-CN" altLang="en-US" sz="1600">
                <a:latin typeface="微软雅黑" panose="020B0503020204020204" charset="-122"/>
                <a:ea typeface="微软雅黑" panose="020B0503020204020204" charset="-122"/>
                <a:cs typeface="微软雅黑" panose="020B0503020204020204" charset="-122"/>
              </a:rPr>
              <a:t>男性用户占比：23.57%</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女性用户占比：76.43%</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6456280" y="1987605"/>
            <a:ext cx="2539843" cy="1076325"/>
          </a:xfrm>
          <a:prstGeom prst="rect">
            <a:avLst/>
          </a:prstGeom>
          <a:noFill/>
        </p:spPr>
        <p:txBody>
          <a:bodyPr wrap="square" rtlCol="0" anchor="t">
            <a:spAutoFit/>
          </a:bodyPr>
          <a:lstStyle/>
          <a:p>
            <a:pPr algn="l">
              <a:lnSpc>
                <a:spcPct val="100000"/>
              </a:lnSpc>
              <a:buClrTx/>
              <a:buSzTx/>
              <a:buFontTx/>
            </a:pPr>
            <a:r>
              <a:rPr lang="zh-CN" altLang="en-US" sz="1600">
                <a:latin typeface="微软雅黑" panose="020B0503020204020204" charset="-122"/>
                <a:ea typeface="微软雅黑" panose="020B0503020204020204" charset="-122"/>
                <a:cs typeface="微软雅黑" panose="020B0503020204020204" charset="-122"/>
                <a:sym typeface="+mn-ea"/>
              </a:rPr>
              <a:t>18-25岁：37.4%</a:t>
            </a:r>
            <a:endParaRPr lang="zh-CN" altLang="en-US" sz="1600">
              <a:latin typeface="微软雅黑" panose="020B0503020204020204" charset="-122"/>
              <a:ea typeface="微软雅黑" panose="020B0503020204020204" charset="-122"/>
              <a:cs typeface="微软雅黑" panose="020B0503020204020204" charset="-122"/>
            </a:endParaRPr>
          </a:p>
          <a:p>
            <a:pPr algn="l">
              <a:lnSpc>
                <a:spcPct val="100000"/>
              </a:lnSpc>
              <a:buClrTx/>
              <a:buSzTx/>
              <a:buFontTx/>
            </a:pPr>
            <a:r>
              <a:rPr lang="zh-CN" altLang="en-US" sz="1600">
                <a:latin typeface="微软雅黑" panose="020B0503020204020204" charset="-122"/>
                <a:ea typeface="微软雅黑" panose="020B0503020204020204" charset="-122"/>
                <a:cs typeface="微软雅黑" panose="020B0503020204020204" charset="-122"/>
                <a:sym typeface="+mn-ea"/>
              </a:rPr>
              <a:t>26-30岁：21.31%</a:t>
            </a:r>
            <a:endParaRPr lang="zh-CN" altLang="en-US" sz="1600">
              <a:latin typeface="微软雅黑" panose="020B0503020204020204" charset="-122"/>
              <a:ea typeface="微软雅黑" panose="020B0503020204020204" charset="-122"/>
              <a:cs typeface="微软雅黑" panose="020B0503020204020204" charset="-122"/>
            </a:endParaRPr>
          </a:p>
          <a:p>
            <a:pPr algn="l">
              <a:lnSpc>
                <a:spcPct val="100000"/>
              </a:lnSpc>
              <a:buClrTx/>
              <a:buSzTx/>
              <a:buFontTx/>
            </a:pPr>
            <a:r>
              <a:rPr lang="zh-CN" altLang="en-US" sz="1600">
                <a:latin typeface="微软雅黑" panose="020B0503020204020204" charset="-122"/>
                <a:ea typeface="微软雅黑" panose="020B0503020204020204" charset="-122"/>
                <a:cs typeface="微软雅黑" panose="020B0503020204020204" charset="-122"/>
                <a:sym typeface="+mn-ea"/>
              </a:rPr>
              <a:t>31-35岁：14.19%</a:t>
            </a:r>
            <a:endParaRPr lang="zh-CN" altLang="en-US" sz="1600">
              <a:latin typeface="微软雅黑" panose="020B0503020204020204" charset="-122"/>
              <a:ea typeface="微软雅黑" panose="020B0503020204020204" charset="-122"/>
              <a:cs typeface="微软雅黑" panose="020B0503020204020204" charset="-122"/>
            </a:endParaRPr>
          </a:p>
          <a:p>
            <a:pPr algn="l">
              <a:lnSpc>
                <a:spcPct val="100000"/>
              </a:lnSpc>
              <a:buClrTx/>
              <a:buSzTx/>
              <a:buFontTx/>
            </a:pPr>
            <a:r>
              <a:rPr lang="zh-CN" altLang="en-US" sz="1600">
                <a:latin typeface="微软雅黑" panose="020B0503020204020204" charset="-122"/>
                <a:ea typeface="微软雅黑" panose="020B0503020204020204" charset="-122"/>
                <a:cs typeface="微软雅黑" panose="020B0503020204020204" charset="-122"/>
                <a:sym typeface="+mn-ea"/>
              </a:rPr>
              <a:t>合计72.9%</a:t>
            </a:r>
            <a:endParaRPr lang="zh-CN" altLang="en-US" sz="1600">
              <a:latin typeface="微软雅黑" panose="020B0503020204020204" charset="-122"/>
              <a:ea typeface="微软雅黑" panose="020B0503020204020204" charset="-122"/>
              <a:cs typeface="微软雅黑" panose="020B0503020204020204" charset="-122"/>
            </a:endParaRPr>
          </a:p>
        </p:txBody>
      </p:sp>
      <p:grpSp>
        <p:nvGrpSpPr>
          <p:cNvPr id="11" name="组合 10"/>
          <p:cNvGrpSpPr/>
          <p:nvPr/>
        </p:nvGrpSpPr>
        <p:grpSpPr>
          <a:xfrm>
            <a:off x="6058160" y="3475953"/>
            <a:ext cx="3880245" cy="1755666"/>
            <a:chOff x="9513" y="6523"/>
            <a:chExt cx="6111" cy="2765"/>
          </a:xfrm>
        </p:grpSpPr>
        <p:sp>
          <p:nvSpPr>
            <p:cNvPr id="12" name="object 13"/>
            <p:cNvSpPr/>
            <p:nvPr/>
          </p:nvSpPr>
          <p:spPr>
            <a:xfrm>
              <a:off x="9513" y="6523"/>
              <a:ext cx="6111" cy="482"/>
            </a:xfrm>
            <a:prstGeom prst="rect">
              <a:avLst/>
            </a:prstGeom>
            <a:solidFill>
              <a:srgbClr val="EC6912"/>
            </a:solidFill>
          </p:spPr>
          <p:txBody>
            <a:bodyPr wrap="square" lIns="0" tIns="0" rIns="0" bIns="0" rtlCol="0"/>
            <a:lstStyle/>
            <a:p>
              <a:endParaRPr dirty="0"/>
            </a:p>
          </p:txBody>
        </p:sp>
        <p:sp>
          <p:nvSpPr>
            <p:cNvPr id="13" name="文本框 12"/>
            <p:cNvSpPr txBox="1"/>
            <p:nvPr/>
          </p:nvSpPr>
          <p:spPr>
            <a:xfrm>
              <a:off x="11719" y="6523"/>
              <a:ext cx="1688" cy="483"/>
            </a:xfrm>
            <a:prstGeom prst="rect">
              <a:avLst/>
            </a:prstGeom>
            <a:noFill/>
          </p:spPr>
          <p:txBody>
            <a:bodyPr wrap="none" rtlCol="0">
              <a:spAutoFit/>
            </a:bodyPr>
            <a:lstStyle/>
            <a:p>
              <a:pPr algn="l"/>
              <a:r>
                <a:rPr lang="zh-CN" altLang="en-US" sz="1400" b="1">
                  <a:solidFill>
                    <a:schemeClr val="bg1"/>
                  </a:solidFill>
                </a:rPr>
                <a:t>分析及判断</a:t>
              </a:r>
              <a:endParaRPr lang="zh-CN" altLang="en-US" sz="1400" b="1">
                <a:solidFill>
                  <a:schemeClr val="bg1"/>
                </a:solidFill>
              </a:endParaRPr>
            </a:p>
          </p:txBody>
        </p:sp>
        <p:sp>
          <p:nvSpPr>
            <p:cNvPr id="14" name="矩形 13"/>
            <p:cNvSpPr/>
            <p:nvPr/>
          </p:nvSpPr>
          <p:spPr>
            <a:xfrm>
              <a:off x="9513" y="6975"/>
              <a:ext cx="6111" cy="18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9513" y="6975"/>
              <a:ext cx="6110" cy="2313"/>
            </a:xfrm>
            <a:prstGeom prst="rect">
              <a:avLst/>
            </a:prstGeom>
            <a:noFill/>
            <a:ln>
              <a:solidFill>
                <a:schemeClr val="accent2"/>
              </a:solidFill>
            </a:ln>
          </p:spPr>
          <p:txBody>
            <a:bodyPr wrap="square" rtlCol="0" anchor="t">
              <a:spAutoFit/>
            </a:bodyPr>
            <a:lstStyle/>
            <a:p>
              <a:pPr algn="l">
                <a:lnSpc>
                  <a:spcPct val="160000"/>
                </a:lnSpc>
              </a:pPr>
              <a:r>
                <a:rPr lang="en-US" sz="1400" dirty="0"/>
                <a:t>1</a:t>
              </a:r>
              <a:r>
                <a:rPr lang="zh-CN" altLang="en-US" sz="1400"/>
                <a:t>、用户年龄层覆盖网购主流群体，说明客户标签不集中，覆盖范围广</a:t>
              </a:r>
              <a:endParaRPr lang="zh-CN" altLang="en-US" sz="1400"/>
            </a:p>
            <a:p>
              <a:pPr algn="l">
                <a:lnSpc>
                  <a:spcPct val="160000"/>
                </a:lnSpc>
              </a:pPr>
              <a:r>
                <a:rPr lang="en-US" altLang="zh-CN" sz="1400" dirty="0"/>
                <a:t>2</a:t>
              </a:r>
              <a:r>
                <a:rPr lang="zh-CN" altLang="en-US" sz="1400"/>
                <a:t>、男女比例 </a:t>
              </a:r>
              <a:r>
                <a:rPr lang="en-US" altLang="zh-CN" sz="1400" dirty="0"/>
                <a:t>1</a:t>
              </a:r>
              <a:r>
                <a:rPr lang="zh-CN" altLang="en-US" sz="1400"/>
                <a:t>：</a:t>
              </a:r>
              <a:r>
                <a:rPr lang="en-US" altLang="zh-CN" sz="1400" dirty="0"/>
                <a:t>3 </a:t>
              </a:r>
              <a:r>
                <a:rPr lang="zh-CN" altLang="en-US" sz="1400"/>
                <a:t>，品牌认知偏女性化，输出内容主要以女性视角</a:t>
              </a:r>
              <a:endParaRPr lang="zh-CN" altLang="en-US" sz="1400"/>
            </a:p>
          </p:txBody>
        </p:sp>
      </p:grpSp>
      <p:grpSp>
        <p:nvGrpSpPr>
          <p:cNvPr id="3" name="组合 2"/>
          <p:cNvGrpSpPr/>
          <p:nvPr/>
        </p:nvGrpSpPr>
        <p:grpSpPr>
          <a:xfrm>
            <a:off x="9368790" y="120650"/>
            <a:ext cx="659130" cy="598170"/>
            <a:chOff x="14118" y="124"/>
            <a:chExt cx="1038" cy="942"/>
          </a:xfrm>
        </p:grpSpPr>
        <p:sp>
          <p:nvSpPr>
            <p:cNvPr id="16" name="对角圆角矩形 15"/>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8" name="文本框 1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3" name="文本框 22"/>
          <p:cNvSpPr txBox="1"/>
          <p:nvPr/>
        </p:nvSpPr>
        <p:spPr>
          <a:xfrm>
            <a:off x="914777" y="318612"/>
            <a:ext cx="1402080" cy="337185"/>
          </a:xfrm>
          <a:prstGeom prst="rect">
            <a:avLst/>
          </a:prstGeom>
          <a:noFill/>
        </p:spPr>
        <p:txBody>
          <a:bodyPr wrap="none" rtlCol="0">
            <a:spAutoFit/>
          </a:bodyPr>
          <a:lstStyle/>
          <a:p>
            <a:pPr algn="ctr"/>
            <a:r>
              <a:rPr lang="zh-CN" altLang="en-US" sz="1600" b="1" noProof="1">
                <a:latin typeface="宋体" panose="02010600030101010101" pitchFamily="2" charset="-122"/>
                <a:cs typeface="微软雅黑" panose="020B0503020204020204" charset="-122"/>
                <a:sym typeface="+mn-ea"/>
              </a:rPr>
              <a:t>人群画像分析</a:t>
            </a:r>
            <a:endParaRPr lang="zh-CN" altLang="en-US" sz="1600" b="1" noProof="1">
              <a:latin typeface="宋体" panose="02010600030101010101" pitchFamily="2" charset="-122"/>
              <a:cs typeface="微软雅黑" panose="020B0503020204020204" charset="-122"/>
              <a:sym typeface="+mn-ea"/>
            </a:endParaRPr>
          </a:p>
        </p:txBody>
      </p:sp>
      <p:grpSp>
        <p:nvGrpSpPr>
          <p:cNvPr id="4104" name="组合 6"/>
          <p:cNvGrpSpPr/>
          <p:nvPr/>
        </p:nvGrpSpPr>
        <p:grpSpPr>
          <a:xfrm>
            <a:off x="467331" y="356391"/>
            <a:ext cx="321290" cy="262239"/>
            <a:chOff x="4729" y="1585"/>
            <a:chExt cx="842" cy="708"/>
          </a:xfrm>
        </p:grpSpPr>
        <p:pic>
          <p:nvPicPr>
            <p:cNvPr id="4105"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4106"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4107"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65" name="ïṡļîḍe"/>
          <p:cNvSpPr/>
          <p:nvPr/>
        </p:nvSpPr>
        <p:spPr>
          <a:xfrm>
            <a:off x="5815605" y="1556467"/>
            <a:ext cx="5246680" cy="1292145"/>
          </a:xfrm>
          <a:prstGeom prst="rect">
            <a:avLst/>
          </a:prstGeom>
        </p:spPr>
        <p:txBody>
          <a:bodyPr wrap="square" lIns="91434" tIns="45717" rIns="91434" bIns="45717">
            <a:normAutofit/>
          </a:bodyPr>
          <a:lstStyle/>
          <a:p>
            <a:pPr algn="l" fontAlgn="auto">
              <a:lnSpc>
                <a:spcPct val="150000"/>
              </a:lnSpc>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3"/>
          <a:stretch>
            <a:fillRect/>
          </a:stretch>
        </p:blipFill>
        <p:spPr>
          <a:xfrm>
            <a:off x="241920" y="717684"/>
            <a:ext cx="5423199" cy="2292843"/>
          </a:xfrm>
          <a:prstGeom prst="rect">
            <a:avLst/>
          </a:prstGeom>
        </p:spPr>
      </p:pic>
      <p:pic>
        <p:nvPicPr>
          <p:cNvPr id="16" name="图片 15"/>
          <p:cNvPicPr>
            <a:picLocks noChangeAspect="1"/>
          </p:cNvPicPr>
          <p:nvPr/>
        </p:nvPicPr>
        <p:blipFill>
          <a:blip r:embed="rId4"/>
          <a:stretch>
            <a:fillRect/>
          </a:stretch>
        </p:blipFill>
        <p:spPr>
          <a:xfrm>
            <a:off x="242555" y="3135614"/>
            <a:ext cx="5422564" cy="2042034"/>
          </a:xfrm>
          <a:prstGeom prst="rect">
            <a:avLst/>
          </a:prstGeom>
        </p:spPr>
      </p:pic>
      <p:grpSp>
        <p:nvGrpSpPr>
          <p:cNvPr id="17" name="组合 16"/>
          <p:cNvGrpSpPr/>
          <p:nvPr/>
        </p:nvGrpSpPr>
        <p:grpSpPr>
          <a:xfrm>
            <a:off x="6009903" y="847851"/>
            <a:ext cx="3884690" cy="1706774"/>
            <a:chOff x="9393" y="5290"/>
            <a:chExt cx="6118" cy="2688"/>
          </a:xfrm>
        </p:grpSpPr>
        <p:sp>
          <p:nvSpPr>
            <p:cNvPr id="18" name="object 13"/>
            <p:cNvSpPr/>
            <p:nvPr/>
          </p:nvSpPr>
          <p:spPr>
            <a:xfrm>
              <a:off x="9393" y="5290"/>
              <a:ext cx="6111" cy="452"/>
            </a:xfrm>
            <a:prstGeom prst="rect">
              <a:avLst/>
            </a:prstGeom>
            <a:solidFill>
              <a:srgbClr val="EC6912"/>
            </a:solidFill>
          </p:spPr>
          <p:txBody>
            <a:bodyPr wrap="square" lIns="0" tIns="0" rIns="0" bIns="0" rtlCol="0"/>
            <a:lstStyle/>
            <a:p>
              <a:endParaRPr dirty="0"/>
            </a:p>
          </p:txBody>
        </p:sp>
        <p:sp>
          <p:nvSpPr>
            <p:cNvPr id="19" name="文本框 18"/>
            <p:cNvSpPr txBox="1"/>
            <p:nvPr/>
          </p:nvSpPr>
          <p:spPr>
            <a:xfrm>
              <a:off x="11804" y="5290"/>
              <a:ext cx="1288" cy="386"/>
            </a:xfrm>
            <a:prstGeom prst="rect">
              <a:avLst/>
            </a:prstGeom>
            <a:noFill/>
          </p:spPr>
          <p:txBody>
            <a:bodyPr wrap="none" rtlCol="0">
              <a:spAutoFit/>
            </a:bodyPr>
            <a:lstStyle/>
            <a:p>
              <a:pPr algn="l"/>
              <a:r>
                <a:rPr lang="zh-CN" altLang="en-US" sz="1000" b="1">
                  <a:solidFill>
                    <a:schemeClr val="bg1"/>
                  </a:solidFill>
                </a:rPr>
                <a:t>分析及判断</a:t>
              </a:r>
              <a:endParaRPr lang="zh-CN" altLang="en-US" sz="1000" b="1">
                <a:solidFill>
                  <a:schemeClr val="bg1"/>
                </a:solidFill>
              </a:endParaRPr>
            </a:p>
          </p:txBody>
        </p:sp>
        <p:sp>
          <p:nvSpPr>
            <p:cNvPr id="20" name="矩形 19"/>
            <p:cNvSpPr/>
            <p:nvPr/>
          </p:nvSpPr>
          <p:spPr>
            <a:xfrm>
              <a:off x="9393" y="5676"/>
              <a:ext cx="6111" cy="2302"/>
            </a:xfrm>
            <a:prstGeom prst="rect">
              <a:avLst/>
            </a:prstGeom>
            <a:solidFill>
              <a:srgbClr val="FFFFFF"/>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9521" y="5936"/>
              <a:ext cx="5990" cy="1616"/>
            </a:xfrm>
            <a:prstGeom prst="rect">
              <a:avLst/>
            </a:prstGeom>
            <a:noFill/>
          </p:spPr>
          <p:txBody>
            <a:bodyPr wrap="square" rtlCol="0" anchor="t">
              <a:spAutoFit/>
            </a:bodyPr>
            <a:lstStyle/>
            <a:p>
              <a:pPr algn="l">
                <a:lnSpc>
                  <a:spcPct val="160000"/>
                </a:lnSpc>
                <a:buClrTx/>
                <a:buSzTx/>
                <a:buFontTx/>
              </a:pPr>
              <a:r>
                <a:rPr lang="zh-CN" altLang="en-US" sz="1400"/>
                <a:t>1、品牌偏好数码、零食以及通路型品牌，说明用户覆盖面广，品牌忠诚度低，个性不鲜明</a:t>
              </a:r>
              <a:endParaRPr lang="zh-CN" altLang="en-US" sz="1400"/>
            </a:p>
            <a:p>
              <a:pPr algn="l">
                <a:lnSpc>
                  <a:spcPct val="160000"/>
                </a:lnSpc>
              </a:pPr>
              <a:endParaRPr lang="zh-CN" altLang="en-US" sz="1000"/>
            </a:p>
          </p:txBody>
        </p:sp>
      </p:grpSp>
      <p:grpSp>
        <p:nvGrpSpPr>
          <p:cNvPr id="22" name="组合 21"/>
          <p:cNvGrpSpPr/>
          <p:nvPr/>
        </p:nvGrpSpPr>
        <p:grpSpPr>
          <a:xfrm>
            <a:off x="6009903" y="3135614"/>
            <a:ext cx="3885325" cy="1805828"/>
            <a:chOff x="9393" y="5290"/>
            <a:chExt cx="6119" cy="2736"/>
          </a:xfrm>
        </p:grpSpPr>
        <p:sp>
          <p:nvSpPr>
            <p:cNvPr id="328" name="object 13"/>
            <p:cNvSpPr/>
            <p:nvPr/>
          </p:nvSpPr>
          <p:spPr>
            <a:xfrm>
              <a:off x="9393" y="5290"/>
              <a:ext cx="6111" cy="452"/>
            </a:xfrm>
            <a:prstGeom prst="rect">
              <a:avLst/>
            </a:prstGeom>
            <a:solidFill>
              <a:srgbClr val="EC6912"/>
            </a:solidFill>
          </p:spPr>
          <p:txBody>
            <a:bodyPr wrap="square" lIns="0" tIns="0" rIns="0" bIns="0" rtlCol="0"/>
            <a:lstStyle/>
            <a:p>
              <a:endParaRPr dirty="0"/>
            </a:p>
          </p:txBody>
        </p:sp>
        <p:sp>
          <p:nvSpPr>
            <p:cNvPr id="329" name="文本框 328"/>
            <p:cNvSpPr txBox="1"/>
            <p:nvPr/>
          </p:nvSpPr>
          <p:spPr>
            <a:xfrm>
              <a:off x="11804" y="5290"/>
              <a:ext cx="1611" cy="371"/>
            </a:xfrm>
            <a:prstGeom prst="rect">
              <a:avLst/>
            </a:prstGeom>
            <a:noFill/>
          </p:spPr>
          <p:txBody>
            <a:bodyPr wrap="square" rtlCol="0">
              <a:spAutoFit/>
            </a:bodyPr>
            <a:lstStyle/>
            <a:p>
              <a:pPr algn="l"/>
              <a:r>
                <a:rPr lang="zh-CN" altLang="en-US" sz="1000" b="1">
                  <a:solidFill>
                    <a:schemeClr val="bg1"/>
                  </a:solidFill>
                </a:rPr>
                <a:t>分析及判断</a:t>
              </a:r>
              <a:endParaRPr lang="zh-CN" altLang="en-US" sz="1000" b="1">
                <a:solidFill>
                  <a:schemeClr val="bg1"/>
                </a:solidFill>
              </a:endParaRPr>
            </a:p>
          </p:txBody>
        </p:sp>
        <p:sp>
          <p:nvSpPr>
            <p:cNvPr id="332" name="矩形 331"/>
            <p:cNvSpPr/>
            <p:nvPr/>
          </p:nvSpPr>
          <p:spPr>
            <a:xfrm>
              <a:off x="9401" y="5724"/>
              <a:ext cx="6111" cy="2302"/>
            </a:xfrm>
            <a:prstGeom prst="rect">
              <a:avLst/>
            </a:prstGeom>
            <a:solidFill>
              <a:srgbClr val="FFFFFF"/>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9530" y="5834"/>
              <a:ext cx="5854" cy="2003"/>
            </a:xfrm>
            <a:prstGeom prst="rect">
              <a:avLst/>
            </a:prstGeom>
            <a:noFill/>
          </p:spPr>
          <p:txBody>
            <a:bodyPr wrap="square" rtlCol="0" anchor="t">
              <a:spAutoFit/>
            </a:bodyPr>
            <a:lstStyle/>
            <a:p>
              <a:pPr algn="l">
                <a:lnSpc>
                  <a:spcPct val="160000"/>
                </a:lnSpc>
              </a:pPr>
              <a:r>
                <a:rPr lang="en-US" sz="1000" dirty="0"/>
                <a:t>1</a:t>
              </a:r>
              <a:r>
                <a:rPr lang="zh-CN" altLang="en-US" sz="1000" dirty="0"/>
                <a:t>，数码达人</a:t>
              </a:r>
              <a:r>
                <a:rPr lang="en-US" altLang="zh-CN" sz="1000" dirty="0"/>
                <a:t>&amp;</a:t>
              </a:r>
              <a:r>
                <a:rPr lang="zh-CN" altLang="en-US" sz="1000" dirty="0"/>
                <a:t>速食客     </a:t>
              </a:r>
              <a:r>
                <a:rPr lang="en-US" altLang="zh-CN" sz="1000" dirty="0"/>
                <a:t>VS     </a:t>
              </a:r>
              <a:r>
                <a:rPr lang="zh-CN" altLang="en-US" sz="1000" dirty="0"/>
                <a:t>时尚靓妹</a:t>
              </a:r>
              <a:r>
                <a:rPr lang="en-US" altLang="zh-CN" sz="1000" dirty="0"/>
                <a:t>&amp;</a:t>
              </a:r>
              <a:r>
                <a:rPr lang="zh-CN" altLang="en-US" sz="1000" dirty="0"/>
                <a:t>家庭主妇</a:t>
              </a:r>
              <a:r>
                <a:rPr lang="en-US" altLang="zh-CN" sz="1000" dirty="0"/>
                <a:t>&amp;</a:t>
              </a:r>
              <a:r>
                <a:rPr lang="zh-CN" altLang="en-US" sz="1000" dirty="0"/>
                <a:t>白富美</a:t>
              </a:r>
              <a:endParaRPr lang="zh-CN" altLang="en-US" sz="1000" dirty="0"/>
            </a:p>
            <a:p>
              <a:pPr algn="l">
                <a:lnSpc>
                  <a:spcPct val="160000"/>
                </a:lnSpc>
              </a:pPr>
              <a:r>
                <a:rPr lang="zh-CN" altLang="en-US" sz="1000" dirty="0"/>
                <a:t>相对矛盾的组合，反应出品牌用户覆盖面广，后续私域投放的内容需要不能全部都是洗护专业知识（粘度低）</a:t>
              </a:r>
              <a:endParaRPr lang="zh-CN" altLang="en-US" sz="1000" dirty="0"/>
            </a:p>
            <a:p>
              <a:pPr algn="l">
                <a:lnSpc>
                  <a:spcPct val="160000"/>
                </a:lnSpc>
              </a:pPr>
              <a:r>
                <a:rPr lang="en-US" altLang="zh-CN" sz="1000" dirty="0"/>
                <a:t>2</a:t>
              </a:r>
              <a:r>
                <a:rPr lang="zh-CN" altLang="en-US" sz="1000" dirty="0"/>
                <a:t>，顾客消费层级集中在第二第三层级，符合目前的店铺客单价</a:t>
              </a:r>
              <a:r>
                <a:rPr lang="en-US" altLang="zh-CN" sz="1000" dirty="0"/>
                <a:t>89</a:t>
              </a:r>
              <a:r>
                <a:rPr lang="zh-CN" altLang="en-US" sz="1000" dirty="0"/>
                <a:t>元的状态。后续私域产品规划可尝试</a:t>
              </a:r>
              <a:r>
                <a:rPr lang="en-US" altLang="zh-CN" sz="1000" dirty="0"/>
                <a:t>100-120</a:t>
              </a:r>
              <a:r>
                <a:rPr lang="zh-CN" altLang="en-US" sz="1000" dirty="0"/>
                <a:t>元</a:t>
              </a:r>
              <a:endParaRPr lang="zh-CN" altLang="en-US" sz="1000" dirty="0"/>
            </a:p>
          </p:txBody>
        </p:sp>
      </p:gr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3" name="文本框 22"/>
          <p:cNvSpPr txBox="1"/>
          <p:nvPr/>
        </p:nvSpPr>
        <p:spPr>
          <a:xfrm>
            <a:off x="1201779" y="318612"/>
            <a:ext cx="1402080" cy="337185"/>
          </a:xfrm>
          <a:prstGeom prst="rect">
            <a:avLst/>
          </a:prstGeom>
          <a:noFill/>
        </p:spPr>
        <p:txBody>
          <a:bodyPr wrap="none" rtlCol="0">
            <a:spAutoFit/>
          </a:bodyPr>
          <a:lstStyle/>
          <a:p>
            <a:pPr algn="ctr"/>
            <a:r>
              <a:rPr lang="zh-CN" altLang="en-US" sz="1600" b="1" noProof="1">
                <a:latin typeface="宋体" panose="02010600030101010101" pitchFamily="2" charset="-122"/>
                <a:cs typeface="微软雅黑" panose="020B0503020204020204" charset="-122"/>
                <a:sym typeface="+mn-ea"/>
              </a:rPr>
              <a:t>人群画像分析</a:t>
            </a:r>
            <a:endParaRPr lang="zh-CN" altLang="en-US" sz="1600" b="1" noProof="1">
              <a:latin typeface="宋体" panose="02010600030101010101" pitchFamily="2" charset="-122"/>
              <a:cs typeface="微软雅黑" panose="020B0503020204020204" charset="-122"/>
              <a:sym typeface="+mn-ea"/>
            </a:endParaRPr>
          </a:p>
        </p:txBody>
      </p:sp>
      <p:grpSp>
        <p:nvGrpSpPr>
          <p:cNvPr id="4104" name="组合 6"/>
          <p:cNvGrpSpPr/>
          <p:nvPr/>
        </p:nvGrpSpPr>
        <p:grpSpPr>
          <a:xfrm>
            <a:off x="467331" y="356391"/>
            <a:ext cx="321290" cy="262239"/>
            <a:chOff x="4729" y="1585"/>
            <a:chExt cx="842" cy="708"/>
          </a:xfrm>
        </p:grpSpPr>
        <p:pic>
          <p:nvPicPr>
            <p:cNvPr id="4105"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4106"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4107"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65" name="ïṡļîḍe"/>
          <p:cNvSpPr/>
          <p:nvPr/>
        </p:nvSpPr>
        <p:spPr>
          <a:xfrm>
            <a:off x="5815605" y="1556467"/>
            <a:ext cx="5246680" cy="1292145"/>
          </a:xfrm>
          <a:prstGeom prst="rect">
            <a:avLst/>
          </a:prstGeom>
        </p:spPr>
        <p:txBody>
          <a:bodyPr wrap="square" lIns="91434" tIns="45717" rIns="91434" bIns="45717">
            <a:normAutofit/>
          </a:bodyPr>
          <a:lstStyle/>
          <a:p>
            <a:pPr algn="l" fontAlgn="auto">
              <a:lnSpc>
                <a:spcPct val="150000"/>
              </a:lnSpc>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3"/>
          <a:stretch>
            <a:fillRect/>
          </a:stretch>
        </p:blipFill>
        <p:spPr>
          <a:xfrm>
            <a:off x="467331" y="786260"/>
            <a:ext cx="1379770" cy="2832560"/>
          </a:xfrm>
          <a:prstGeom prst="rect">
            <a:avLst/>
          </a:prstGeom>
        </p:spPr>
      </p:pic>
      <p:pic>
        <p:nvPicPr>
          <p:cNvPr id="7" name="图片 6"/>
          <p:cNvPicPr>
            <a:picLocks noChangeAspect="1"/>
          </p:cNvPicPr>
          <p:nvPr/>
        </p:nvPicPr>
        <p:blipFill>
          <a:blip r:embed="rId4"/>
          <a:stretch>
            <a:fillRect/>
          </a:stretch>
        </p:blipFill>
        <p:spPr>
          <a:xfrm>
            <a:off x="2097910" y="724986"/>
            <a:ext cx="1363261" cy="2822400"/>
          </a:xfrm>
          <a:prstGeom prst="rect">
            <a:avLst/>
          </a:prstGeom>
        </p:spPr>
      </p:pic>
      <p:pic>
        <p:nvPicPr>
          <p:cNvPr id="8" name="图片 7"/>
          <p:cNvPicPr>
            <a:picLocks noChangeAspect="1"/>
          </p:cNvPicPr>
          <p:nvPr/>
        </p:nvPicPr>
        <p:blipFill>
          <a:blip r:embed="rId5"/>
          <a:stretch>
            <a:fillRect/>
          </a:stretch>
        </p:blipFill>
        <p:spPr>
          <a:xfrm>
            <a:off x="3711980" y="725938"/>
            <a:ext cx="1379770" cy="3074480"/>
          </a:xfrm>
          <a:prstGeom prst="rect">
            <a:avLst/>
          </a:prstGeom>
        </p:spPr>
      </p:pic>
      <p:pic>
        <p:nvPicPr>
          <p:cNvPr id="9" name="图片 8"/>
          <p:cNvPicPr>
            <a:picLocks noChangeAspect="1"/>
          </p:cNvPicPr>
          <p:nvPr/>
        </p:nvPicPr>
        <p:blipFill>
          <a:blip r:embed="rId6"/>
          <a:stretch>
            <a:fillRect/>
          </a:stretch>
        </p:blipFill>
        <p:spPr>
          <a:xfrm>
            <a:off x="5091750" y="725938"/>
            <a:ext cx="1363261" cy="2900500"/>
          </a:xfrm>
          <a:prstGeom prst="rect">
            <a:avLst/>
          </a:prstGeom>
        </p:spPr>
      </p:pic>
      <p:pic>
        <p:nvPicPr>
          <p:cNvPr id="10" name="图片 9"/>
          <p:cNvPicPr>
            <a:picLocks noChangeAspect="1"/>
          </p:cNvPicPr>
          <p:nvPr/>
        </p:nvPicPr>
        <p:blipFill>
          <a:blip r:embed="rId7"/>
          <a:stretch>
            <a:fillRect/>
          </a:stretch>
        </p:blipFill>
        <p:spPr>
          <a:xfrm>
            <a:off x="6617560" y="713239"/>
            <a:ext cx="1363261" cy="2913200"/>
          </a:xfrm>
          <a:prstGeom prst="rect">
            <a:avLst/>
          </a:prstGeom>
        </p:spPr>
      </p:pic>
      <p:pic>
        <p:nvPicPr>
          <p:cNvPr id="11" name="图片 10"/>
          <p:cNvPicPr>
            <a:picLocks noChangeAspect="1"/>
          </p:cNvPicPr>
          <p:nvPr/>
        </p:nvPicPr>
        <p:blipFill>
          <a:blip r:embed="rId8"/>
          <a:stretch>
            <a:fillRect/>
          </a:stretch>
        </p:blipFill>
        <p:spPr>
          <a:xfrm>
            <a:off x="8143371" y="735781"/>
            <a:ext cx="1382944" cy="2932883"/>
          </a:xfrm>
          <a:prstGeom prst="rect">
            <a:avLst/>
          </a:prstGeom>
        </p:spPr>
      </p:pic>
      <p:sp>
        <p:nvSpPr>
          <p:cNvPr id="12" name="object 13"/>
          <p:cNvSpPr/>
          <p:nvPr/>
        </p:nvSpPr>
        <p:spPr>
          <a:xfrm>
            <a:off x="2976061" y="3779464"/>
            <a:ext cx="3880245" cy="287002"/>
          </a:xfrm>
          <a:prstGeom prst="rect">
            <a:avLst/>
          </a:prstGeom>
          <a:solidFill>
            <a:srgbClr val="EC6912"/>
          </a:solidFill>
        </p:spPr>
        <p:txBody>
          <a:bodyPr wrap="square" lIns="0" tIns="0" rIns="0" bIns="0" rtlCol="0"/>
          <a:lstStyle/>
          <a:p>
            <a:endParaRPr dirty="0"/>
          </a:p>
        </p:txBody>
      </p:sp>
      <p:sp>
        <p:nvSpPr>
          <p:cNvPr id="13" name="文本框 12"/>
          <p:cNvSpPr txBox="1"/>
          <p:nvPr/>
        </p:nvSpPr>
        <p:spPr>
          <a:xfrm>
            <a:off x="4411707" y="3800418"/>
            <a:ext cx="817880" cy="245110"/>
          </a:xfrm>
          <a:prstGeom prst="rect">
            <a:avLst/>
          </a:prstGeom>
          <a:noFill/>
        </p:spPr>
        <p:txBody>
          <a:bodyPr wrap="none" rtlCol="0">
            <a:spAutoFit/>
          </a:bodyPr>
          <a:lstStyle/>
          <a:p>
            <a:pPr algn="l"/>
            <a:r>
              <a:rPr lang="zh-CN" altLang="en-US" sz="1000" b="1">
                <a:solidFill>
                  <a:schemeClr val="bg1"/>
                </a:solidFill>
              </a:rPr>
              <a:t>分析及判断</a:t>
            </a:r>
            <a:endParaRPr lang="zh-CN" altLang="en-US" sz="1000" b="1">
              <a:solidFill>
                <a:schemeClr val="bg1"/>
              </a:solidFill>
            </a:endParaRPr>
          </a:p>
        </p:txBody>
      </p:sp>
      <p:sp>
        <p:nvSpPr>
          <p:cNvPr id="14" name="文本框 13"/>
          <p:cNvSpPr txBox="1"/>
          <p:nvPr/>
        </p:nvSpPr>
        <p:spPr>
          <a:xfrm>
            <a:off x="2976061" y="4066467"/>
            <a:ext cx="3799605" cy="1322070"/>
          </a:xfrm>
          <a:prstGeom prst="rect">
            <a:avLst/>
          </a:prstGeom>
          <a:noFill/>
        </p:spPr>
        <p:txBody>
          <a:bodyPr wrap="square" rtlCol="0" anchor="t">
            <a:spAutoFit/>
          </a:bodyPr>
          <a:lstStyle/>
          <a:p>
            <a:pPr algn="l">
              <a:lnSpc>
                <a:spcPct val="160000"/>
              </a:lnSpc>
            </a:pPr>
            <a:r>
              <a:rPr lang="en-US" altLang="zh-CN" sz="1000" b="1" dirty="0"/>
              <a:t>17-25</a:t>
            </a:r>
            <a:r>
              <a:rPr lang="zh-CN" altLang="en-US" sz="1000" b="1"/>
              <a:t>岁典型用户</a:t>
            </a:r>
            <a:endParaRPr lang="zh-CN" altLang="en-US" sz="1000"/>
          </a:p>
          <a:p>
            <a:pPr algn="l">
              <a:lnSpc>
                <a:spcPct val="160000"/>
              </a:lnSpc>
            </a:pPr>
            <a:r>
              <a:rPr lang="zh-CN" sz="1000"/>
              <a:t>朋友圈单图展示 </a:t>
            </a:r>
            <a:r>
              <a:rPr lang="en-US" altLang="zh-CN" sz="1000" dirty="0"/>
              <a:t>+ </a:t>
            </a:r>
            <a:r>
              <a:rPr lang="zh-CN" altLang="en-US" sz="1000"/>
              <a:t>简短文字，基本不分享文章</a:t>
            </a:r>
            <a:endParaRPr lang="zh-CN" altLang="en-US" sz="1000"/>
          </a:p>
          <a:p>
            <a:pPr algn="l">
              <a:lnSpc>
                <a:spcPct val="160000"/>
              </a:lnSpc>
            </a:pPr>
            <a:r>
              <a:rPr lang="zh-CN" altLang="en-US" sz="1000"/>
              <a:t>内容集中在美食、心情、友情、旅游、学习、励志</a:t>
            </a:r>
            <a:endParaRPr lang="zh-CN" altLang="en-US" sz="1000"/>
          </a:p>
          <a:p>
            <a:pPr algn="l">
              <a:lnSpc>
                <a:spcPct val="160000"/>
              </a:lnSpc>
            </a:pPr>
            <a:r>
              <a:rPr lang="zh-CN" altLang="en-US" sz="1000"/>
              <a:t>在朋友圈经常晒自拍大头像</a:t>
            </a:r>
            <a:endParaRPr lang="zh-CN" altLang="en-US" sz="1000"/>
          </a:p>
          <a:p>
            <a:pPr algn="l">
              <a:lnSpc>
                <a:spcPct val="160000"/>
              </a:lnSpc>
            </a:pPr>
            <a:r>
              <a:rPr lang="zh-CN" altLang="en-US" sz="1000"/>
              <a:t>希望展现自己积极向上、与众不同、美丽自信、随性可爱的一面</a:t>
            </a:r>
            <a:endParaRPr lang="zh-CN" altLang="en-US" sz="1000"/>
          </a:p>
        </p:txBody>
      </p:sp>
      <p:grpSp>
        <p:nvGrpSpPr>
          <p:cNvPr id="3" name="组合 2"/>
          <p:cNvGrpSpPr/>
          <p:nvPr/>
        </p:nvGrpSpPr>
        <p:grpSpPr>
          <a:xfrm>
            <a:off x="9368790" y="120650"/>
            <a:ext cx="659130" cy="598170"/>
            <a:chOff x="14118" y="124"/>
            <a:chExt cx="1038" cy="942"/>
          </a:xfrm>
        </p:grpSpPr>
        <p:sp>
          <p:nvSpPr>
            <p:cNvPr id="5" name="对角圆角矩形 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resource"/>
            <p:cNvPicPr>
              <a:picLocks noChangeAspect="1"/>
            </p:cNvPicPr>
            <p:nvPr/>
          </p:nvPicPr>
          <p:blipFill>
            <a:blip r:embed="rId9"/>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6" name="文本框 1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3077" name="文本框 22"/>
          <p:cNvSpPr txBox="1"/>
          <p:nvPr/>
        </p:nvSpPr>
        <p:spPr>
          <a:xfrm>
            <a:off x="4033649" y="1115498"/>
            <a:ext cx="2621280" cy="829945"/>
          </a:xfrm>
          <a:prstGeom prst="rect">
            <a:avLst/>
          </a:prstGeom>
          <a:noFill/>
          <a:ln w="9525">
            <a:noFill/>
          </a:ln>
        </p:spPr>
        <p:txBody>
          <a:bodyPr wrap="none" anchor="t">
            <a:spAutoFit/>
          </a:bodyPr>
          <a:lstStyle/>
          <a:p>
            <a:pPr algn="ctr"/>
            <a:r>
              <a:rPr lang="zh-CN" altLang="en-US" sz="4800" b="1">
                <a:latin typeface="微软雅黑" panose="020B0503020204020204" charset="-122"/>
                <a:ea typeface="微软雅黑" panose="020B0503020204020204" charset="-122"/>
                <a:sym typeface="微软雅黑" panose="020B0503020204020204" charset="-122"/>
              </a:rPr>
              <a:t>社群定位</a:t>
            </a:r>
            <a:endParaRPr lang="zh-CN" altLang="en-US" sz="4800" b="1">
              <a:latin typeface="微软雅黑" panose="020B0503020204020204" charset="-122"/>
              <a:ea typeface="微软雅黑" panose="020B0503020204020204" charset="-122"/>
              <a:sym typeface="微软雅黑" panose="020B0503020204020204" charset="-122"/>
            </a:endParaRPr>
          </a:p>
        </p:txBody>
      </p:sp>
      <p:sp>
        <p:nvSpPr>
          <p:cNvPr id="5" name="文本框 4"/>
          <p:cNvSpPr txBox="1"/>
          <p:nvPr/>
        </p:nvSpPr>
        <p:spPr>
          <a:xfrm>
            <a:off x="2996380" y="2376201"/>
            <a:ext cx="4827606" cy="829945"/>
          </a:xfrm>
          <a:prstGeom prst="rect">
            <a:avLst/>
          </a:prstGeom>
          <a:noFill/>
        </p:spPr>
        <p:txBody>
          <a:bodyPr wrap="square" rtlCol="0">
            <a:spAutoFit/>
          </a:bodyPr>
          <a:lstStyle/>
          <a:p>
            <a:pPr algn="ctr"/>
            <a:r>
              <a:rPr lang="zh-CN" altLang="en-US" sz="2400" noProof="1">
                <a:latin typeface="微软雅黑" panose="020B0503020204020204" charset="-122"/>
                <a:ea typeface="微软雅黑" panose="020B0503020204020204" charset="-122"/>
              </a:rPr>
              <a:t>定位是一个社群发展的指挥棒</a:t>
            </a:r>
            <a:endParaRPr lang="zh-CN" altLang="en-US" sz="2400" noProof="1">
              <a:latin typeface="微软雅黑" panose="020B0503020204020204" charset="-122"/>
              <a:ea typeface="微软雅黑" panose="020B0503020204020204" charset="-122"/>
            </a:endParaRPr>
          </a:p>
          <a:p>
            <a:pPr algn="ctr"/>
            <a:r>
              <a:rPr lang="zh-CN" altLang="en-US" sz="2400" noProof="1">
                <a:latin typeface="微软雅黑" panose="020B0503020204020204" charset="-122"/>
                <a:ea typeface="微软雅黑" panose="020B0503020204020204" charset="-122"/>
              </a:rPr>
              <a:t>也是社群建立的第一步</a:t>
            </a:r>
            <a:endParaRPr lang="zh-CN" altLang="en-US" sz="2400" noProof="1">
              <a:latin typeface="微软雅黑" panose="020B0503020204020204" charset="-122"/>
              <a:ea typeface="微软雅黑" panose="020B0503020204020204" charset="-122"/>
            </a:endParaRPr>
          </a:p>
        </p:txBody>
      </p:sp>
      <p:grpSp>
        <p:nvGrpSpPr>
          <p:cNvPr id="21" name="组合 20"/>
          <p:cNvGrpSpPr/>
          <p:nvPr/>
        </p:nvGrpSpPr>
        <p:grpSpPr>
          <a:xfrm>
            <a:off x="4561558" y="3317213"/>
            <a:ext cx="1553114" cy="1671852"/>
            <a:chOff x="6847" y="2963"/>
            <a:chExt cx="2446" cy="2633"/>
          </a:xfrm>
        </p:grpSpPr>
        <p:pic>
          <p:nvPicPr>
            <p:cNvPr id="9" name="图片 8" descr="六角形"/>
            <p:cNvPicPr>
              <a:picLocks noChangeAspect="1"/>
            </p:cNvPicPr>
            <p:nvPr/>
          </p:nvPicPr>
          <p:blipFill>
            <a:blip r:embed="rId1"/>
            <a:stretch>
              <a:fillRect/>
            </a:stretch>
          </p:blipFill>
          <p:spPr>
            <a:xfrm>
              <a:off x="6847" y="2963"/>
              <a:ext cx="2446" cy="2633"/>
            </a:xfrm>
            <a:prstGeom prst="rect">
              <a:avLst/>
            </a:prstGeom>
          </p:spPr>
        </p:pic>
        <p:sp>
          <p:nvSpPr>
            <p:cNvPr id="18" name="文本框 17"/>
            <p:cNvSpPr txBox="1"/>
            <p:nvPr/>
          </p:nvSpPr>
          <p:spPr>
            <a:xfrm>
              <a:off x="7189" y="3936"/>
              <a:ext cx="1780" cy="686"/>
            </a:xfrm>
            <a:prstGeom prst="rect">
              <a:avLst/>
            </a:prstGeom>
            <a:noFill/>
          </p:spPr>
          <p:txBody>
            <a:bodyPr wrap="square" rtlCol="0" anchor="t">
              <a:spAutoFit/>
            </a:bodyPr>
            <a:lstStyle/>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产品定位</a:t>
              </a:r>
              <a:endParaRPr lang="zh-CN" altLang="zh-CN" sz="1600" b="1">
                <a:solidFill>
                  <a:schemeClr val="tx1"/>
                </a:solidFill>
                <a:latin typeface="微软雅黑" panose="020B0503020204020204" charset="-122"/>
                <a:ea typeface="微软雅黑" panose="020B0503020204020204" charset="-122"/>
                <a:sym typeface="+mn-ea"/>
              </a:endParaRPr>
            </a:p>
          </p:txBody>
        </p:sp>
      </p:grpSp>
      <p:grpSp>
        <p:nvGrpSpPr>
          <p:cNvPr id="3" name="组合 2"/>
          <p:cNvGrpSpPr/>
          <p:nvPr/>
        </p:nvGrpSpPr>
        <p:grpSpPr>
          <a:xfrm>
            <a:off x="6646134" y="3317213"/>
            <a:ext cx="1553114" cy="1671852"/>
            <a:chOff x="6847" y="2963"/>
            <a:chExt cx="2446" cy="2633"/>
          </a:xfrm>
        </p:grpSpPr>
        <p:pic>
          <p:nvPicPr>
            <p:cNvPr id="6" name="图片 5" descr="六角形"/>
            <p:cNvPicPr>
              <a:picLocks noChangeAspect="1"/>
            </p:cNvPicPr>
            <p:nvPr/>
          </p:nvPicPr>
          <p:blipFill>
            <a:blip r:embed="rId1"/>
            <a:stretch>
              <a:fillRect/>
            </a:stretch>
          </p:blipFill>
          <p:spPr>
            <a:xfrm>
              <a:off x="6847" y="2963"/>
              <a:ext cx="2446" cy="2633"/>
            </a:xfrm>
            <a:prstGeom prst="rect">
              <a:avLst/>
            </a:prstGeom>
          </p:spPr>
        </p:pic>
        <p:sp>
          <p:nvSpPr>
            <p:cNvPr id="7" name="文本框 6"/>
            <p:cNvSpPr txBox="1"/>
            <p:nvPr/>
          </p:nvSpPr>
          <p:spPr>
            <a:xfrm>
              <a:off x="7189" y="3936"/>
              <a:ext cx="1780" cy="686"/>
            </a:xfrm>
            <a:prstGeom prst="rect">
              <a:avLst/>
            </a:prstGeom>
            <a:noFill/>
          </p:spPr>
          <p:txBody>
            <a:bodyPr wrap="square" rtlCol="0" anchor="t">
              <a:spAutoFit/>
            </a:bodyPr>
            <a:lstStyle/>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内容定位</a:t>
              </a:r>
              <a:endParaRPr lang="zh-CN" altLang="zh-CN" sz="1600" b="1">
                <a:solidFill>
                  <a:schemeClr val="tx1"/>
                </a:solidFill>
                <a:latin typeface="微软雅黑" panose="020B0503020204020204" charset="-122"/>
                <a:ea typeface="微软雅黑" panose="020B0503020204020204" charset="-122"/>
                <a:sym typeface="+mn-ea"/>
              </a:endParaRPr>
            </a:p>
          </p:txBody>
        </p:sp>
      </p:grpSp>
      <p:grpSp>
        <p:nvGrpSpPr>
          <p:cNvPr id="8" name="组合 7"/>
          <p:cNvGrpSpPr/>
          <p:nvPr/>
        </p:nvGrpSpPr>
        <p:grpSpPr>
          <a:xfrm>
            <a:off x="2453488" y="3317848"/>
            <a:ext cx="1553114" cy="1671852"/>
            <a:chOff x="6847" y="2963"/>
            <a:chExt cx="2446" cy="2633"/>
          </a:xfrm>
        </p:grpSpPr>
        <p:pic>
          <p:nvPicPr>
            <p:cNvPr id="10" name="图片 9" descr="六角形"/>
            <p:cNvPicPr>
              <a:picLocks noChangeAspect="1"/>
            </p:cNvPicPr>
            <p:nvPr/>
          </p:nvPicPr>
          <p:blipFill>
            <a:blip r:embed="rId1"/>
            <a:stretch>
              <a:fillRect/>
            </a:stretch>
          </p:blipFill>
          <p:spPr>
            <a:xfrm>
              <a:off x="6847" y="2963"/>
              <a:ext cx="2446" cy="2633"/>
            </a:xfrm>
            <a:prstGeom prst="rect">
              <a:avLst/>
            </a:prstGeom>
          </p:spPr>
        </p:pic>
        <p:sp>
          <p:nvSpPr>
            <p:cNvPr id="11" name="文本框 10"/>
            <p:cNvSpPr txBox="1"/>
            <p:nvPr/>
          </p:nvSpPr>
          <p:spPr>
            <a:xfrm>
              <a:off x="7189" y="3936"/>
              <a:ext cx="1780" cy="686"/>
            </a:xfrm>
            <a:prstGeom prst="rect">
              <a:avLst/>
            </a:prstGeom>
            <a:noFill/>
          </p:spPr>
          <p:txBody>
            <a:bodyPr wrap="square" rtlCol="0" anchor="t">
              <a:spAutoFit/>
            </a:bodyPr>
            <a:lstStyle/>
            <a:p>
              <a:pPr algn="ctr">
                <a:lnSpc>
                  <a:spcPct val="140000"/>
                </a:lnSpc>
              </a:pPr>
              <a:r>
                <a:rPr lang="zh-CN" altLang="zh-CN" sz="1600" b="1">
                  <a:solidFill>
                    <a:schemeClr val="tx1"/>
                  </a:solidFill>
                  <a:latin typeface="微软雅黑" panose="020B0503020204020204" charset="-122"/>
                  <a:ea typeface="微软雅黑" panose="020B0503020204020204" charset="-122"/>
                  <a:sym typeface="+mn-ea"/>
                </a:rPr>
                <a:t>用户定位</a:t>
              </a:r>
              <a:endParaRPr lang="zh-CN" altLang="zh-CN" sz="1600" b="1">
                <a:solidFill>
                  <a:schemeClr val="tx1"/>
                </a:solidFill>
                <a:latin typeface="微软雅黑" panose="020B0503020204020204" charset="-122"/>
                <a:ea typeface="微软雅黑" panose="020B0503020204020204" charset="-122"/>
                <a:sym typeface="+mn-ea"/>
              </a:endParaRPr>
            </a:p>
          </p:txBody>
        </p:sp>
      </p:grpSp>
      <p:grpSp>
        <p:nvGrpSpPr>
          <p:cNvPr id="12" name="组合 11"/>
          <p:cNvGrpSpPr/>
          <p:nvPr/>
        </p:nvGrpSpPr>
        <p:grpSpPr>
          <a:xfrm>
            <a:off x="9368790" y="120650"/>
            <a:ext cx="659130" cy="598170"/>
            <a:chOff x="14118" y="124"/>
            <a:chExt cx="1038" cy="942"/>
          </a:xfrm>
        </p:grpSpPr>
        <p:sp>
          <p:nvSpPr>
            <p:cNvPr id="13" name="对角圆角矩形 1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5" name="文本框 14"/>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6" name="组合 15"/>
          <p:cNvGrpSpPr/>
          <p:nvPr/>
        </p:nvGrpSpPr>
        <p:grpSpPr>
          <a:xfrm>
            <a:off x="752475" y="464185"/>
            <a:ext cx="341630" cy="280035"/>
            <a:chOff x="4729" y="1585"/>
            <a:chExt cx="842" cy="708"/>
          </a:xfrm>
        </p:grpSpPr>
        <p:pic>
          <p:nvPicPr>
            <p:cNvPr id="17" name="图片 16" descr="resource"/>
            <p:cNvPicPr>
              <a:picLocks noChangeAspect="1"/>
            </p:cNvPicPr>
            <p:nvPr/>
          </p:nvPicPr>
          <p:blipFill>
            <a:blip r:embed="rId3"/>
            <a:stretch>
              <a:fillRect/>
            </a:stretch>
          </p:blipFill>
          <p:spPr>
            <a:xfrm>
              <a:off x="5235" y="1585"/>
              <a:ext cx="337" cy="709"/>
            </a:xfrm>
            <a:prstGeom prst="rect">
              <a:avLst/>
            </a:prstGeom>
          </p:spPr>
        </p:pic>
        <p:pic>
          <p:nvPicPr>
            <p:cNvPr id="19" name="图片 18" descr="resource"/>
            <p:cNvPicPr>
              <a:picLocks noChangeAspect="1"/>
            </p:cNvPicPr>
            <p:nvPr/>
          </p:nvPicPr>
          <p:blipFill>
            <a:blip r:embed="rId4"/>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stretch>
              <a:fillRect/>
            </a:stretch>
          </p:blipFill>
          <p:spPr>
            <a:xfrm>
              <a:off x="4729" y="1585"/>
              <a:ext cx="337" cy="709"/>
            </a:xfrm>
            <a:prstGeom prst="rect">
              <a:avLst/>
            </a:prstGeom>
          </p:spPr>
        </p:pic>
      </p:grpSp>
      <p:sp>
        <p:nvSpPr>
          <p:cNvPr id="20" name="文本框 19"/>
          <p:cNvSpPr txBox="1"/>
          <p:nvPr/>
        </p:nvSpPr>
        <p:spPr>
          <a:xfrm>
            <a:off x="1093878" y="289875"/>
            <a:ext cx="1578903" cy="521970"/>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社群定位</a:t>
            </a:r>
            <a:endParaRPr lang="zh-CN" altLang="zh-CN" sz="2000" b="1">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3" name="文本框 22"/>
          <p:cNvSpPr txBox="1"/>
          <p:nvPr/>
        </p:nvSpPr>
        <p:spPr>
          <a:xfrm>
            <a:off x="914777" y="318612"/>
            <a:ext cx="1402080" cy="337185"/>
          </a:xfrm>
          <a:prstGeom prst="rect">
            <a:avLst/>
          </a:prstGeom>
          <a:noFill/>
        </p:spPr>
        <p:txBody>
          <a:bodyPr wrap="none" rtlCol="0">
            <a:spAutoFit/>
          </a:bodyPr>
          <a:lstStyle/>
          <a:p>
            <a:pPr algn="ctr"/>
            <a:r>
              <a:rPr lang="zh-CN" altLang="en-US" sz="1600" b="1" noProof="1">
                <a:latin typeface="宋体" panose="02010600030101010101" pitchFamily="2" charset="-122"/>
                <a:cs typeface="微软雅黑" panose="020B0503020204020204" charset="-122"/>
                <a:sym typeface="+mn-ea"/>
              </a:rPr>
              <a:t>人群画像分析</a:t>
            </a:r>
            <a:endParaRPr lang="zh-CN" altLang="en-US" sz="1600" b="1" noProof="1">
              <a:latin typeface="宋体" panose="02010600030101010101" pitchFamily="2" charset="-122"/>
              <a:cs typeface="微软雅黑" panose="020B0503020204020204" charset="-122"/>
              <a:sym typeface="+mn-ea"/>
            </a:endParaRPr>
          </a:p>
        </p:txBody>
      </p:sp>
      <p:grpSp>
        <p:nvGrpSpPr>
          <p:cNvPr id="4104" name="组合 6"/>
          <p:cNvGrpSpPr/>
          <p:nvPr/>
        </p:nvGrpSpPr>
        <p:grpSpPr>
          <a:xfrm>
            <a:off x="467331" y="356391"/>
            <a:ext cx="321290" cy="262239"/>
            <a:chOff x="4729" y="1585"/>
            <a:chExt cx="842" cy="708"/>
          </a:xfrm>
        </p:grpSpPr>
        <p:pic>
          <p:nvPicPr>
            <p:cNvPr id="4105"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4106"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4107"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65" name="ïṡļîḍe"/>
          <p:cNvSpPr/>
          <p:nvPr/>
        </p:nvSpPr>
        <p:spPr>
          <a:xfrm>
            <a:off x="5815605" y="1556467"/>
            <a:ext cx="5246680" cy="1292145"/>
          </a:xfrm>
          <a:prstGeom prst="rect">
            <a:avLst/>
          </a:prstGeom>
        </p:spPr>
        <p:txBody>
          <a:bodyPr wrap="square" lIns="91434" tIns="45717" rIns="91434" bIns="45717">
            <a:normAutofit/>
          </a:bodyPr>
          <a:lstStyle/>
          <a:p>
            <a:pPr algn="l" fontAlgn="auto">
              <a:lnSpc>
                <a:spcPct val="150000"/>
              </a:lnSpc>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pic>
        <p:nvPicPr>
          <p:cNvPr id="16" name="图片 15"/>
          <p:cNvPicPr>
            <a:picLocks noChangeAspect="1"/>
          </p:cNvPicPr>
          <p:nvPr/>
        </p:nvPicPr>
        <p:blipFill>
          <a:blip r:embed="rId3"/>
          <a:stretch>
            <a:fillRect/>
          </a:stretch>
        </p:blipFill>
        <p:spPr>
          <a:xfrm>
            <a:off x="467331" y="641490"/>
            <a:ext cx="1431201" cy="2979236"/>
          </a:xfrm>
          <a:prstGeom prst="rect">
            <a:avLst/>
          </a:prstGeom>
        </p:spPr>
      </p:pic>
      <p:pic>
        <p:nvPicPr>
          <p:cNvPr id="3" name="图片 2"/>
          <p:cNvPicPr>
            <a:picLocks noChangeAspect="1"/>
          </p:cNvPicPr>
          <p:nvPr/>
        </p:nvPicPr>
        <p:blipFill>
          <a:blip r:embed="rId4"/>
          <a:stretch>
            <a:fillRect/>
          </a:stretch>
        </p:blipFill>
        <p:spPr>
          <a:xfrm>
            <a:off x="1984252" y="641489"/>
            <a:ext cx="1445171" cy="3104958"/>
          </a:xfrm>
          <a:prstGeom prst="rect">
            <a:avLst/>
          </a:prstGeom>
        </p:spPr>
      </p:pic>
      <p:pic>
        <p:nvPicPr>
          <p:cNvPr id="5" name="图片 4"/>
          <p:cNvPicPr>
            <a:picLocks noChangeAspect="1"/>
          </p:cNvPicPr>
          <p:nvPr/>
        </p:nvPicPr>
        <p:blipFill>
          <a:blip r:embed="rId5"/>
          <a:stretch>
            <a:fillRect/>
          </a:stretch>
        </p:blipFill>
        <p:spPr>
          <a:xfrm>
            <a:off x="3613561" y="641172"/>
            <a:ext cx="1448345" cy="3151310"/>
          </a:xfrm>
          <a:prstGeom prst="rect">
            <a:avLst/>
          </a:prstGeom>
        </p:spPr>
      </p:pic>
      <p:pic>
        <p:nvPicPr>
          <p:cNvPr id="17" name="图片 16"/>
          <p:cNvPicPr>
            <a:picLocks noChangeAspect="1"/>
          </p:cNvPicPr>
          <p:nvPr/>
        </p:nvPicPr>
        <p:blipFill>
          <a:blip r:embed="rId6"/>
          <a:stretch>
            <a:fillRect/>
          </a:stretch>
        </p:blipFill>
        <p:spPr>
          <a:xfrm>
            <a:off x="5226362" y="641172"/>
            <a:ext cx="1451520" cy="3153850"/>
          </a:xfrm>
          <a:prstGeom prst="rect">
            <a:avLst/>
          </a:prstGeom>
        </p:spPr>
      </p:pic>
      <p:pic>
        <p:nvPicPr>
          <p:cNvPr id="18" name="图片 17"/>
          <p:cNvPicPr>
            <a:picLocks noChangeAspect="1"/>
          </p:cNvPicPr>
          <p:nvPr/>
        </p:nvPicPr>
        <p:blipFill>
          <a:blip r:embed="rId7"/>
          <a:stretch>
            <a:fillRect/>
          </a:stretch>
        </p:blipFill>
        <p:spPr>
          <a:xfrm>
            <a:off x="6842337" y="641172"/>
            <a:ext cx="1445171" cy="3171629"/>
          </a:xfrm>
          <a:prstGeom prst="rect">
            <a:avLst/>
          </a:prstGeom>
        </p:spPr>
      </p:pic>
      <p:pic>
        <p:nvPicPr>
          <p:cNvPr id="19" name="图片 18"/>
          <p:cNvPicPr>
            <a:picLocks noChangeAspect="1"/>
          </p:cNvPicPr>
          <p:nvPr/>
        </p:nvPicPr>
        <p:blipFill>
          <a:blip r:embed="rId8"/>
          <a:stretch>
            <a:fillRect/>
          </a:stretch>
        </p:blipFill>
        <p:spPr>
          <a:xfrm>
            <a:off x="8411324" y="722765"/>
            <a:ext cx="1414057" cy="3162104"/>
          </a:xfrm>
          <a:prstGeom prst="rect">
            <a:avLst/>
          </a:prstGeom>
        </p:spPr>
      </p:pic>
      <p:sp>
        <p:nvSpPr>
          <p:cNvPr id="20" name="object 13"/>
          <p:cNvSpPr/>
          <p:nvPr/>
        </p:nvSpPr>
        <p:spPr>
          <a:xfrm>
            <a:off x="3099243" y="3905187"/>
            <a:ext cx="3880245" cy="287002"/>
          </a:xfrm>
          <a:prstGeom prst="rect">
            <a:avLst/>
          </a:prstGeom>
          <a:solidFill>
            <a:srgbClr val="EC6912"/>
          </a:solidFill>
        </p:spPr>
        <p:txBody>
          <a:bodyPr wrap="square" lIns="0" tIns="0" rIns="0" bIns="0" rtlCol="0"/>
          <a:lstStyle/>
          <a:p>
            <a:endParaRPr dirty="0"/>
          </a:p>
        </p:txBody>
      </p:sp>
      <p:sp>
        <p:nvSpPr>
          <p:cNvPr id="329" name="文本框 328"/>
          <p:cNvSpPr txBox="1"/>
          <p:nvPr/>
        </p:nvSpPr>
        <p:spPr>
          <a:xfrm>
            <a:off x="4538699" y="3976937"/>
            <a:ext cx="817880" cy="245110"/>
          </a:xfrm>
          <a:prstGeom prst="rect">
            <a:avLst/>
          </a:prstGeom>
          <a:noFill/>
        </p:spPr>
        <p:txBody>
          <a:bodyPr wrap="none" rtlCol="0">
            <a:spAutoFit/>
          </a:bodyPr>
          <a:lstStyle/>
          <a:p>
            <a:pPr algn="l"/>
            <a:r>
              <a:rPr lang="zh-CN" altLang="en-US" sz="1000" b="1">
                <a:solidFill>
                  <a:schemeClr val="bg1"/>
                </a:solidFill>
              </a:rPr>
              <a:t>分析及判断</a:t>
            </a:r>
            <a:endParaRPr lang="zh-CN" altLang="en-US" sz="1000" b="1">
              <a:solidFill>
                <a:schemeClr val="bg1"/>
              </a:solidFill>
            </a:endParaRPr>
          </a:p>
        </p:txBody>
      </p:sp>
      <p:sp>
        <p:nvSpPr>
          <p:cNvPr id="21" name="文本框 20"/>
          <p:cNvSpPr txBox="1"/>
          <p:nvPr/>
        </p:nvSpPr>
        <p:spPr>
          <a:xfrm>
            <a:off x="3047811" y="4078531"/>
            <a:ext cx="3799605" cy="1568450"/>
          </a:xfrm>
          <a:prstGeom prst="rect">
            <a:avLst/>
          </a:prstGeom>
          <a:noFill/>
        </p:spPr>
        <p:txBody>
          <a:bodyPr wrap="square" rtlCol="0" anchor="t">
            <a:spAutoFit/>
          </a:bodyPr>
          <a:lstStyle/>
          <a:p>
            <a:pPr algn="l">
              <a:lnSpc>
                <a:spcPct val="160000"/>
              </a:lnSpc>
            </a:pPr>
            <a:r>
              <a:rPr lang="en-US" altLang="zh-CN" sz="1000" b="1" dirty="0"/>
              <a:t>25-30</a:t>
            </a:r>
            <a:r>
              <a:rPr lang="zh-CN" altLang="en-US" sz="1000" b="1"/>
              <a:t>岁典型用户</a:t>
            </a:r>
            <a:endParaRPr lang="zh-CN" altLang="en-US" sz="1000"/>
          </a:p>
          <a:p>
            <a:pPr algn="l">
              <a:lnSpc>
                <a:spcPct val="160000"/>
              </a:lnSpc>
            </a:pPr>
            <a:r>
              <a:rPr lang="zh-CN" sz="1000"/>
              <a:t>朋友圈单图展示 </a:t>
            </a:r>
            <a:r>
              <a:rPr lang="en-US" altLang="zh-CN" sz="1000" dirty="0"/>
              <a:t>+ </a:t>
            </a:r>
            <a:r>
              <a:rPr lang="zh-CN" altLang="en-US" sz="1000"/>
              <a:t>简短文字，少量分享文章</a:t>
            </a:r>
            <a:endParaRPr lang="zh-CN" altLang="en-US" sz="1000"/>
          </a:p>
          <a:p>
            <a:pPr algn="l">
              <a:lnSpc>
                <a:spcPct val="160000"/>
              </a:lnSpc>
            </a:pPr>
            <a:r>
              <a:rPr lang="zh-CN" altLang="en-US" sz="1000"/>
              <a:t>内容集中在美食、心情、社会热点、投票、商业信息</a:t>
            </a:r>
            <a:endParaRPr lang="zh-CN" altLang="en-US" sz="1000"/>
          </a:p>
          <a:p>
            <a:pPr algn="l">
              <a:lnSpc>
                <a:spcPct val="160000"/>
              </a:lnSpc>
            </a:pPr>
            <a:r>
              <a:rPr lang="zh-CN" altLang="en-US" sz="1000"/>
              <a:t>较少晒自拍，自拍多集中展示精致背景和职业白领形象</a:t>
            </a:r>
            <a:endParaRPr lang="zh-CN" altLang="en-US" sz="1000"/>
          </a:p>
          <a:p>
            <a:pPr algn="l">
              <a:lnSpc>
                <a:spcPct val="160000"/>
              </a:lnSpc>
            </a:pPr>
            <a:r>
              <a:rPr lang="zh-CN" altLang="en-US" sz="1000"/>
              <a:t>希望展现自己职业干练、知性优雅、关注社会热点，希望表达自己的看法</a:t>
            </a:r>
            <a:endParaRPr lang="zh-CN" altLang="en-US" sz="1000"/>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resource"/>
            <p:cNvPicPr>
              <a:picLocks noChangeAspect="1"/>
            </p:cNvPicPr>
            <p:nvPr/>
          </p:nvPicPr>
          <p:blipFill>
            <a:blip r:embed="rId9"/>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3" name="文本框 22"/>
          <p:cNvSpPr txBox="1"/>
          <p:nvPr/>
        </p:nvSpPr>
        <p:spPr>
          <a:xfrm>
            <a:off x="771276" y="318612"/>
            <a:ext cx="1402080" cy="337185"/>
          </a:xfrm>
          <a:prstGeom prst="rect">
            <a:avLst/>
          </a:prstGeom>
          <a:noFill/>
        </p:spPr>
        <p:txBody>
          <a:bodyPr wrap="none" rtlCol="0">
            <a:spAutoFit/>
          </a:bodyPr>
          <a:lstStyle/>
          <a:p>
            <a:pPr algn="ctr"/>
            <a:r>
              <a:rPr lang="zh-CN" altLang="en-US" sz="1600" b="1" noProof="1">
                <a:latin typeface="宋体" panose="02010600030101010101" pitchFamily="2" charset="-122"/>
                <a:cs typeface="微软雅黑" panose="020B0503020204020204" charset="-122"/>
                <a:sym typeface="+mn-ea"/>
              </a:rPr>
              <a:t>人群画像分析</a:t>
            </a:r>
            <a:endParaRPr lang="zh-CN" altLang="en-US" sz="1600" b="1" noProof="1">
              <a:latin typeface="宋体" panose="02010600030101010101" pitchFamily="2" charset="-122"/>
              <a:cs typeface="微软雅黑" panose="020B0503020204020204" charset="-122"/>
              <a:sym typeface="+mn-ea"/>
            </a:endParaRPr>
          </a:p>
        </p:txBody>
      </p:sp>
      <p:grpSp>
        <p:nvGrpSpPr>
          <p:cNvPr id="4104" name="组合 6"/>
          <p:cNvGrpSpPr/>
          <p:nvPr/>
        </p:nvGrpSpPr>
        <p:grpSpPr>
          <a:xfrm>
            <a:off x="467331" y="356391"/>
            <a:ext cx="321290" cy="262239"/>
            <a:chOff x="4729" y="1585"/>
            <a:chExt cx="842" cy="708"/>
          </a:xfrm>
        </p:grpSpPr>
        <p:pic>
          <p:nvPicPr>
            <p:cNvPr id="4105"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4106"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4107"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65" name="ïṡļîḍe"/>
          <p:cNvSpPr/>
          <p:nvPr/>
        </p:nvSpPr>
        <p:spPr>
          <a:xfrm>
            <a:off x="5815605" y="1556467"/>
            <a:ext cx="5246680" cy="1292145"/>
          </a:xfrm>
          <a:prstGeom prst="rect">
            <a:avLst/>
          </a:prstGeom>
        </p:spPr>
        <p:txBody>
          <a:bodyPr wrap="square" lIns="91434" tIns="45717" rIns="91434" bIns="45717">
            <a:normAutofit/>
          </a:bodyPr>
          <a:lstStyle/>
          <a:p>
            <a:pPr algn="l" fontAlgn="auto">
              <a:lnSpc>
                <a:spcPct val="150000"/>
              </a:lnSpc>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329" name="文本框 328"/>
          <p:cNvSpPr txBox="1"/>
          <p:nvPr/>
        </p:nvSpPr>
        <p:spPr>
          <a:xfrm>
            <a:off x="4538699" y="3976937"/>
            <a:ext cx="817880" cy="245110"/>
          </a:xfrm>
          <a:prstGeom prst="rect">
            <a:avLst/>
          </a:prstGeom>
          <a:noFill/>
        </p:spPr>
        <p:txBody>
          <a:bodyPr wrap="none" rtlCol="0">
            <a:spAutoFit/>
          </a:bodyPr>
          <a:lstStyle/>
          <a:p>
            <a:pPr algn="l"/>
            <a:r>
              <a:rPr lang="zh-CN" altLang="en-US" sz="1000" b="1">
                <a:solidFill>
                  <a:schemeClr val="bg1"/>
                </a:solidFill>
              </a:rPr>
              <a:t>分析及判断</a:t>
            </a:r>
            <a:endParaRPr lang="zh-CN" altLang="en-US" sz="1000" b="1">
              <a:solidFill>
                <a:schemeClr val="bg1"/>
              </a:solidFill>
            </a:endParaRPr>
          </a:p>
        </p:txBody>
      </p:sp>
      <p:pic>
        <p:nvPicPr>
          <p:cNvPr id="6" name="图片 5"/>
          <p:cNvPicPr>
            <a:picLocks noChangeAspect="1"/>
          </p:cNvPicPr>
          <p:nvPr/>
        </p:nvPicPr>
        <p:blipFill>
          <a:blip r:embed="rId3"/>
          <a:stretch>
            <a:fillRect/>
          </a:stretch>
        </p:blipFill>
        <p:spPr>
          <a:xfrm>
            <a:off x="467331" y="655776"/>
            <a:ext cx="1451520" cy="3170359"/>
          </a:xfrm>
          <a:prstGeom prst="rect">
            <a:avLst/>
          </a:prstGeom>
        </p:spPr>
      </p:pic>
      <p:pic>
        <p:nvPicPr>
          <p:cNvPr id="8" name="图片 7"/>
          <p:cNvPicPr>
            <a:picLocks noChangeAspect="1"/>
          </p:cNvPicPr>
          <p:nvPr/>
        </p:nvPicPr>
        <p:blipFill>
          <a:blip r:embed="rId4"/>
          <a:stretch>
            <a:fillRect/>
          </a:stretch>
        </p:blipFill>
        <p:spPr>
          <a:xfrm>
            <a:off x="2065527" y="643076"/>
            <a:ext cx="1451520" cy="3160199"/>
          </a:xfrm>
          <a:prstGeom prst="rect">
            <a:avLst/>
          </a:prstGeom>
        </p:spPr>
      </p:pic>
      <p:pic>
        <p:nvPicPr>
          <p:cNvPr id="9" name="图片 8"/>
          <p:cNvPicPr>
            <a:picLocks noChangeAspect="1"/>
          </p:cNvPicPr>
          <p:nvPr/>
        </p:nvPicPr>
        <p:blipFill>
          <a:blip r:embed="rId5"/>
          <a:stretch>
            <a:fillRect/>
          </a:stretch>
        </p:blipFill>
        <p:spPr>
          <a:xfrm>
            <a:off x="3654834" y="618948"/>
            <a:ext cx="1434376" cy="3097973"/>
          </a:xfrm>
          <a:prstGeom prst="rect">
            <a:avLst/>
          </a:prstGeom>
        </p:spPr>
      </p:pic>
      <p:pic>
        <p:nvPicPr>
          <p:cNvPr id="10" name="图片 9"/>
          <p:cNvPicPr>
            <a:picLocks noChangeAspect="1"/>
          </p:cNvPicPr>
          <p:nvPr/>
        </p:nvPicPr>
        <p:blipFill>
          <a:blip r:embed="rId6"/>
          <a:stretch>
            <a:fillRect/>
          </a:stretch>
        </p:blipFill>
        <p:spPr>
          <a:xfrm>
            <a:off x="5212392" y="618313"/>
            <a:ext cx="1451520" cy="3167819"/>
          </a:xfrm>
          <a:prstGeom prst="rect">
            <a:avLst/>
          </a:prstGeom>
        </p:spPr>
      </p:pic>
      <p:pic>
        <p:nvPicPr>
          <p:cNvPr id="11" name="图片 10"/>
          <p:cNvPicPr>
            <a:picLocks noChangeAspect="1"/>
          </p:cNvPicPr>
          <p:nvPr/>
        </p:nvPicPr>
        <p:blipFill>
          <a:blip r:embed="rId7"/>
          <a:stretch>
            <a:fillRect/>
          </a:stretch>
        </p:blipFill>
        <p:spPr>
          <a:xfrm>
            <a:off x="6792175" y="618948"/>
            <a:ext cx="1438186" cy="3133531"/>
          </a:xfrm>
          <a:prstGeom prst="rect">
            <a:avLst/>
          </a:prstGeom>
        </p:spPr>
      </p:pic>
      <p:pic>
        <p:nvPicPr>
          <p:cNvPr id="12" name="图片 11"/>
          <p:cNvPicPr>
            <a:picLocks noChangeAspect="1"/>
          </p:cNvPicPr>
          <p:nvPr/>
        </p:nvPicPr>
        <p:blipFill>
          <a:blip r:embed="rId8"/>
          <a:stretch>
            <a:fillRect/>
          </a:stretch>
        </p:blipFill>
        <p:spPr>
          <a:xfrm>
            <a:off x="8384656" y="822770"/>
            <a:ext cx="1420407" cy="3153850"/>
          </a:xfrm>
          <a:prstGeom prst="rect">
            <a:avLst/>
          </a:prstGeom>
        </p:spPr>
      </p:pic>
      <p:sp>
        <p:nvSpPr>
          <p:cNvPr id="328" name="object 13"/>
          <p:cNvSpPr/>
          <p:nvPr/>
        </p:nvSpPr>
        <p:spPr>
          <a:xfrm>
            <a:off x="3143690" y="3826451"/>
            <a:ext cx="4548223" cy="287002"/>
          </a:xfrm>
          <a:prstGeom prst="rect">
            <a:avLst/>
          </a:prstGeom>
          <a:solidFill>
            <a:srgbClr val="EC6912"/>
          </a:solidFill>
        </p:spPr>
        <p:txBody>
          <a:bodyPr wrap="square" lIns="0" tIns="0" rIns="0" bIns="0" rtlCol="0"/>
          <a:lstStyle/>
          <a:p>
            <a:endParaRPr dirty="0"/>
          </a:p>
        </p:txBody>
      </p:sp>
      <p:sp>
        <p:nvSpPr>
          <p:cNvPr id="13" name="文本框 12"/>
          <p:cNvSpPr txBox="1"/>
          <p:nvPr/>
        </p:nvSpPr>
        <p:spPr>
          <a:xfrm>
            <a:off x="4997776" y="3847405"/>
            <a:ext cx="817880" cy="245110"/>
          </a:xfrm>
          <a:prstGeom prst="rect">
            <a:avLst/>
          </a:prstGeom>
          <a:noFill/>
        </p:spPr>
        <p:txBody>
          <a:bodyPr wrap="none" rtlCol="0">
            <a:spAutoFit/>
          </a:bodyPr>
          <a:lstStyle/>
          <a:p>
            <a:pPr algn="l"/>
            <a:r>
              <a:rPr lang="zh-CN" altLang="en-US" sz="1000" b="1">
                <a:solidFill>
                  <a:schemeClr val="bg1"/>
                </a:solidFill>
              </a:rPr>
              <a:t>分析及判断</a:t>
            </a:r>
            <a:endParaRPr lang="zh-CN" altLang="en-US" sz="1000" b="1">
              <a:solidFill>
                <a:schemeClr val="bg1"/>
              </a:solidFill>
            </a:endParaRPr>
          </a:p>
        </p:txBody>
      </p:sp>
      <p:sp>
        <p:nvSpPr>
          <p:cNvPr id="14" name="文本框 13"/>
          <p:cNvSpPr txBox="1"/>
          <p:nvPr/>
        </p:nvSpPr>
        <p:spPr>
          <a:xfrm>
            <a:off x="3143690" y="4078531"/>
            <a:ext cx="4497427" cy="1568450"/>
          </a:xfrm>
          <a:prstGeom prst="rect">
            <a:avLst/>
          </a:prstGeom>
          <a:noFill/>
        </p:spPr>
        <p:txBody>
          <a:bodyPr wrap="square" rtlCol="0" anchor="t">
            <a:spAutoFit/>
          </a:bodyPr>
          <a:lstStyle/>
          <a:p>
            <a:pPr algn="l">
              <a:lnSpc>
                <a:spcPct val="160000"/>
              </a:lnSpc>
            </a:pPr>
            <a:r>
              <a:rPr lang="en-US" altLang="zh-CN" sz="1000" b="1" dirty="0"/>
              <a:t>30-35</a:t>
            </a:r>
            <a:r>
              <a:rPr lang="zh-CN" altLang="en-US" sz="1000" b="1"/>
              <a:t>岁典型用户</a:t>
            </a:r>
            <a:endParaRPr lang="zh-CN" altLang="en-US" sz="1000"/>
          </a:p>
          <a:p>
            <a:pPr algn="l">
              <a:lnSpc>
                <a:spcPct val="160000"/>
              </a:lnSpc>
            </a:pPr>
            <a:r>
              <a:rPr lang="zh-CN" sz="1000"/>
              <a:t>朋友圈</a:t>
            </a:r>
            <a:r>
              <a:rPr lang="en-US" altLang="zh-CN" sz="1000" dirty="0"/>
              <a:t>2-4</a:t>
            </a:r>
            <a:r>
              <a:rPr lang="zh-CN" altLang="en-US" sz="1000"/>
              <a:t>图</a:t>
            </a:r>
            <a:r>
              <a:rPr lang="zh-CN" sz="1000"/>
              <a:t>展示 </a:t>
            </a:r>
            <a:r>
              <a:rPr lang="en-US" altLang="zh-CN" sz="1000" dirty="0"/>
              <a:t>+ </a:t>
            </a:r>
            <a:r>
              <a:rPr lang="zh-CN" altLang="en-US" sz="1000"/>
              <a:t>简短文字，基本不分享文章</a:t>
            </a:r>
            <a:endParaRPr lang="zh-CN" altLang="en-US" sz="1000"/>
          </a:p>
          <a:p>
            <a:pPr algn="l">
              <a:lnSpc>
                <a:spcPct val="160000"/>
              </a:lnSpc>
            </a:pPr>
            <a:r>
              <a:rPr lang="zh-CN" altLang="en-US" sz="1000"/>
              <a:t>内容集中在孩子、美食、厨艺、减肥、教育、保险微商出现频率较高</a:t>
            </a:r>
            <a:endParaRPr lang="zh-CN" altLang="en-US" sz="1000"/>
          </a:p>
          <a:p>
            <a:pPr algn="l">
              <a:lnSpc>
                <a:spcPct val="160000"/>
              </a:lnSpc>
            </a:pPr>
            <a:r>
              <a:rPr lang="zh-CN" altLang="en-US" sz="1000"/>
              <a:t>较少晒自拍，自拍多集中展示孩子、背景不精致</a:t>
            </a:r>
            <a:endParaRPr lang="zh-CN" altLang="en-US" sz="1000"/>
          </a:p>
          <a:p>
            <a:pPr algn="l">
              <a:lnSpc>
                <a:spcPct val="160000"/>
              </a:lnSpc>
            </a:pPr>
            <a:r>
              <a:rPr lang="zh-CN" altLang="en-US" sz="1000"/>
              <a:t>希望展现自己家庭美满、懂生活、精致、关注家庭、情亲、亲子关系，对职业迷茫，不再关注社会热点发表自己看法、宝妈做微商保险比例高</a:t>
            </a:r>
            <a:endParaRPr lang="zh-CN" altLang="en-US" sz="1000"/>
          </a:p>
        </p:txBody>
      </p:sp>
      <p:grpSp>
        <p:nvGrpSpPr>
          <p:cNvPr id="7" name="组合 6"/>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9"/>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5" name="文本框 14"/>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3" name="文本框 22"/>
          <p:cNvSpPr txBox="1"/>
          <p:nvPr/>
        </p:nvSpPr>
        <p:spPr>
          <a:xfrm>
            <a:off x="809380" y="318612"/>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
        <p:nvSpPr>
          <p:cNvPr id="25" name="矩形 24"/>
          <p:cNvSpPr/>
          <p:nvPr/>
        </p:nvSpPr>
        <p:spPr>
          <a:xfrm>
            <a:off x="1092132" y="1238352"/>
            <a:ext cx="2565241"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151" name="文本框 16"/>
          <p:cNvSpPr txBox="1"/>
          <p:nvPr/>
        </p:nvSpPr>
        <p:spPr>
          <a:xfrm>
            <a:off x="1330243" y="1014528"/>
            <a:ext cx="1461998"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sym typeface="微软雅黑" panose="020B0503020204020204" charset="-122"/>
              </a:rPr>
              <a:t>01.</a:t>
            </a:r>
            <a:r>
              <a:rPr lang="zh-CN" altLang="en-US" sz="1600" b="1" dirty="0">
                <a:latin typeface="微软雅黑" panose="020B0503020204020204" charset="-122"/>
                <a:ea typeface="微软雅黑" panose="020B0503020204020204" charset="-122"/>
                <a:sym typeface="微软雅黑" panose="020B0503020204020204" charset="-122"/>
              </a:rPr>
              <a:t>用户定位</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nvGrpSpPr>
          <p:cNvPr id="6152" name="组合 6"/>
          <p:cNvGrpSpPr/>
          <p:nvPr/>
        </p:nvGrpSpPr>
        <p:grpSpPr>
          <a:xfrm>
            <a:off x="380976" y="377980"/>
            <a:ext cx="342879" cy="280971"/>
            <a:chOff x="4729" y="1585"/>
            <a:chExt cx="842" cy="708"/>
          </a:xfrm>
        </p:grpSpPr>
        <p:pic>
          <p:nvPicPr>
            <p:cNvPr id="6153"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6154"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6155"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59" name="îşliḍê"/>
          <p:cNvSpPr/>
          <p:nvPr/>
        </p:nvSpPr>
        <p:spPr>
          <a:xfrm>
            <a:off x="1069592" y="1444170"/>
            <a:ext cx="2731919" cy="1435555"/>
          </a:xfrm>
          <a:prstGeom prst="rect">
            <a:avLst/>
          </a:prstGeom>
        </p:spPr>
        <p:txBody>
          <a:bodyPr wrap="square" lIns="91434" tIns="45717" rIns="91434" bIns="45717">
            <a:normAutofit fontScale="25000" lnSpcReduction="20000"/>
          </a:bodyPr>
          <a:lstStyle/>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面向人群：各年龄阶层女性          </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人群特性：价格敏感型</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适合年龄：</a:t>
            </a:r>
            <a:r>
              <a:rPr lang="en-US" altLang="zh-CN" sz="5600" strike="noStrike" noProof="1">
                <a:latin typeface="微软雅黑" panose="020B0503020204020204" charset="-122"/>
                <a:ea typeface="微软雅黑" panose="020B0503020204020204" charset="-122"/>
                <a:cs typeface="微软雅黑" panose="020B0503020204020204" charset="-122"/>
                <a:sym typeface="+mn-ea"/>
              </a:rPr>
              <a:t>18-50</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岁</a:t>
            </a:r>
            <a:endParaRPr lang="zh-CN" altLang="en-US"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base">
              <a:lnSpc>
                <a:spcPct val="110000"/>
              </a:lnSpc>
              <a:defRPr/>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4543144" y="1238352"/>
            <a:ext cx="4717758" cy="1823607"/>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5" name="ïṡļîḍe"/>
          <p:cNvSpPr/>
          <p:nvPr/>
        </p:nvSpPr>
        <p:spPr>
          <a:xfrm>
            <a:off x="4543144" y="1390742"/>
            <a:ext cx="4879673" cy="1647160"/>
          </a:xfrm>
          <a:prstGeom prst="rect">
            <a:avLst/>
          </a:prstGeom>
        </p:spPr>
        <p:txBody>
          <a:bodyPr wrap="square" lIns="91434" tIns="45717" rIns="91434" bIns="45717">
            <a:normAutofit fontScale="25000" lnSpcReduction="20000"/>
          </a:bodyPr>
          <a:lstStyle/>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1</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、用户在社群内能不定时学习到各种个人洗护专业知识</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2</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、能与同质性的粉丝进行经验交流或受到专业性指导</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3</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、掌握洗护小技巧，保持身心愉悦</a:t>
            </a:r>
            <a:endParaRPr lang="en-US" altLang="zh-CN"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4</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、参与社群营销活动及获得各种福利优惠</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5</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、各类洗护产品售前售后详细了解和咨询</a:t>
            </a: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6159" name="文本框 8"/>
          <p:cNvSpPr txBox="1"/>
          <p:nvPr/>
        </p:nvSpPr>
        <p:spPr>
          <a:xfrm>
            <a:off x="4789509" y="1014845"/>
            <a:ext cx="1852180" cy="435610"/>
          </a:xfrm>
          <a:prstGeom prst="rect">
            <a:avLst/>
          </a:prstGeom>
          <a:solidFill>
            <a:schemeClr val="bg1"/>
          </a:solidFill>
          <a:ln w="9525">
            <a:noFill/>
          </a:ln>
        </p:spPr>
        <p:txBody>
          <a:bodyPr wrap="square" anchor="t">
            <a:spAutoFit/>
          </a:bodyPr>
          <a:lstStyle/>
          <a:p>
            <a:pPr algn="ctr">
              <a:lnSpc>
                <a:spcPct val="140000"/>
              </a:lnSpc>
            </a:pPr>
            <a:r>
              <a:rPr lang="zh-CN" sz="1600" b="1" dirty="0">
                <a:latin typeface="微软雅黑" panose="020B0503020204020204" charset="-122"/>
                <a:ea typeface="微软雅黑" panose="020B0503020204020204" charset="-122"/>
                <a:sym typeface="微软雅黑" panose="020B0503020204020204" charset="-122"/>
              </a:rPr>
              <a:t>02.输出利益点</a:t>
            </a:r>
            <a:endParaRPr lang="zh-CN" sz="1600" b="1" dirty="0">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4543144" y="3761685"/>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161" name="文本框 15"/>
          <p:cNvSpPr txBox="1"/>
          <p:nvPr/>
        </p:nvSpPr>
        <p:spPr>
          <a:xfrm>
            <a:off x="4587591" y="4039481"/>
            <a:ext cx="4406627" cy="1168400"/>
          </a:xfrm>
          <a:prstGeom prst="rect">
            <a:avLst/>
          </a:prstGeom>
          <a:noFill/>
          <a:ln w="9525">
            <a:noFill/>
          </a:ln>
        </p:spPr>
        <p:txBody>
          <a:bodyPr wrap="square" anchor="t">
            <a:spAutoFit/>
          </a:bodyPr>
          <a:lstStyle/>
          <a:p>
            <a:r>
              <a:rPr lang="zh-CN" altLang="en-US" sz="1400">
                <a:latin typeface="微软雅黑" panose="020B0503020204020204" charset="-122"/>
                <a:ea typeface="微软雅黑" panose="020B0503020204020204" charset="-122"/>
              </a:rPr>
              <a:t>1、洗护知识科普                   2、洗护</a:t>
            </a:r>
            <a:r>
              <a:rPr lang="en-US" altLang="zh-CN" sz="1400" dirty="0">
                <a:latin typeface="微软雅黑" panose="020B0503020204020204" charset="-122"/>
                <a:ea typeface="微软雅黑" panose="020B0503020204020204" charset="-122"/>
              </a:rPr>
              <a:t>/</a:t>
            </a:r>
            <a:r>
              <a:rPr lang="zh-CN" altLang="en-US" sz="1400">
                <a:latin typeface="微软雅黑" panose="020B0503020204020204" charset="-122"/>
                <a:ea typeface="微软雅黑" panose="020B0503020204020204" charset="-122"/>
              </a:rPr>
              <a:t>热点话题互动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3、培养经验交流                   4、日常主题打卡互动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5、粉丝营销活动                   6、洗护用品推荐</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7、售前售后咨询                   8、优惠福利发放</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9、KOC培养/招募</a:t>
            </a:r>
            <a:endParaRPr lang="zh-CN" altLang="en-US" sz="1400">
              <a:latin typeface="微软雅黑" panose="020B0503020204020204" charset="-122"/>
              <a:ea typeface="微软雅黑" panose="020B0503020204020204" charset="-122"/>
            </a:endParaRPr>
          </a:p>
        </p:txBody>
      </p:sp>
      <p:sp>
        <p:nvSpPr>
          <p:cNvPr id="6162" name="文本框 17"/>
          <p:cNvSpPr txBox="1"/>
          <p:nvPr/>
        </p:nvSpPr>
        <p:spPr>
          <a:xfrm>
            <a:off x="4789509" y="3531830"/>
            <a:ext cx="1851545"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rPr>
              <a:t>03.</a:t>
            </a:r>
            <a:r>
              <a:rPr lang="zh-CN" altLang="en-US" sz="1600" b="1" dirty="0">
                <a:latin typeface="微软雅黑" panose="020B0503020204020204" charset="-122"/>
                <a:ea typeface="微软雅黑" panose="020B0503020204020204" charset="-122"/>
                <a:sym typeface="微软雅黑" panose="020B0503020204020204" charset="-122"/>
              </a:rPr>
              <a:t>社群日常内容</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22" name="右箭头 21"/>
          <p:cNvSpPr/>
          <p:nvPr/>
        </p:nvSpPr>
        <p:spPr>
          <a:xfrm>
            <a:off x="3900247" y="1882837"/>
            <a:ext cx="503207"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4" name="右箭头 23"/>
          <p:cNvSpPr/>
          <p:nvPr/>
        </p:nvSpPr>
        <p:spPr>
          <a:xfrm rot="5400000">
            <a:off x="6730583" y="3279115"/>
            <a:ext cx="504794"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 name="图片 2"/>
          <p:cNvPicPr>
            <a:picLocks noChangeAspect="1"/>
          </p:cNvPicPr>
          <p:nvPr/>
        </p:nvPicPr>
        <p:blipFill>
          <a:blip r:embed="rId3"/>
          <a:stretch>
            <a:fillRect/>
          </a:stretch>
        </p:blipFill>
        <p:spPr>
          <a:xfrm>
            <a:off x="1168328" y="3625169"/>
            <a:ext cx="2521429" cy="1666137"/>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7173" name="文本框 22"/>
          <p:cNvSpPr txBox="1"/>
          <p:nvPr/>
        </p:nvSpPr>
        <p:spPr>
          <a:xfrm>
            <a:off x="3838075" y="1157408"/>
            <a:ext cx="3230880" cy="829945"/>
          </a:xfrm>
          <a:prstGeom prst="rect">
            <a:avLst/>
          </a:prstGeom>
          <a:noFill/>
          <a:ln w="9525">
            <a:noFill/>
          </a:ln>
        </p:spPr>
        <p:txBody>
          <a:bodyPr wrap="none" anchor="t">
            <a:spAutoFit/>
          </a:bodyPr>
          <a:lstStyle/>
          <a:p>
            <a:pPr algn="ctr"/>
            <a:r>
              <a:rPr lang="zh-CN" altLang="en-US" sz="4800" b="1">
                <a:latin typeface="微软雅黑" panose="020B0503020204020204" charset="-122"/>
                <a:ea typeface="微软雅黑" panose="020B0503020204020204" charset="-122"/>
                <a:sym typeface="微软雅黑" panose="020B0503020204020204" charset="-122"/>
              </a:rPr>
              <a:t>某酒类品牌</a:t>
            </a:r>
            <a:endParaRPr lang="zh-CN" altLang="en-US" sz="4800" b="1">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1664867" y="2860041"/>
            <a:ext cx="7063303" cy="2161406"/>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5" name="文本框 4"/>
          <p:cNvSpPr txBox="1"/>
          <p:nvPr/>
        </p:nvSpPr>
        <p:spPr>
          <a:xfrm>
            <a:off x="1741062" y="2991478"/>
            <a:ext cx="7042349" cy="1706880"/>
          </a:xfrm>
          <a:prstGeom prst="rect">
            <a:avLst/>
          </a:prstGeom>
          <a:noFill/>
          <a:ln w="9525">
            <a:noFill/>
          </a:ln>
        </p:spPr>
        <p:txBody>
          <a:bodyPr wrap="square" anchor="t">
            <a:spAutoFit/>
          </a:bodyPr>
          <a:lstStyle/>
          <a:p>
            <a:pPr>
              <a:lnSpc>
                <a:spcPct val="150000"/>
              </a:lnSpc>
            </a:pPr>
            <a:r>
              <a:rPr lang="zh-CN" altLang="en-US" sz="1400" b="1" dirty="0">
                <a:latin typeface="微软雅黑" panose="020B0503020204020204" charset="-122"/>
                <a:ea typeface="微软雅黑" panose="020B0503020204020204" charset="-122"/>
                <a:sym typeface="微软雅黑" panose="020B0503020204020204" charset="-122"/>
              </a:rPr>
              <a:t>社群定位：</a:t>
            </a:r>
            <a:endParaRPr lang="zh-CN" altLang="en-US" sz="1400" b="1" dirty="0">
              <a:latin typeface="微软雅黑" panose="020B0503020204020204" charset="-122"/>
              <a:ea typeface="微软雅黑" panose="020B0503020204020204" charset="-122"/>
              <a:sym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sym typeface="微软雅黑" panose="020B0503020204020204" charset="-122"/>
              </a:rPr>
              <a:t>这是一个为中产阶级男性朋友提供关于保健酒养生的互动交流平台，在这里，能为注重养生的男性朋友分享专业的保健酒养生知识，推荐优质的保健酒产品，针对性地为大家解答关于男性养生方面的疑惑，并提供更科学的男性养生方式。同时，也鼓励大家积极交流，分享日常养生经验、结合养生时节热点进行趣味互动，打造男性养生品牌。</a:t>
            </a:r>
            <a:endParaRPr lang="zh-CN" altLang="en-US" sz="1400" dirty="0">
              <a:latin typeface="微软雅黑" panose="020B0503020204020204" charset="-122"/>
              <a:ea typeface="微软雅黑" panose="020B0503020204020204" charset="-122"/>
              <a:sym typeface="微软雅黑" panose="020B0503020204020204" charset="-122"/>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2"/>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3" name="文本框 22"/>
          <p:cNvSpPr txBox="1"/>
          <p:nvPr/>
        </p:nvSpPr>
        <p:spPr>
          <a:xfrm>
            <a:off x="1166250" y="382112"/>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3" name="文本框 22"/>
          <p:cNvSpPr txBox="1"/>
          <p:nvPr/>
        </p:nvSpPr>
        <p:spPr>
          <a:xfrm>
            <a:off x="719199" y="318612"/>
            <a:ext cx="171450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目标人群画像</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grpSp>
        <p:nvGrpSpPr>
          <p:cNvPr id="8200" name="组合 6"/>
          <p:cNvGrpSpPr/>
          <p:nvPr/>
        </p:nvGrpSpPr>
        <p:grpSpPr>
          <a:xfrm>
            <a:off x="380976" y="377980"/>
            <a:ext cx="342879" cy="280971"/>
            <a:chOff x="4729" y="1585"/>
            <a:chExt cx="842" cy="708"/>
          </a:xfrm>
        </p:grpSpPr>
        <p:pic>
          <p:nvPicPr>
            <p:cNvPr id="8201"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8202"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8203"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9" name="object 9"/>
          <p:cNvSpPr/>
          <p:nvPr/>
        </p:nvSpPr>
        <p:spPr>
          <a:xfrm>
            <a:off x="620865" y="1013702"/>
            <a:ext cx="3255444" cy="4096766"/>
          </a:xfrm>
          <a:custGeom>
            <a:avLst/>
            <a:gdLst/>
            <a:ahLst/>
            <a:cxnLst/>
            <a:rect l="l" t="t" r="r" b="b"/>
            <a:pathLst>
              <a:path w="3255645" h="4097020">
                <a:moveTo>
                  <a:pt x="1644396" y="0"/>
                </a:moveTo>
                <a:lnTo>
                  <a:pt x="0" y="4096511"/>
                </a:lnTo>
                <a:lnTo>
                  <a:pt x="3255264" y="4096511"/>
                </a:lnTo>
                <a:lnTo>
                  <a:pt x="1644396" y="0"/>
                </a:lnTo>
                <a:close/>
              </a:path>
            </a:pathLst>
          </a:custGeom>
          <a:solidFill>
            <a:srgbClr val="FFC000"/>
          </a:solidFill>
        </p:spPr>
        <p:txBody>
          <a:bodyPr wrap="square" lIns="0" tIns="0" rIns="0" bIns="0" rtlCol="0"/>
          <a:lstStyle/>
          <a:p>
            <a:endParaRPr dirty="0"/>
          </a:p>
        </p:txBody>
      </p:sp>
      <p:sp>
        <p:nvSpPr>
          <p:cNvPr id="13" name="object 13"/>
          <p:cNvSpPr txBox="1"/>
          <p:nvPr/>
        </p:nvSpPr>
        <p:spPr>
          <a:xfrm>
            <a:off x="2007619" y="1837501"/>
            <a:ext cx="482570" cy="565785"/>
          </a:xfrm>
          <a:prstGeom prst="rect">
            <a:avLst/>
          </a:prstGeom>
        </p:spPr>
        <p:txBody>
          <a:bodyPr vert="horz" wrap="square" lIns="0" tIns="12699" rIns="0" bIns="0" rtlCol="0">
            <a:spAutoFit/>
          </a:bodyPr>
          <a:lstStyle/>
          <a:p>
            <a:pPr marL="12700">
              <a:lnSpc>
                <a:spcPct val="100000"/>
              </a:lnSpc>
              <a:spcBef>
                <a:spcPts val="100"/>
              </a:spcBef>
            </a:pPr>
            <a:r>
              <a:rPr b="1" dirty="0">
                <a:latin typeface="微软雅黑" panose="020B0503020204020204" charset="-122"/>
                <a:cs typeface="微软雅黑" panose="020B0503020204020204" charset="-122"/>
              </a:rPr>
              <a:t>目标</a:t>
            </a:r>
            <a:endParaRPr dirty="0">
              <a:latin typeface="微软雅黑" panose="020B0503020204020204" charset="-122"/>
              <a:cs typeface="微软雅黑" panose="020B0503020204020204" charset="-122"/>
            </a:endParaRPr>
          </a:p>
          <a:p>
            <a:pPr marL="12700">
              <a:lnSpc>
                <a:spcPct val="100000"/>
              </a:lnSpc>
            </a:pPr>
            <a:r>
              <a:rPr b="1" spc="-5" dirty="0">
                <a:latin typeface="微软雅黑" panose="020B0503020204020204" charset="-122"/>
                <a:cs typeface="微软雅黑" panose="020B0503020204020204" charset="-122"/>
              </a:rPr>
              <a:t>人群</a:t>
            </a:r>
            <a:endParaRPr dirty="0">
              <a:latin typeface="微软雅黑" panose="020B0503020204020204" charset="-122"/>
              <a:cs typeface="微软雅黑" panose="020B0503020204020204" charset="-122"/>
            </a:endParaRPr>
          </a:p>
        </p:txBody>
      </p:sp>
      <p:sp>
        <p:nvSpPr>
          <p:cNvPr id="5" name="object 22"/>
          <p:cNvSpPr/>
          <p:nvPr/>
        </p:nvSpPr>
        <p:spPr>
          <a:xfrm>
            <a:off x="183504" y="2497733"/>
            <a:ext cx="9881258" cy="0"/>
          </a:xfrm>
          <a:custGeom>
            <a:avLst/>
            <a:gdLst/>
            <a:ahLst/>
            <a:cxnLst/>
            <a:rect l="l" t="t" r="r" b="b"/>
            <a:pathLst>
              <a:path w="9881870">
                <a:moveTo>
                  <a:pt x="0" y="0"/>
                </a:moveTo>
                <a:lnTo>
                  <a:pt x="9881616" y="0"/>
                </a:lnTo>
              </a:path>
            </a:pathLst>
          </a:custGeom>
          <a:ln w="9144">
            <a:solidFill>
              <a:srgbClr val="B1B1B1"/>
            </a:solidFill>
            <a:prstDash val="sysDash"/>
          </a:ln>
        </p:spPr>
        <p:txBody>
          <a:bodyPr wrap="square" lIns="0" tIns="0" rIns="0" bIns="0" rtlCol="0"/>
          <a:lstStyle/>
          <a:p>
            <a:endParaRPr dirty="0"/>
          </a:p>
        </p:txBody>
      </p:sp>
      <p:sp>
        <p:nvSpPr>
          <p:cNvPr id="14" name="object 14"/>
          <p:cNvSpPr txBox="1"/>
          <p:nvPr/>
        </p:nvSpPr>
        <p:spPr>
          <a:xfrm>
            <a:off x="1854085" y="2803148"/>
            <a:ext cx="789256" cy="319405"/>
          </a:xfrm>
          <a:prstGeom prst="rect">
            <a:avLst/>
          </a:prstGeom>
        </p:spPr>
        <p:txBody>
          <a:bodyPr vert="horz" wrap="square" lIns="0" tIns="12699" rIns="0" bIns="0" rtlCol="0">
            <a:spAutoFit/>
          </a:bodyPr>
          <a:lstStyle/>
          <a:p>
            <a:pPr marL="12700">
              <a:lnSpc>
                <a:spcPct val="100000"/>
              </a:lnSpc>
              <a:spcBef>
                <a:spcPts val="100"/>
              </a:spcBef>
            </a:pPr>
            <a:r>
              <a:rPr sz="2000" b="1" dirty="0">
                <a:latin typeface="微软雅黑" panose="020B0503020204020204" charset="-122"/>
                <a:cs typeface="微软雅黑" panose="020B0503020204020204" charset="-122"/>
              </a:rPr>
              <a:t>关键词</a:t>
            </a:r>
            <a:endParaRPr sz="2000" dirty="0">
              <a:latin typeface="微软雅黑" panose="020B0503020204020204" charset="-122"/>
              <a:cs typeface="微软雅黑" panose="020B0503020204020204" charset="-122"/>
            </a:endParaRPr>
          </a:p>
        </p:txBody>
      </p:sp>
      <p:sp>
        <p:nvSpPr>
          <p:cNvPr id="21" name="object 21"/>
          <p:cNvSpPr/>
          <p:nvPr/>
        </p:nvSpPr>
        <p:spPr>
          <a:xfrm>
            <a:off x="-102484" y="3429473"/>
            <a:ext cx="9879989" cy="0"/>
          </a:xfrm>
          <a:custGeom>
            <a:avLst/>
            <a:gdLst/>
            <a:ahLst/>
            <a:cxnLst/>
            <a:rect l="l" t="t" r="r" b="b"/>
            <a:pathLst>
              <a:path w="9880600">
                <a:moveTo>
                  <a:pt x="0" y="0"/>
                </a:moveTo>
                <a:lnTo>
                  <a:pt x="9880092" y="0"/>
                </a:lnTo>
              </a:path>
            </a:pathLst>
          </a:custGeom>
          <a:ln w="9144">
            <a:solidFill>
              <a:srgbClr val="B1B1B1"/>
            </a:solidFill>
            <a:prstDash val="sysDash"/>
          </a:ln>
        </p:spPr>
        <p:txBody>
          <a:bodyPr wrap="square" lIns="0" tIns="0" rIns="0" bIns="0" rtlCol="0"/>
          <a:lstStyle/>
          <a:p>
            <a:endParaRPr dirty="0"/>
          </a:p>
        </p:txBody>
      </p:sp>
      <p:sp>
        <p:nvSpPr>
          <p:cNvPr id="35" name="object 35"/>
          <p:cNvSpPr txBox="1"/>
          <p:nvPr/>
        </p:nvSpPr>
        <p:spPr>
          <a:xfrm>
            <a:off x="1726204" y="3636598"/>
            <a:ext cx="1045145" cy="319405"/>
          </a:xfrm>
          <a:prstGeom prst="rect">
            <a:avLst/>
          </a:prstGeom>
        </p:spPr>
        <p:txBody>
          <a:bodyPr vert="horz" wrap="square" lIns="0" tIns="12699" rIns="0" bIns="0" rtlCol="0">
            <a:spAutoFit/>
          </a:bodyPr>
          <a:lstStyle/>
          <a:p>
            <a:pPr marL="12700">
              <a:lnSpc>
                <a:spcPct val="100000"/>
              </a:lnSpc>
              <a:spcBef>
                <a:spcPts val="100"/>
              </a:spcBef>
            </a:pPr>
            <a:r>
              <a:rPr sz="2000" b="1" dirty="0">
                <a:latin typeface="微软雅黑" panose="020B0503020204020204" charset="-122"/>
                <a:cs typeface="微软雅黑" panose="020B0503020204020204" charset="-122"/>
              </a:rPr>
              <a:t>关联属性</a:t>
            </a:r>
            <a:endParaRPr sz="2000" dirty="0">
              <a:latin typeface="微软雅黑" panose="020B0503020204020204" charset="-122"/>
              <a:cs typeface="微软雅黑" panose="020B0503020204020204" charset="-122"/>
            </a:endParaRPr>
          </a:p>
        </p:txBody>
      </p:sp>
      <p:sp>
        <p:nvSpPr>
          <p:cNvPr id="34" name="object 34"/>
          <p:cNvSpPr txBox="1"/>
          <p:nvPr/>
        </p:nvSpPr>
        <p:spPr>
          <a:xfrm>
            <a:off x="1122509" y="4352834"/>
            <a:ext cx="2252841" cy="565785"/>
          </a:xfrm>
          <a:prstGeom prst="rect">
            <a:avLst/>
          </a:prstGeom>
        </p:spPr>
        <p:txBody>
          <a:bodyPr vert="horz" wrap="square" lIns="0" tIns="12699" rIns="0" bIns="0" rtlCol="0">
            <a:spAutoFit/>
          </a:bodyPr>
          <a:lstStyle/>
          <a:p>
            <a:pPr marL="12700" marR="5080">
              <a:lnSpc>
                <a:spcPct val="100000"/>
              </a:lnSpc>
              <a:spcBef>
                <a:spcPts val="100"/>
              </a:spcBef>
              <a:tabLst>
                <a:tab pos="895985" algn="l"/>
                <a:tab pos="1782445" algn="l"/>
              </a:tabLst>
            </a:pPr>
            <a:r>
              <a:rPr sz="2700" baseline="2000" dirty="0">
                <a:latin typeface="微软雅黑" panose="020B0503020204020204" charset="-122"/>
                <a:cs typeface="微软雅黑" panose="020B0503020204020204" charset="-122"/>
              </a:rPr>
              <a:t>产品	档次	</a:t>
            </a:r>
            <a:r>
              <a:rPr dirty="0">
                <a:latin typeface="微软雅黑" panose="020B0503020204020204" charset="-122"/>
                <a:cs typeface="微软雅黑" panose="020B0503020204020204" charset="-122"/>
              </a:rPr>
              <a:t>人群 </a:t>
            </a:r>
            <a:r>
              <a:rPr sz="2700" baseline="2000" dirty="0">
                <a:latin typeface="微软雅黑" panose="020B0503020204020204" charset="-122"/>
                <a:cs typeface="微软雅黑" panose="020B0503020204020204" charset="-122"/>
              </a:rPr>
              <a:t>功能	定位	</a:t>
            </a:r>
            <a:r>
              <a:rPr spc="-5" dirty="0">
                <a:latin typeface="微软雅黑" panose="020B0503020204020204" charset="-122"/>
                <a:cs typeface="微软雅黑" panose="020B0503020204020204" charset="-122"/>
              </a:rPr>
              <a:t>定位</a:t>
            </a:r>
            <a:endParaRPr dirty="0">
              <a:latin typeface="微软雅黑" panose="020B0503020204020204" charset="-122"/>
              <a:cs typeface="微软雅黑" panose="020B0503020204020204" charset="-122"/>
            </a:endParaRPr>
          </a:p>
        </p:txBody>
      </p:sp>
      <p:sp>
        <p:nvSpPr>
          <p:cNvPr id="36" name="object 36"/>
          <p:cNvSpPr/>
          <p:nvPr/>
        </p:nvSpPr>
        <p:spPr>
          <a:xfrm>
            <a:off x="1726204" y="4277399"/>
            <a:ext cx="1905" cy="905454"/>
          </a:xfrm>
          <a:custGeom>
            <a:avLst/>
            <a:gdLst/>
            <a:ahLst/>
            <a:cxnLst/>
            <a:rect l="l" t="t" r="r" b="b"/>
            <a:pathLst>
              <a:path w="1905" h="905510">
                <a:moveTo>
                  <a:pt x="0" y="0"/>
                </a:moveTo>
                <a:lnTo>
                  <a:pt x="1523" y="905255"/>
                </a:lnTo>
              </a:path>
            </a:pathLst>
          </a:custGeom>
          <a:ln w="19812">
            <a:solidFill>
              <a:srgbClr val="FFFFFF"/>
            </a:solidFill>
            <a:prstDash val="sysDash"/>
          </a:ln>
        </p:spPr>
        <p:txBody>
          <a:bodyPr wrap="square" lIns="0" tIns="0" rIns="0" bIns="0" rtlCol="0"/>
          <a:lstStyle/>
          <a:p>
            <a:endParaRPr dirty="0"/>
          </a:p>
        </p:txBody>
      </p:sp>
      <p:sp>
        <p:nvSpPr>
          <p:cNvPr id="37" name="object 37"/>
          <p:cNvSpPr/>
          <p:nvPr/>
        </p:nvSpPr>
        <p:spPr>
          <a:xfrm>
            <a:off x="2771603" y="4246286"/>
            <a:ext cx="0" cy="896564"/>
          </a:xfrm>
          <a:custGeom>
            <a:avLst/>
            <a:gdLst/>
            <a:ahLst/>
            <a:cxnLst/>
            <a:rect l="l" t="t" r="r" b="b"/>
            <a:pathLst>
              <a:path h="896620">
                <a:moveTo>
                  <a:pt x="0" y="0"/>
                </a:moveTo>
                <a:lnTo>
                  <a:pt x="0" y="896111"/>
                </a:lnTo>
              </a:path>
            </a:pathLst>
          </a:custGeom>
          <a:ln w="19812">
            <a:solidFill>
              <a:srgbClr val="FFFFFF"/>
            </a:solidFill>
            <a:prstDash val="sysDash"/>
          </a:ln>
        </p:spPr>
        <p:txBody>
          <a:bodyPr wrap="square" lIns="0" tIns="0" rIns="0" bIns="0" rtlCol="0"/>
          <a:lstStyle/>
          <a:p>
            <a:endParaRPr dirty="0"/>
          </a:p>
        </p:txBody>
      </p:sp>
      <p:sp>
        <p:nvSpPr>
          <p:cNvPr id="12" name="object 12"/>
          <p:cNvSpPr/>
          <p:nvPr/>
        </p:nvSpPr>
        <p:spPr>
          <a:xfrm>
            <a:off x="4218170" y="1837753"/>
            <a:ext cx="407009" cy="378437"/>
          </a:xfrm>
          <a:custGeom>
            <a:avLst/>
            <a:gdLst/>
            <a:ahLst/>
            <a:cxnLst/>
            <a:rect l="l" t="t" r="r" b="b"/>
            <a:pathLst>
              <a:path w="407035" h="378460">
                <a:moveTo>
                  <a:pt x="0" y="94487"/>
                </a:moveTo>
                <a:lnTo>
                  <a:pt x="300228" y="94487"/>
                </a:lnTo>
                <a:lnTo>
                  <a:pt x="300228" y="0"/>
                </a:lnTo>
                <a:lnTo>
                  <a:pt x="406908" y="188975"/>
                </a:lnTo>
                <a:lnTo>
                  <a:pt x="300228" y="377952"/>
                </a:lnTo>
                <a:lnTo>
                  <a:pt x="300228" y="283464"/>
                </a:lnTo>
                <a:lnTo>
                  <a:pt x="0" y="283464"/>
                </a:lnTo>
                <a:lnTo>
                  <a:pt x="0" y="94487"/>
                </a:lnTo>
                <a:close/>
              </a:path>
            </a:pathLst>
          </a:custGeom>
          <a:solidFill>
            <a:schemeClr val="accent4"/>
          </a:solidFill>
          <a:ln w="9144">
            <a:solidFill>
              <a:schemeClr val="accent4">
                <a:lumMod val="20000"/>
                <a:lumOff val="80000"/>
              </a:schemeClr>
            </a:solidFill>
          </a:ln>
        </p:spPr>
        <p:txBody>
          <a:bodyPr wrap="square" lIns="0" tIns="0" rIns="0" bIns="0" rtlCol="0"/>
          <a:lstStyle/>
          <a:p>
            <a:endParaRPr dirty="0"/>
          </a:p>
        </p:txBody>
      </p:sp>
      <p:sp>
        <p:nvSpPr>
          <p:cNvPr id="11" name="object 12"/>
          <p:cNvSpPr/>
          <p:nvPr/>
        </p:nvSpPr>
        <p:spPr>
          <a:xfrm>
            <a:off x="4218170" y="2778765"/>
            <a:ext cx="407009" cy="378437"/>
          </a:xfrm>
          <a:custGeom>
            <a:avLst/>
            <a:gdLst/>
            <a:ahLst/>
            <a:cxnLst/>
            <a:rect l="l" t="t" r="r" b="b"/>
            <a:pathLst>
              <a:path w="407035" h="378460">
                <a:moveTo>
                  <a:pt x="0" y="94487"/>
                </a:moveTo>
                <a:lnTo>
                  <a:pt x="300228" y="94487"/>
                </a:lnTo>
                <a:lnTo>
                  <a:pt x="300228" y="0"/>
                </a:lnTo>
                <a:lnTo>
                  <a:pt x="406908" y="188975"/>
                </a:lnTo>
                <a:lnTo>
                  <a:pt x="300228" y="377952"/>
                </a:lnTo>
                <a:lnTo>
                  <a:pt x="300228" y="283464"/>
                </a:lnTo>
                <a:lnTo>
                  <a:pt x="0" y="283464"/>
                </a:lnTo>
                <a:lnTo>
                  <a:pt x="0" y="94487"/>
                </a:lnTo>
                <a:close/>
              </a:path>
            </a:pathLst>
          </a:custGeom>
          <a:solidFill>
            <a:schemeClr val="accent4"/>
          </a:solidFill>
          <a:ln w="9144">
            <a:solidFill>
              <a:schemeClr val="accent4">
                <a:lumMod val="20000"/>
                <a:lumOff val="80000"/>
              </a:schemeClr>
            </a:solidFill>
          </a:ln>
        </p:spPr>
        <p:txBody>
          <a:bodyPr wrap="square" lIns="0" tIns="0" rIns="0" bIns="0" rtlCol="0"/>
          <a:lstStyle/>
          <a:p>
            <a:endParaRPr dirty="0"/>
          </a:p>
        </p:txBody>
      </p:sp>
      <p:sp>
        <p:nvSpPr>
          <p:cNvPr id="15" name="object 12"/>
          <p:cNvSpPr/>
          <p:nvPr/>
        </p:nvSpPr>
        <p:spPr>
          <a:xfrm>
            <a:off x="4218170" y="3974396"/>
            <a:ext cx="407009" cy="378437"/>
          </a:xfrm>
          <a:custGeom>
            <a:avLst/>
            <a:gdLst/>
            <a:ahLst/>
            <a:cxnLst/>
            <a:rect l="l" t="t" r="r" b="b"/>
            <a:pathLst>
              <a:path w="407035" h="378460">
                <a:moveTo>
                  <a:pt x="0" y="94487"/>
                </a:moveTo>
                <a:lnTo>
                  <a:pt x="300228" y="94487"/>
                </a:lnTo>
                <a:lnTo>
                  <a:pt x="300228" y="0"/>
                </a:lnTo>
                <a:lnTo>
                  <a:pt x="406908" y="188975"/>
                </a:lnTo>
                <a:lnTo>
                  <a:pt x="300228" y="377952"/>
                </a:lnTo>
                <a:lnTo>
                  <a:pt x="300228" y="283464"/>
                </a:lnTo>
                <a:lnTo>
                  <a:pt x="0" y="283464"/>
                </a:lnTo>
                <a:lnTo>
                  <a:pt x="0" y="94487"/>
                </a:lnTo>
                <a:close/>
              </a:path>
            </a:pathLst>
          </a:custGeom>
          <a:solidFill>
            <a:schemeClr val="accent4"/>
          </a:solidFill>
          <a:ln w="9144">
            <a:solidFill>
              <a:schemeClr val="accent4">
                <a:lumMod val="20000"/>
                <a:lumOff val="80000"/>
              </a:schemeClr>
            </a:solidFill>
          </a:ln>
        </p:spPr>
        <p:txBody>
          <a:bodyPr wrap="square" lIns="0" tIns="0" rIns="0" bIns="0" rtlCol="0"/>
          <a:lstStyle/>
          <a:p>
            <a:endParaRPr dirty="0"/>
          </a:p>
        </p:txBody>
      </p:sp>
      <p:sp>
        <p:nvSpPr>
          <p:cNvPr id="30" name="object 30"/>
          <p:cNvSpPr txBox="1">
            <a:spLocks noGrp="1"/>
          </p:cNvSpPr>
          <p:nvPr>
            <p:ph type="title"/>
          </p:nvPr>
        </p:nvSpPr>
        <p:spPr>
          <a:xfrm>
            <a:off x="5008570" y="1583084"/>
            <a:ext cx="3818019" cy="829310"/>
          </a:xfrm>
          <a:prstGeom prst="rect">
            <a:avLst/>
          </a:prstGeom>
        </p:spPr>
        <p:txBody>
          <a:bodyPr vert="horz" wrap="square" lIns="0" tIns="12064" rIns="0" bIns="0" rtlCol="0">
            <a:spAutoFit/>
          </a:bodyPr>
          <a:lstStyle/>
          <a:p>
            <a:pPr marL="12700" algn="l">
              <a:lnSpc>
                <a:spcPts val="3190"/>
              </a:lnSpc>
              <a:spcBef>
                <a:spcPts val="95"/>
              </a:spcBef>
            </a:pPr>
            <a:r>
              <a:rPr sz="1800" spc="-5" dirty="0">
                <a:latin typeface="微软雅黑" panose="020B0503020204020204" charset="-122"/>
                <a:cs typeface="微软雅黑" panose="020B0503020204020204" charset="-122"/>
              </a:rPr>
              <a:t>35岁至55岁</a:t>
            </a:r>
            <a:endParaRPr sz="1800" dirty="0">
              <a:latin typeface="微软雅黑" panose="020B0503020204020204" charset="-122"/>
              <a:cs typeface="微软雅黑" panose="020B0503020204020204" charset="-122"/>
            </a:endParaRPr>
          </a:p>
          <a:p>
            <a:pPr marL="12700" algn="l">
              <a:lnSpc>
                <a:spcPts val="3190"/>
              </a:lnSpc>
            </a:pPr>
            <a:r>
              <a:rPr sz="1800" spc="-5" dirty="0">
                <a:latin typeface="微软雅黑" panose="020B0503020204020204" charset="-122"/>
                <a:cs typeface="微软雅黑" panose="020B0503020204020204" charset="-122"/>
              </a:rPr>
              <a:t>有一定经济基础且注重养身的男性</a:t>
            </a:r>
            <a:endParaRPr sz="1800" dirty="0">
              <a:latin typeface="微软雅黑" panose="020B0503020204020204" charset="-122"/>
              <a:cs typeface="微软雅黑" panose="020B0503020204020204" charset="-122"/>
            </a:endParaRPr>
          </a:p>
        </p:txBody>
      </p:sp>
      <p:sp>
        <p:nvSpPr>
          <p:cNvPr id="38" name="object 20"/>
          <p:cNvSpPr txBox="1"/>
          <p:nvPr/>
        </p:nvSpPr>
        <p:spPr>
          <a:xfrm>
            <a:off x="5040953" y="2867661"/>
            <a:ext cx="4039620" cy="288925"/>
          </a:xfrm>
          <a:prstGeom prst="rect">
            <a:avLst/>
          </a:prstGeom>
        </p:spPr>
        <p:txBody>
          <a:bodyPr vert="horz" wrap="square" lIns="0" tIns="12699" rIns="0" bIns="0" rtlCol="0">
            <a:spAutoFit/>
          </a:bodyPr>
          <a:lstStyle/>
          <a:p>
            <a:pPr marL="12700">
              <a:lnSpc>
                <a:spcPct val="100000"/>
              </a:lnSpc>
              <a:spcBef>
                <a:spcPts val="100"/>
              </a:spcBef>
            </a:pPr>
            <a:r>
              <a:rPr dirty="0">
                <a:latin typeface="微软雅黑" panose="020B0503020204020204" charset="-122"/>
                <a:cs typeface="微软雅黑" panose="020B0503020204020204" charset="-122"/>
              </a:rPr>
              <a:t>高端、男性、</a:t>
            </a:r>
            <a:r>
              <a:rPr spc="-5" dirty="0">
                <a:latin typeface="微软雅黑" panose="020B0503020204020204" charset="-122"/>
                <a:cs typeface="微软雅黑" panose="020B0503020204020204" charset="-122"/>
              </a:rPr>
              <a:t>35</a:t>
            </a:r>
            <a:r>
              <a:rPr dirty="0">
                <a:latin typeface="微软雅黑" panose="020B0503020204020204" charset="-122"/>
                <a:cs typeface="微软雅黑" panose="020B0503020204020204" charset="-122"/>
              </a:rPr>
              <a:t>岁以上、养</a:t>
            </a:r>
            <a:r>
              <a:rPr lang="zh-CN" dirty="0">
                <a:latin typeface="微软雅黑" panose="020B0503020204020204" charset="-122"/>
                <a:cs typeface="微软雅黑" panose="020B0503020204020204" charset="-122"/>
              </a:rPr>
              <a:t>身</a:t>
            </a:r>
            <a:endParaRPr lang="zh-CN" dirty="0">
              <a:latin typeface="微软雅黑" panose="020B0503020204020204" charset="-122"/>
              <a:cs typeface="微软雅黑" panose="020B0503020204020204" charset="-122"/>
            </a:endParaRPr>
          </a:p>
        </p:txBody>
      </p:sp>
      <p:sp>
        <p:nvSpPr>
          <p:cNvPr id="33" name="object 33"/>
          <p:cNvSpPr txBox="1"/>
          <p:nvPr/>
        </p:nvSpPr>
        <p:spPr>
          <a:xfrm>
            <a:off x="7812302" y="3739113"/>
            <a:ext cx="1444536" cy="1085215"/>
          </a:xfrm>
          <a:prstGeom prst="rect">
            <a:avLst/>
          </a:prstGeom>
        </p:spPr>
        <p:txBody>
          <a:bodyPr vert="horz" wrap="square" lIns="0" tIns="67940" rIns="0" bIns="0" rtlCol="0">
            <a:spAutoFit/>
          </a:bodyPr>
          <a:lstStyle/>
          <a:p>
            <a:pPr marL="117475">
              <a:lnSpc>
                <a:spcPct val="100000"/>
              </a:lnSpc>
              <a:spcBef>
                <a:spcPts val="535"/>
              </a:spcBef>
            </a:pPr>
            <a:r>
              <a:rPr sz="1400" b="1" dirty="0">
                <a:latin typeface="微软雅黑" panose="020B0503020204020204" charset="-122"/>
                <a:cs typeface="微软雅黑" panose="020B0503020204020204" charset="-122"/>
              </a:rPr>
              <a:t>人群定位</a:t>
            </a:r>
            <a:endParaRPr sz="1400" dirty="0">
              <a:latin typeface="微软雅黑" panose="020B0503020204020204" charset="-122"/>
              <a:cs typeface="微软雅黑" panose="020B0503020204020204" charset="-122"/>
            </a:endParaRPr>
          </a:p>
          <a:p>
            <a:pPr marL="12700" marR="5080">
              <a:lnSpc>
                <a:spcPct val="100000"/>
              </a:lnSpc>
              <a:spcBef>
                <a:spcPts val="500"/>
              </a:spcBef>
            </a:pPr>
            <a:r>
              <a:rPr sz="1600" dirty="0">
                <a:latin typeface="宋体" panose="02010600030101010101" pitchFamily="2" charset="-122"/>
                <a:cs typeface="宋体" panose="02010600030101010101" pitchFamily="2" charset="-122"/>
              </a:rPr>
              <a:t>35</a:t>
            </a:r>
            <a:r>
              <a:rPr sz="1600" spc="-5" dirty="0">
                <a:latin typeface="微软雅黑" panose="020B0503020204020204" charset="-122"/>
                <a:cs typeface="微软雅黑" panose="020B0503020204020204" charset="-122"/>
              </a:rPr>
              <a:t>岁以上男性 有一定经济基础 注重养身</a:t>
            </a:r>
            <a:endParaRPr sz="1600" dirty="0">
              <a:latin typeface="微软雅黑" panose="020B0503020204020204" charset="-122"/>
              <a:cs typeface="微软雅黑" panose="020B0503020204020204" charset="-122"/>
            </a:endParaRPr>
          </a:p>
        </p:txBody>
      </p:sp>
      <p:sp>
        <p:nvSpPr>
          <p:cNvPr id="16" name="object 33"/>
          <p:cNvSpPr txBox="1"/>
          <p:nvPr/>
        </p:nvSpPr>
        <p:spPr>
          <a:xfrm>
            <a:off x="4885769" y="3739113"/>
            <a:ext cx="1444536" cy="902970"/>
          </a:xfrm>
          <a:prstGeom prst="rect">
            <a:avLst/>
          </a:prstGeom>
        </p:spPr>
        <p:txBody>
          <a:bodyPr vert="horz" wrap="square" lIns="0" tIns="67940" rIns="0" bIns="0" rtlCol="0">
            <a:spAutoFit/>
          </a:bodyPr>
          <a:lstStyle/>
          <a:p>
            <a:pPr marL="12700" marR="5080">
              <a:lnSpc>
                <a:spcPct val="100000"/>
              </a:lnSpc>
              <a:spcBef>
                <a:spcPts val="500"/>
              </a:spcBef>
            </a:pPr>
            <a:r>
              <a:rPr sz="1400" b="1" dirty="0">
                <a:latin typeface="微软雅黑" panose="020B0503020204020204" charset="-122"/>
                <a:cs typeface="微软雅黑" panose="020B0503020204020204" charset="-122"/>
              </a:rPr>
              <a:t>产品功能</a:t>
            </a:r>
            <a:endParaRPr lang="zh-CN" sz="1600" dirty="0">
              <a:latin typeface="宋体" panose="02010600030101010101" pitchFamily="2" charset="-122"/>
              <a:cs typeface="宋体" panose="02010600030101010101" pitchFamily="2" charset="-122"/>
            </a:endParaRPr>
          </a:p>
          <a:p>
            <a:pPr marL="12700" marR="5080" algn="l">
              <a:lnSpc>
                <a:spcPct val="100000"/>
              </a:lnSpc>
              <a:spcBef>
                <a:spcPts val="500"/>
              </a:spcBef>
              <a:buClrTx/>
              <a:buSzTx/>
              <a:buFontTx/>
            </a:pPr>
            <a:r>
              <a:rPr sz="1600" spc="-5" dirty="0">
                <a:latin typeface="微软雅黑" panose="020B0503020204020204" charset="-122"/>
                <a:cs typeface="微软雅黑" panose="020B0503020204020204" charset="-122"/>
              </a:rPr>
              <a:t>帮助睡眠</a:t>
            </a:r>
            <a:endParaRPr sz="1600" spc="-5" dirty="0">
              <a:latin typeface="微软雅黑" panose="020B0503020204020204" charset="-122"/>
              <a:cs typeface="微软雅黑" panose="020B0503020204020204" charset="-122"/>
            </a:endParaRPr>
          </a:p>
          <a:p>
            <a:pPr marL="12700" marR="5080" algn="l">
              <a:lnSpc>
                <a:spcPct val="100000"/>
              </a:lnSpc>
              <a:spcBef>
                <a:spcPts val="500"/>
              </a:spcBef>
              <a:buClrTx/>
              <a:buSzTx/>
              <a:buFontTx/>
            </a:pPr>
            <a:r>
              <a:rPr sz="1600" spc="-5" dirty="0">
                <a:latin typeface="微软雅黑" panose="020B0503020204020204" charset="-122"/>
                <a:cs typeface="微软雅黑" panose="020B0503020204020204" charset="-122"/>
              </a:rPr>
              <a:t>男性功能</a:t>
            </a:r>
            <a:endParaRPr sz="1600" spc="-5" dirty="0">
              <a:latin typeface="微软雅黑" panose="020B0503020204020204" charset="-122"/>
              <a:cs typeface="微软雅黑" panose="020B0503020204020204" charset="-122"/>
            </a:endParaRPr>
          </a:p>
        </p:txBody>
      </p:sp>
      <p:sp>
        <p:nvSpPr>
          <p:cNvPr id="17" name="object 33"/>
          <p:cNvSpPr txBox="1"/>
          <p:nvPr/>
        </p:nvSpPr>
        <p:spPr>
          <a:xfrm>
            <a:off x="6338559" y="3739113"/>
            <a:ext cx="1444536" cy="593090"/>
          </a:xfrm>
          <a:prstGeom prst="rect">
            <a:avLst/>
          </a:prstGeom>
        </p:spPr>
        <p:txBody>
          <a:bodyPr vert="horz" wrap="square" lIns="0" tIns="67940" rIns="0" bIns="0" rtlCol="0">
            <a:spAutoFit/>
          </a:bodyPr>
          <a:lstStyle/>
          <a:p>
            <a:pPr marL="12700" marR="5080">
              <a:lnSpc>
                <a:spcPct val="100000"/>
              </a:lnSpc>
              <a:spcBef>
                <a:spcPts val="500"/>
              </a:spcBef>
            </a:pPr>
            <a:r>
              <a:rPr sz="1400" b="1" dirty="0">
                <a:latin typeface="微软雅黑" panose="020B0503020204020204" charset="-122"/>
                <a:cs typeface="微软雅黑" panose="020B0503020204020204" charset="-122"/>
              </a:rPr>
              <a:t>档次定位</a:t>
            </a:r>
            <a:endParaRPr lang="zh-CN" sz="1600" dirty="0">
              <a:latin typeface="宋体" panose="02010600030101010101" pitchFamily="2" charset="-122"/>
              <a:cs typeface="宋体" panose="02010600030101010101" pitchFamily="2" charset="-122"/>
            </a:endParaRPr>
          </a:p>
          <a:p>
            <a:pPr marL="12700" marR="5080" algn="l">
              <a:lnSpc>
                <a:spcPct val="100000"/>
              </a:lnSpc>
              <a:spcBef>
                <a:spcPts val="500"/>
              </a:spcBef>
              <a:buClrTx/>
              <a:buSzTx/>
              <a:buFontTx/>
            </a:pPr>
            <a:r>
              <a:rPr sz="1600" spc="-5" dirty="0">
                <a:latin typeface="微软雅黑" panose="020B0503020204020204" charset="-122"/>
                <a:cs typeface="微软雅黑" panose="020B0503020204020204" charset="-122"/>
              </a:rPr>
              <a:t>高端</a:t>
            </a:r>
            <a:endParaRPr sz="1600" spc="-5" dirty="0">
              <a:latin typeface="微软雅黑" panose="020B0503020204020204" charset="-122"/>
              <a:cs typeface="微软雅黑" panose="020B0503020204020204" charset="-122"/>
            </a:endParaRPr>
          </a:p>
        </p:txBody>
      </p:sp>
      <p:sp>
        <p:nvSpPr>
          <p:cNvPr id="18" name="矩形 17"/>
          <p:cNvSpPr/>
          <p:nvPr/>
        </p:nvSpPr>
        <p:spPr>
          <a:xfrm>
            <a:off x="4720933" y="3695015"/>
            <a:ext cx="1142294" cy="1032446"/>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19" name="矩形 18"/>
          <p:cNvSpPr/>
          <p:nvPr/>
        </p:nvSpPr>
        <p:spPr>
          <a:xfrm>
            <a:off x="6217535" y="3695015"/>
            <a:ext cx="1142294" cy="1032446"/>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0" name="矩形 19"/>
          <p:cNvSpPr/>
          <p:nvPr/>
        </p:nvSpPr>
        <p:spPr>
          <a:xfrm>
            <a:off x="7684294" y="3695015"/>
            <a:ext cx="1572798" cy="11308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6" name="矩形 25"/>
          <p:cNvSpPr/>
          <p:nvPr/>
        </p:nvSpPr>
        <p:spPr>
          <a:xfrm>
            <a:off x="4886023" y="1582500"/>
            <a:ext cx="4738712" cy="829894"/>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7" name="矩形 26"/>
          <p:cNvSpPr/>
          <p:nvPr/>
        </p:nvSpPr>
        <p:spPr>
          <a:xfrm>
            <a:off x="4886023" y="2552720"/>
            <a:ext cx="4738712" cy="829894"/>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grpSp>
        <p:nvGrpSpPr>
          <p:cNvPr id="7" name="组合 6"/>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 name="矩形 24"/>
          <p:cNvSpPr/>
          <p:nvPr/>
        </p:nvSpPr>
        <p:spPr>
          <a:xfrm>
            <a:off x="1092132" y="1238352"/>
            <a:ext cx="2565241"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8199" name="文本框 16"/>
          <p:cNvSpPr txBox="1"/>
          <p:nvPr/>
        </p:nvSpPr>
        <p:spPr>
          <a:xfrm>
            <a:off x="1330243" y="1014528"/>
            <a:ext cx="1461998"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sym typeface="微软雅黑" panose="020B0503020204020204" charset="-122"/>
              </a:rPr>
              <a:t>01.</a:t>
            </a:r>
            <a:r>
              <a:rPr lang="zh-CN" altLang="en-US" sz="1600" b="1" dirty="0">
                <a:latin typeface="微软雅黑" panose="020B0503020204020204" charset="-122"/>
                <a:ea typeface="微软雅黑" panose="020B0503020204020204" charset="-122"/>
                <a:sym typeface="微软雅黑" panose="020B0503020204020204" charset="-122"/>
              </a:rPr>
              <a:t>用户定位</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nvGrpSpPr>
          <p:cNvPr id="8200" name="组合 6"/>
          <p:cNvGrpSpPr/>
          <p:nvPr/>
        </p:nvGrpSpPr>
        <p:grpSpPr>
          <a:xfrm>
            <a:off x="380976" y="377980"/>
            <a:ext cx="342879" cy="280971"/>
            <a:chOff x="4729" y="1585"/>
            <a:chExt cx="842" cy="708"/>
          </a:xfrm>
        </p:grpSpPr>
        <p:pic>
          <p:nvPicPr>
            <p:cNvPr id="8201"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8202"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8203"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59" name="îşliḍê"/>
          <p:cNvSpPr/>
          <p:nvPr/>
        </p:nvSpPr>
        <p:spPr>
          <a:xfrm>
            <a:off x="1168328" y="1500273"/>
            <a:ext cx="2431899" cy="1055623"/>
          </a:xfrm>
          <a:prstGeom prst="rect">
            <a:avLst/>
          </a:prstGeom>
        </p:spPr>
        <p:txBody>
          <a:bodyPr wrap="square" lIns="91434" tIns="45717" rIns="91434" bIns="45717">
            <a:normAutofit fontScale="25000" lnSpcReduction="20000"/>
          </a:bodyPr>
          <a:lstStyle/>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面向人群：有一定经济基础且注重养生的男性          </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适合年龄：</a:t>
            </a:r>
            <a:r>
              <a:rPr lang="en-US" sz="5600" strike="noStrike" noProof="1">
                <a:latin typeface="微软雅黑" panose="020B0503020204020204" charset="-122"/>
                <a:ea typeface="微软雅黑" panose="020B0503020204020204" charset="-122"/>
                <a:cs typeface="微软雅黑" panose="020B0503020204020204" charset="-122"/>
                <a:sym typeface="+mn-ea"/>
              </a:rPr>
              <a:t>35</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岁以上</a:t>
            </a:r>
            <a:endParaRPr lang="zh-CN" altLang="en-US"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base">
              <a:lnSpc>
                <a:spcPct val="110000"/>
              </a:lnSpc>
              <a:defRPr/>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4543144" y="1238352"/>
            <a:ext cx="4717758" cy="1833132"/>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5" name="ïṡļîḍe"/>
          <p:cNvSpPr/>
          <p:nvPr/>
        </p:nvSpPr>
        <p:spPr>
          <a:xfrm>
            <a:off x="4543144" y="1390742"/>
            <a:ext cx="4879673" cy="1292145"/>
          </a:xfrm>
          <a:prstGeom prst="rect">
            <a:avLst/>
          </a:prstGeom>
        </p:spPr>
        <p:txBody>
          <a:bodyPr wrap="square" lIns="91434" tIns="45717" rIns="91434" bIns="45717">
            <a:normAutofit fontScale="25000" lnSpcReduction="20000"/>
          </a:bodyPr>
          <a:lstStyle/>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1</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、用户在社群内能不定时学习到各种保健酒养生专业知识</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2</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、有效提高养生质量，提高身体素质</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3</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、能与同质性的粉丝进行养生经验交流或受到专业性指导</a:t>
            </a:r>
            <a:endParaRPr lang="en-US" altLang="zh-CN"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4</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、参与社群营销活动及获得各种福利优惠</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5</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、各类保健酒产品售前售后详细了解和咨询</a:t>
            </a: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207" name="文本框 8"/>
          <p:cNvSpPr txBox="1"/>
          <p:nvPr/>
        </p:nvSpPr>
        <p:spPr>
          <a:xfrm>
            <a:off x="4789509" y="1014845"/>
            <a:ext cx="1698520" cy="435610"/>
          </a:xfrm>
          <a:prstGeom prst="rect">
            <a:avLst/>
          </a:prstGeom>
          <a:solidFill>
            <a:schemeClr val="bg1"/>
          </a:solidFill>
          <a:ln w="9525">
            <a:noFill/>
          </a:ln>
        </p:spPr>
        <p:txBody>
          <a:bodyPr wrap="square" anchor="t">
            <a:spAutoFit/>
          </a:bodyPr>
          <a:lstStyle/>
          <a:p>
            <a:pPr algn="ctr">
              <a:lnSpc>
                <a:spcPct val="140000"/>
              </a:lnSpc>
            </a:pPr>
            <a:r>
              <a:rPr lang="zh-CN" sz="1600" b="1" dirty="0">
                <a:latin typeface="微软雅黑" panose="020B0503020204020204" charset="-122"/>
                <a:ea typeface="微软雅黑" panose="020B0503020204020204" charset="-122"/>
                <a:sym typeface="微软雅黑" panose="020B0503020204020204" charset="-122"/>
              </a:rPr>
              <a:t>02.输出利益点</a:t>
            </a:r>
            <a:endParaRPr lang="zh-CN" sz="1600" b="1" dirty="0">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4543144" y="3761685"/>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8209" name="文本框 15"/>
          <p:cNvSpPr txBox="1"/>
          <p:nvPr/>
        </p:nvSpPr>
        <p:spPr>
          <a:xfrm>
            <a:off x="4587591" y="4039481"/>
            <a:ext cx="4406627" cy="1168400"/>
          </a:xfrm>
          <a:prstGeom prst="rect">
            <a:avLst/>
          </a:prstGeom>
          <a:noFill/>
          <a:ln w="9525">
            <a:noFill/>
          </a:ln>
        </p:spPr>
        <p:txBody>
          <a:bodyPr wrap="square" anchor="t">
            <a:spAutoFit/>
          </a:bodyPr>
          <a:lstStyle/>
          <a:p>
            <a:r>
              <a:rPr lang="zh-CN" altLang="en-US" sz="1400">
                <a:latin typeface="微软雅黑" panose="020B0503020204020204" charset="-122"/>
                <a:ea typeface="微软雅黑" panose="020B0503020204020204" charset="-122"/>
              </a:rPr>
              <a:t>1、保健酒养生知识科普         2、养生热点话题互动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3、培养经验交流                   4、日常主题打卡互动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5、粉丝营销活动                   6、保健酒推荐</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7、售前售后咨询                   8、优惠福利发放</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9、KOC培养/招募</a:t>
            </a:r>
            <a:endParaRPr lang="zh-CN" altLang="en-US" sz="1400">
              <a:latin typeface="微软雅黑" panose="020B0503020204020204" charset="-122"/>
              <a:ea typeface="微软雅黑" panose="020B0503020204020204" charset="-122"/>
            </a:endParaRPr>
          </a:p>
        </p:txBody>
      </p:sp>
      <p:sp>
        <p:nvSpPr>
          <p:cNvPr id="8210" name="文本框 17"/>
          <p:cNvSpPr txBox="1"/>
          <p:nvPr/>
        </p:nvSpPr>
        <p:spPr>
          <a:xfrm>
            <a:off x="4789509" y="3531195"/>
            <a:ext cx="1899802"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rPr>
              <a:t>03.</a:t>
            </a:r>
            <a:r>
              <a:rPr lang="zh-CN" altLang="en-US" sz="1600" b="1" dirty="0">
                <a:latin typeface="微软雅黑" panose="020B0503020204020204" charset="-122"/>
                <a:ea typeface="微软雅黑" panose="020B0503020204020204" charset="-122"/>
                <a:sym typeface="微软雅黑" panose="020B0503020204020204" charset="-122"/>
              </a:rPr>
              <a:t>社群日常内容</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22" name="右箭头 21"/>
          <p:cNvSpPr/>
          <p:nvPr/>
        </p:nvSpPr>
        <p:spPr>
          <a:xfrm>
            <a:off x="3900247" y="1882837"/>
            <a:ext cx="503207"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4" name="右箭头 23"/>
          <p:cNvSpPr/>
          <p:nvPr/>
        </p:nvSpPr>
        <p:spPr>
          <a:xfrm rot="5400000">
            <a:off x="6730583" y="3279115"/>
            <a:ext cx="504794"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 name="图片 2"/>
          <p:cNvPicPr>
            <a:picLocks noChangeAspect="1"/>
          </p:cNvPicPr>
          <p:nvPr/>
        </p:nvPicPr>
        <p:blipFill>
          <a:blip r:embed="rId3"/>
          <a:stretch>
            <a:fillRect/>
          </a:stretch>
        </p:blipFill>
        <p:spPr>
          <a:xfrm>
            <a:off x="1168328" y="3757241"/>
            <a:ext cx="2565876" cy="1450885"/>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964320" y="284322"/>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9221" name="文本框 22"/>
          <p:cNvSpPr txBox="1"/>
          <p:nvPr/>
        </p:nvSpPr>
        <p:spPr>
          <a:xfrm>
            <a:off x="3061448" y="1252017"/>
            <a:ext cx="4450080" cy="829945"/>
          </a:xfrm>
          <a:prstGeom prst="rect">
            <a:avLst/>
          </a:prstGeom>
          <a:noFill/>
          <a:ln w="9525">
            <a:noFill/>
          </a:ln>
        </p:spPr>
        <p:txBody>
          <a:bodyPr wrap="none" anchor="t">
            <a:spAutoFit/>
          </a:bodyPr>
          <a:lstStyle/>
          <a:p>
            <a:pPr algn="ctr"/>
            <a:r>
              <a:rPr lang="zh-CN" altLang="en-US" sz="4800" b="1">
                <a:latin typeface="微软雅黑" panose="020B0503020204020204" charset="-122"/>
                <a:ea typeface="微软雅黑" panose="020B0503020204020204" charset="-122"/>
                <a:sym typeface="微软雅黑" panose="020B0503020204020204" charset="-122"/>
              </a:rPr>
              <a:t>某童服童鞋品牌</a:t>
            </a:r>
            <a:endParaRPr lang="en-US" altLang="zh-CN" sz="4800" b="1" dirty="0">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1772810" y="2751146"/>
            <a:ext cx="6868688" cy="2054098"/>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5" name="文本框 4"/>
          <p:cNvSpPr txBox="1"/>
          <p:nvPr/>
        </p:nvSpPr>
        <p:spPr>
          <a:xfrm>
            <a:off x="1820432" y="2882900"/>
            <a:ext cx="6932184" cy="1706880"/>
          </a:xfrm>
          <a:prstGeom prst="rect">
            <a:avLst/>
          </a:prstGeom>
          <a:noFill/>
          <a:ln w="9525">
            <a:noFill/>
          </a:ln>
        </p:spPr>
        <p:txBody>
          <a:bodyPr wrap="square" anchor="t">
            <a:spAutoFit/>
          </a:bodyPr>
          <a:lstStyle/>
          <a:p>
            <a:pPr>
              <a:lnSpc>
                <a:spcPct val="150000"/>
              </a:lnSpc>
            </a:pPr>
            <a:r>
              <a:rPr lang="zh-CN" altLang="en-US" sz="1400" b="1" dirty="0">
                <a:latin typeface="微软雅黑" panose="020B0503020204020204" charset="-122"/>
                <a:ea typeface="微软雅黑" panose="020B0503020204020204" charset="-122"/>
                <a:sym typeface="微软雅黑" panose="020B0503020204020204" charset="-122"/>
              </a:rPr>
              <a:t>社群定位：</a:t>
            </a:r>
            <a:endParaRPr lang="zh-CN" altLang="en-US" sz="1400" b="1" dirty="0">
              <a:latin typeface="微软雅黑" panose="020B0503020204020204" charset="-122"/>
              <a:ea typeface="微软雅黑" panose="020B0503020204020204" charset="-122"/>
              <a:sym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sym typeface="微软雅黑" panose="020B0503020204020204" charset="-122"/>
              </a:rPr>
              <a:t>这是一个为宝爸宝妈提供童装童鞋相关内容的互动交流平台，在这里，能为宝爸宝妈及儿童亲友分享专业的童装知识，推荐时尚与舒适相结合的童装产品，提高宝妈宝爸对儿童时尚的触觉和时尚感。同时，也鼓励大家积极交流，讨论儿童穿着经验和进行各种趣味互动，营造儿童时尚氛围，让品牌形象深入人心。</a:t>
            </a:r>
            <a:endParaRPr lang="zh-CN" altLang="en-US" sz="1400">
              <a:latin typeface="Arial" panose="020B0604020202020204" pitchFamily="34" charset="0"/>
              <a:ea typeface="宋体" panose="02010600030101010101" pitchFamily="2" charset="-122"/>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2"/>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23" name="文本框 22"/>
          <p:cNvSpPr txBox="1"/>
          <p:nvPr/>
        </p:nvSpPr>
        <p:spPr>
          <a:xfrm>
            <a:off x="1166250" y="382112"/>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 name="矩形 24"/>
          <p:cNvSpPr/>
          <p:nvPr/>
        </p:nvSpPr>
        <p:spPr>
          <a:xfrm>
            <a:off x="1092132" y="1238352"/>
            <a:ext cx="2565241"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10247" name="文本框 16"/>
          <p:cNvSpPr txBox="1"/>
          <p:nvPr/>
        </p:nvSpPr>
        <p:spPr>
          <a:xfrm>
            <a:off x="1330243" y="1014528"/>
            <a:ext cx="1461998"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sym typeface="微软雅黑" panose="020B0503020204020204" charset="-122"/>
              </a:rPr>
              <a:t>01.</a:t>
            </a:r>
            <a:r>
              <a:rPr lang="zh-CN" altLang="en-US" sz="1600" b="1" dirty="0">
                <a:latin typeface="微软雅黑" panose="020B0503020204020204" charset="-122"/>
                <a:ea typeface="微软雅黑" panose="020B0503020204020204" charset="-122"/>
                <a:sym typeface="微软雅黑" panose="020B0503020204020204" charset="-122"/>
              </a:rPr>
              <a:t>用户定位</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nvGrpSpPr>
          <p:cNvPr id="10248" name="组合 6"/>
          <p:cNvGrpSpPr/>
          <p:nvPr/>
        </p:nvGrpSpPr>
        <p:grpSpPr>
          <a:xfrm>
            <a:off x="380976" y="377980"/>
            <a:ext cx="342879" cy="280971"/>
            <a:chOff x="4729" y="1585"/>
            <a:chExt cx="842" cy="708"/>
          </a:xfrm>
        </p:grpSpPr>
        <p:pic>
          <p:nvPicPr>
            <p:cNvPr id="10249"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10250"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10251"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59" name="îşliḍê"/>
          <p:cNvSpPr/>
          <p:nvPr/>
        </p:nvSpPr>
        <p:spPr>
          <a:xfrm>
            <a:off x="1168328" y="1500273"/>
            <a:ext cx="2431899" cy="1317544"/>
          </a:xfrm>
          <a:prstGeom prst="rect">
            <a:avLst/>
          </a:prstGeom>
        </p:spPr>
        <p:txBody>
          <a:bodyPr wrap="square" lIns="91434" tIns="45717" rIns="91434" bIns="45717">
            <a:normAutofit fontScale="25000" lnSpcReduction="20000"/>
          </a:bodyPr>
          <a:lstStyle/>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面向人群：追求时尚、品位、进步的少年儿童父母、亲友         </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适合年龄：</a:t>
            </a:r>
            <a:r>
              <a:rPr lang="en-US" sz="5600" strike="noStrike" noProof="1">
                <a:latin typeface="微软雅黑" panose="020B0503020204020204" charset="-122"/>
                <a:ea typeface="微软雅黑" panose="020B0503020204020204" charset="-122"/>
                <a:cs typeface="微软雅黑" panose="020B0503020204020204" charset="-122"/>
                <a:sym typeface="+mn-ea"/>
              </a:rPr>
              <a:t>18-45</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岁</a:t>
            </a:r>
            <a:endParaRPr lang="zh-CN" altLang="en-US"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base">
              <a:lnSpc>
                <a:spcPct val="110000"/>
              </a:lnSpc>
              <a:defRPr/>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4543144" y="1238352"/>
            <a:ext cx="4717758" cy="185662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5" name="ïṡļîḍe"/>
          <p:cNvSpPr/>
          <p:nvPr/>
        </p:nvSpPr>
        <p:spPr>
          <a:xfrm>
            <a:off x="4543144" y="1390742"/>
            <a:ext cx="4879673" cy="1292145"/>
          </a:xfrm>
          <a:prstGeom prst="rect">
            <a:avLst/>
          </a:prstGeom>
        </p:spPr>
        <p:txBody>
          <a:bodyPr wrap="square" lIns="91434" tIns="45717" rIns="91434" bIns="45717">
            <a:normAutofit fontScale="25000" lnSpcReduction="20000"/>
          </a:bodyPr>
          <a:lstStyle/>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1</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、在社群内能不定时学习到各种童装童鞋专业穿搭知识</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2</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、提高审美能力、儿童穿搭时尚感</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3</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、能与同质性的粉丝进行经验交流或受到专业性指导</a:t>
            </a:r>
            <a:endParaRPr lang="en-US" altLang="zh-CN"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4</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、参与社群营销活动及获得各种福利优惠</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5</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、各类童装童鞋等服饰产品售前售后详细了解和咨询</a:t>
            </a: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0255" name="文本框 8"/>
          <p:cNvSpPr txBox="1"/>
          <p:nvPr/>
        </p:nvSpPr>
        <p:spPr>
          <a:xfrm>
            <a:off x="4789509" y="1014845"/>
            <a:ext cx="1651533" cy="435610"/>
          </a:xfrm>
          <a:prstGeom prst="rect">
            <a:avLst/>
          </a:prstGeom>
          <a:solidFill>
            <a:schemeClr val="bg1"/>
          </a:solidFill>
          <a:ln w="9525">
            <a:noFill/>
          </a:ln>
        </p:spPr>
        <p:txBody>
          <a:bodyPr wrap="square" anchor="t">
            <a:spAutoFit/>
          </a:bodyPr>
          <a:lstStyle/>
          <a:p>
            <a:pPr algn="ctr">
              <a:lnSpc>
                <a:spcPct val="140000"/>
              </a:lnSpc>
            </a:pPr>
            <a:r>
              <a:rPr lang="zh-CN" sz="1600" b="1" dirty="0">
                <a:latin typeface="微软雅黑" panose="020B0503020204020204" charset="-122"/>
                <a:ea typeface="微软雅黑" panose="020B0503020204020204" charset="-122"/>
                <a:sym typeface="微软雅黑" panose="020B0503020204020204" charset="-122"/>
              </a:rPr>
              <a:t>02.输出利益点</a:t>
            </a:r>
            <a:endParaRPr lang="zh-CN" sz="1600" b="1" dirty="0">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4543144" y="3833436"/>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10257" name="文本框 15"/>
          <p:cNvSpPr txBox="1"/>
          <p:nvPr/>
        </p:nvSpPr>
        <p:spPr>
          <a:xfrm>
            <a:off x="4587591" y="4111232"/>
            <a:ext cx="4406627" cy="1168400"/>
          </a:xfrm>
          <a:prstGeom prst="rect">
            <a:avLst/>
          </a:prstGeom>
          <a:noFill/>
          <a:ln w="9525">
            <a:noFill/>
          </a:ln>
        </p:spPr>
        <p:txBody>
          <a:bodyPr wrap="square" anchor="t">
            <a:spAutoFit/>
          </a:bodyPr>
          <a:lstStyle/>
          <a:p>
            <a:r>
              <a:rPr lang="zh-CN" altLang="en-US" sz="1400">
                <a:latin typeface="微软雅黑" panose="020B0503020204020204" charset="-122"/>
                <a:ea typeface="微软雅黑" panose="020B0503020204020204" charset="-122"/>
              </a:rPr>
              <a:t>1、童装童鞋穿搭知识            2、儿童时尚话题互动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3、儿童日常穿搭经验交流     4、日常主题打卡互动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5、粉丝营销活动                   6、儿童服饰推荐</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7、售前售后咨询                   8、优惠福利发放</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9、KOC培养/招募</a:t>
            </a:r>
            <a:endParaRPr lang="zh-CN" altLang="en-US" sz="1400">
              <a:latin typeface="微软雅黑" panose="020B0503020204020204" charset="-122"/>
              <a:ea typeface="微软雅黑" panose="020B0503020204020204" charset="-122"/>
            </a:endParaRPr>
          </a:p>
        </p:txBody>
      </p:sp>
      <p:sp>
        <p:nvSpPr>
          <p:cNvPr id="10258" name="文本框 17"/>
          <p:cNvSpPr txBox="1"/>
          <p:nvPr/>
        </p:nvSpPr>
        <p:spPr>
          <a:xfrm>
            <a:off x="4789509" y="3602945"/>
            <a:ext cx="1911867"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rPr>
              <a:t>03.</a:t>
            </a:r>
            <a:r>
              <a:rPr lang="zh-CN" altLang="en-US" sz="1600" b="1" dirty="0">
                <a:latin typeface="微软雅黑" panose="020B0503020204020204" charset="-122"/>
                <a:ea typeface="微软雅黑" panose="020B0503020204020204" charset="-122"/>
                <a:sym typeface="微软雅黑" panose="020B0503020204020204" charset="-122"/>
              </a:rPr>
              <a:t>社群日常内容</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22" name="右箭头 21"/>
          <p:cNvSpPr/>
          <p:nvPr/>
        </p:nvSpPr>
        <p:spPr>
          <a:xfrm>
            <a:off x="3900247" y="1882837"/>
            <a:ext cx="503207"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4" name="右箭头 23"/>
          <p:cNvSpPr/>
          <p:nvPr/>
        </p:nvSpPr>
        <p:spPr>
          <a:xfrm rot="5400000">
            <a:off x="6730583" y="3350866"/>
            <a:ext cx="504794"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 name="图片 2"/>
          <p:cNvPicPr>
            <a:picLocks noChangeAspect="1"/>
          </p:cNvPicPr>
          <p:nvPr/>
        </p:nvPicPr>
        <p:blipFill>
          <a:blip r:embed="rId3"/>
          <a:stretch>
            <a:fillRect/>
          </a:stretch>
        </p:blipFill>
        <p:spPr>
          <a:xfrm>
            <a:off x="1427392" y="3519130"/>
            <a:ext cx="1894088" cy="1894088"/>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884310" y="319247"/>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18437" name="文本框 22"/>
          <p:cNvSpPr txBox="1"/>
          <p:nvPr/>
        </p:nvSpPr>
        <p:spPr>
          <a:xfrm>
            <a:off x="2599836" y="1279965"/>
            <a:ext cx="5059680" cy="829945"/>
          </a:xfrm>
          <a:prstGeom prst="rect">
            <a:avLst/>
          </a:prstGeom>
          <a:noFill/>
          <a:ln w="9525">
            <a:noFill/>
          </a:ln>
        </p:spPr>
        <p:txBody>
          <a:bodyPr wrap="none" anchor="t">
            <a:spAutoFit/>
          </a:bodyPr>
          <a:lstStyle/>
          <a:p>
            <a:pPr algn="ctr"/>
            <a:r>
              <a:rPr lang="zh-CN" altLang="en-US" sz="4800" b="1">
                <a:latin typeface="微软雅黑" panose="020B0503020204020204" charset="-122"/>
                <a:ea typeface="微软雅黑" panose="020B0503020204020204" charset="-122"/>
                <a:sym typeface="微软雅黑" panose="020B0503020204020204" charset="-122"/>
              </a:rPr>
              <a:t>某通信网络运营商</a:t>
            </a:r>
            <a:endParaRPr lang="zh-CN" altLang="en-US" sz="4800" b="1">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1695345" y="2808927"/>
            <a:ext cx="6868688" cy="2054098"/>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5" name="文本框 4"/>
          <p:cNvSpPr txBox="1"/>
          <p:nvPr/>
        </p:nvSpPr>
        <p:spPr>
          <a:xfrm>
            <a:off x="1742967" y="2940681"/>
            <a:ext cx="6932184" cy="1383665"/>
          </a:xfrm>
          <a:prstGeom prst="rect">
            <a:avLst/>
          </a:prstGeom>
          <a:noFill/>
          <a:ln w="9525">
            <a:noFill/>
          </a:ln>
        </p:spPr>
        <p:txBody>
          <a:bodyPr wrap="square" anchor="t">
            <a:spAutoFit/>
          </a:bodyPr>
          <a:lstStyle/>
          <a:p>
            <a:pPr>
              <a:lnSpc>
                <a:spcPct val="150000"/>
              </a:lnSpc>
            </a:pPr>
            <a:r>
              <a:rPr lang="zh-CN" altLang="en-US" sz="1400" b="1" dirty="0">
                <a:latin typeface="微软雅黑" panose="020B0503020204020204" charset="-122"/>
                <a:ea typeface="微软雅黑" panose="020B0503020204020204" charset="-122"/>
                <a:sym typeface="微软雅黑" panose="020B0503020204020204" charset="-122"/>
              </a:rPr>
              <a:t>社群定位：</a:t>
            </a:r>
            <a:endParaRPr lang="zh-CN" altLang="en-US" sz="1400" b="1" dirty="0">
              <a:latin typeface="微软雅黑" panose="020B0503020204020204" charset="-122"/>
              <a:ea typeface="微软雅黑" panose="020B0503020204020204" charset="-122"/>
              <a:sym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sym typeface="微软雅黑" panose="020B0503020204020204" charset="-122"/>
              </a:rPr>
              <a:t>这是一个为用户提供便利的全类型业务办理平台，在这里，能为大家分享最新资讯，推荐更优惠的业务活动，为大家专业解答业务疑惑。除此之外，结合时事热点进行趣味互动、派发福利，提高品牌形象和亲和力，增强用户信任感。</a:t>
            </a:r>
            <a:endParaRPr lang="zh-CN" altLang="en-US" sz="1400">
              <a:latin typeface="Arial" panose="020B0604020202020204" pitchFamily="34" charset="0"/>
              <a:ea typeface="宋体" panose="02010600030101010101" pitchFamily="2" charset="-122"/>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2"/>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9" name="文本框 8"/>
          <p:cNvSpPr txBox="1"/>
          <p:nvPr/>
        </p:nvSpPr>
        <p:spPr>
          <a:xfrm>
            <a:off x="1093860" y="382112"/>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 name="矩形 24"/>
          <p:cNvSpPr/>
          <p:nvPr/>
        </p:nvSpPr>
        <p:spPr>
          <a:xfrm>
            <a:off x="1092132" y="1238352"/>
            <a:ext cx="2565241"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19463" name="文本框 16"/>
          <p:cNvSpPr txBox="1"/>
          <p:nvPr/>
        </p:nvSpPr>
        <p:spPr>
          <a:xfrm>
            <a:off x="1330243" y="1014528"/>
            <a:ext cx="1461998"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sym typeface="微软雅黑" panose="020B0503020204020204" charset="-122"/>
              </a:rPr>
              <a:t>01.</a:t>
            </a:r>
            <a:r>
              <a:rPr lang="zh-CN" altLang="en-US" sz="1600" b="1" dirty="0">
                <a:latin typeface="微软雅黑" panose="020B0503020204020204" charset="-122"/>
                <a:ea typeface="微软雅黑" panose="020B0503020204020204" charset="-122"/>
                <a:sym typeface="微软雅黑" panose="020B0503020204020204" charset="-122"/>
              </a:rPr>
              <a:t>用户定位</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nvGrpSpPr>
          <p:cNvPr id="19464" name="组合 6"/>
          <p:cNvGrpSpPr/>
          <p:nvPr/>
        </p:nvGrpSpPr>
        <p:grpSpPr>
          <a:xfrm>
            <a:off x="380976" y="377980"/>
            <a:ext cx="342879" cy="280971"/>
            <a:chOff x="4729" y="1585"/>
            <a:chExt cx="842" cy="708"/>
          </a:xfrm>
        </p:grpSpPr>
        <p:pic>
          <p:nvPicPr>
            <p:cNvPr id="19465"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19466"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19467"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59" name="îşliḍê"/>
          <p:cNvSpPr/>
          <p:nvPr/>
        </p:nvSpPr>
        <p:spPr>
          <a:xfrm>
            <a:off x="1168328" y="1500273"/>
            <a:ext cx="2431899" cy="1182614"/>
          </a:xfrm>
          <a:prstGeom prst="rect">
            <a:avLst/>
          </a:prstGeom>
        </p:spPr>
        <p:txBody>
          <a:bodyPr wrap="square" lIns="91434" tIns="45717" rIns="91434" bIns="45717">
            <a:normAutofit fontScale="32500" lnSpcReduction="20000"/>
          </a:bodyPr>
          <a:lstStyle/>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面向人群：各年龄阶层的移动用户      </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适合年龄：</a:t>
            </a:r>
            <a:r>
              <a:rPr lang="en-US" sz="5600" strike="noStrike" noProof="1">
                <a:latin typeface="微软雅黑" panose="020B0503020204020204" charset="-122"/>
                <a:ea typeface="微软雅黑" panose="020B0503020204020204" charset="-122"/>
                <a:cs typeface="微软雅黑" panose="020B0503020204020204" charset="-122"/>
                <a:sym typeface="+mn-ea"/>
              </a:rPr>
              <a:t>15-60</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岁</a:t>
            </a:r>
            <a:endParaRPr lang="zh-CN" altLang="en-US"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base">
              <a:lnSpc>
                <a:spcPct val="110000"/>
              </a:lnSpc>
              <a:defRPr/>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4543144" y="1238352"/>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5" name="ïṡļîḍe"/>
          <p:cNvSpPr/>
          <p:nvPr/>
        </p:nvSpPr>
        <p:spPr>
          <a:xfrm>
            <a:off x="4543144" y="1390742"/>
            <a:ext cx="4879673" cy="1292145"/>
          </a:xfrm>
          <a:prstGeom prst="rect">
            <a:avLst/>
          </a:prstGeom>
        </p:spPr>
        <p:txBody>
          <a:bodyPr wrap="square" lIns="91434" tIns="45717" rIns="91434" bIns="45717">
            <a:normAutofit fontScale="25000" lnSpcReduction="10000"/>
          </a:bodyPr>
          <a:lstStyle/>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1</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、在社群内能不定时接收到品牌的最新资讯</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2</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、能得到一对一的业务服务</a:t>
            </a:r>
            <a:endParaRPr lang="en-US" altLang="zh-CN"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3</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、参与社群营销活动及获得各种福利优惠</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4</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、各类业务产品的详细了解和咨询</a:t>
            </a: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9471" name="文本框 8"/>
          <p:cNvSpPr txBox="1"/>
          <p:nvPr/>
        </p:nvSpPr>
        <p:spPr>
          <a:xfrm>
            <a:off x="4789509" y="1014845"/>
            <a:ext cx="1677566" cy="435610"/>
          </a:xfrm>
          <a:prstGeom prst="rect">
            <a:avLst/>
          </a:prstGeom>
          <a:solidFill>
            <a:schemeClr val="bg1"/>
          </a:solidFill>
          <a:ln w="9525">
            <a:noFill/>
          </a:ln>
        </p:spPr>
        <p:txBody>
          <a:bodyPr wrap="square" anchor="t">
            <a:spAutoFit/>
          </a:bodyPr>
          <a:lstStyle/>
          <a:p>
            <a:pPr algn="ctr">
              <a:lnSpc>
                <a:spcPct val="140000"/>
              </a:lnSpc>
            </a:pPr>
            <a:r>
              <a:rPr lang="zh-CN" sz="1600" b="1" dirty="0">
                <a:latin typeface="微软雅黑" panose="020B0503020204020204" charset="-122"/>
                <a:ea typeface="微软雅黑" panose="020B0503020204020204" charset="-122"/>
                <a:sym typeface="微软雅黑" panose="020B0503020204020204" charset="-122"/>
              </a:rPr>
              <a:t>02.输出利益点</a:t>
            </a:r>
            <a:endParaRPr lang="zh-CN" sz="1600" b="1" dirty="0">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4543144" y="3546434"/>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19473" name="文本框 15"/>
          <p:cNvSpPr txBox="1"/>
          <p:nvPr/>
        </p:nvSpPr>
        <p:spPr>
          <a:xfrm>
            <a:off x="4587591" y="3824230"/>
            <a:ext cx="4406627" cy="1168400"/>
          </a:xfrm>
          <a:prstGeom prst="rect">
            <a:avLst/>
          </a:prstGeom>
          <a:noFill/>
          <a:ln w="9525">
            <a:noFill/>
          </a:ln>
        </p:spPr>
        <p:txBody>
          <a:bodyPr wrap="square" anchor="t">
            <a:spAutoFit/>
          </a:bodyPr>
          <a:lstStyle/>
          <a:p>
            <a:r>
              <a:rPr lang="zh-CN" altLang="en-US" sz="1400">
                <a:latin typeface="微软雅黑" panose="020B0503020204020204" charset="-122"/>
                <a:ea typeface="微软雅黑" panose="020B0503020204020204" charset="-122"/>
              </a:rPr>
              <a:t>1、品牌资讯发放                   2、话题互动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3、培养经验交流                   4、日常主题打卡互动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5、粉丝营销活动                   6、业务产品推荐</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7、业务咨询解疑                   8、优惠福利发放</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9、KOC培养/招募</a:t>
            </a:r>
            <a:endParaRPr lang="zh-CN" altLang="en-US" sz="1400">
              <a:latin typeface="微软雅黑" panose="020B0503020204020204" charset="-122"/>
              <a:ea typeface="微软雅黑" panose="020B0503020204020204" charset="-122"/>
            </a:endParaRPr>
          </a:p>
        </p:txBody>
      </p:sp>
      <p:sp>
        <p:nvSpPr>
          <p:cNvPr id="19474" name="文本框 17"/>
          <p:cNvSpPr txBox="1"/>
          <p:nvPr/>
        </p:nvSpPr>
        <p:spPr>
          <a:xfrm>
            <a:off x="4789509" y="3315943"/>
            <a:ext cx="1893453"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rPr>
              <a:t>03.</a:t>
            </a:r>
            <a:r>
              <a:rPr lang="zh-CN" altLang="en-US" sz="1600" b="1" dirty="0">
                <a:latin typeface="微软雅黑" panose="020B0503020204020204" charset="-122"/>
                <a:ea typeface="微软雅黑" panose="020B0503020204020204" charset="-122"/>
                <a:sym typeface="微软雅黑" panose="020B0503020204020204" charset="-122"/>
              </a:rPr>
              <a:t>社群日常内容</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22" name="右箭头 21"/>
          <p:cNvSpPr/>
          <p:nvPr/>
        </p:nvSpPr>
        <p:spPr>
          <a:xfrm>
            <a:off x="3900247" y="1882837"/>
            <a:ext cx="503207"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4" name="右箭头 23"/>
          <p:cNvSpPr/>
          <p:nvPr/>
        </p:nvSpPr>
        <p:spPr>
          <a:xfrm rot="5400000">
            <a:off x="6730583" y="3063864"/>
            <a:ext cx="504794"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 name="图片 2"/>
          <p:cNvPicPr>
            <a:picLocks noChangeAspect="1"/>
          </p:cNvPicPr>
          <p:nvPr/>
        </p:nvPicPr>
        <p:blipFill>
          <a:blip r:embed="rId3"/>
          <a:stretch>
            <a:fillRect/>
          </a:stretch>
        </p:blipFill>
        <p:spPr>
          <a:xfrm>
            <a:off x="1221664" y="3482303"/>
            <a:ext cx="2555717" cy="1707409"/>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956700" y="319247"/>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grpSp>
        <p:nvGrpSpPr>
          <p:cNvPr id="8" name="组合 7"/>
          <p:cNvGrpSpPr/>
          <p:nvPr/>
        </p:nvGrpSpPr>
        <p:grpSpPr>
          <a:xfrm>
            <a:off x="960061" y="1605994"/>
            <a:ext cx="2169661" cy="2287763"/>
            <a:chOff x="6847" y="2963"/>
            <a:chExt cx="2446" cy="2633"/>
          </a:xfrm>
        </p:grpSpPr>
        <p:pic>
          <p:nvPicPr>
            <p:cNvPr id="10" name="图片 9" descr="六角形"/>
            <p:cNvPicPr>
              <a:picLocks noChangeAspect="1"/>
            </p:cNvPicPr>
            <p:nvPr/>
          </p:nvPicPr>
          <p:blipFill>
            <a:blip r:embed="rId1"/>
            <a:stretch>
              <a:fillRect/>
            </a:stretch>
          </p:blipFill>
          <p:spPr>
            <a:xfrm>
              <a:off x="6847" y="2963"/>
              <a:ext cx="2446" cy="2633"/>
            </a:xfrm>
            <a:prstGeom prst="rect">
              <a:avLst/>
            </a:prstGeom>
          </p:spPr>
        </p:pic>
        <p:sp>
          <p:nvSpPr>
            <p:cNvPr id="11" name="文本框 10"/>
            <p:cNvSpPr txBox="1"/>
            <p:nvPr/>
          </p:nvSpPr>
          <p:spPr>
            <a:xfrm>
              <a:off x="7189" y="3936"/>
              <a:ext cx="1780" cy="601"/>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用户定位</a:t>
              </a:r>
              <a:endParaRPr lang="zh-CN" altLang="zh-CN" sz="2000" b="1">
                <a:solidFill>
                  <a:schemeClr val="tx1"/>
                </a:solidFill>
                <a:latin typeface="微软雅黑" panose="020B0503020204020204" charset="-122"/>
                <a:ea typeface="微软雅黑" panose="020B0503020204020204" charset="-122"/>
                <a:sym typeface="+mn-ea"/>
              </a:endParaRPr>
            </a:p>
          </p:txBody>
        </p:sp>
      </p:grpSp>
      <p:sp>
        <p:nvSpPr>
          <p:cNvPr id="13" name="文本框 12"/>
          <p:cNvSpPr txBox="1"/>
          <p:nvPr/>
        </p:nvSpPr>
        <p:spPr>
          <a:xfrm>
            <a:off x="3325924" y="1665680"/>
            <a:ext cx="6933771" cy="2168525"/>
          </a:xfrm>
          <a:prstGeom prst="rect">
            <a:avLst/>
          </a:prstGeom>
          <a:noFill/>
        </p:spPr>
        <p:txBody>
          <a:bodyPr wrap="square" rtlCol="0">
            <a:spAutoFit/>
          </a:bodyPr>
          <a:lstStyle/>
          <a:p>
            <a:pPr fontAlgn="auto">
              <a:lnSpc>
                <a:spcPct val="150000"/>
              </a:lnSpc>
            </a:pPr>
            <a:r>
              <a:rPr lang="zh-CN" altLang="en-US" noProof="1">
                <a:latin typeface="微软雅黑" panose="020B0503020204020204" charset="-122"/>
                <a:ea typeface="微软雅黑" panose="020B0503020204020204" charset="-122"/>
                <a:cs typeface="+mn-cs"/>
                <a:sym typeface="+mn-ea"/>
              </a:rPr>
              <a:t>找准用户的属性是形成社群的第一步。</a:t>
            </a:r>
            <a:endParaRPr lang="zh-CN" altLang="en-US" noProof="1">
              <a:latin typeface="微软雅黑" panose="020B0503020204020204" charset="-122"/>
              <a:ea typeface="微软雅黑" panose="020B0503020204020204" charset="-122"/>
              <a:cs typeface="+mn-cs"/>
              <a:sym typeface="+mn-ea"/>
            </a:endParaRPr>
          </a:p>
          <a:p>
            <a:pPr fontAlgn="auto">
              <a:lnSpc>
                <a:spcPct val="150000"/>
              </a:lnSpc>
            </a:pPr>
            <a:r>
              <a:rPr lang="zh-CN" altLang="en-US" noProof="1">
                <a:latin typeface="微软雅黑" panose="020B0503020204020204" charset="-122"/>
                <a:ea typeface="微软雅黑" panose="020B0503020204020204" charset="-122"/>
                <a:cs typeface="+mn-cs"/>
                <a:sym typeface="+mn-ea"/>
              </a:rPr>
              <a:t>社群是由一群拥有共同兴趣或者相同社会属性的用户组建起来的，当社群用户拥有的相同属性越多，活跃度越高。</a:t>
            </a:r>
            <a:endParaRPr lang="zh-CN" altLang="en-US" noProof="1">
              <a:latin typeface="微软雅黑" panose="020B0503020204020204" charset="-122"/>
              <a:ea typeface="微软雅黑" panose="020B0503020204020204" charset="-122"/>
              <a:cs typeface="+mn-cs"/>
              <a:sym typeface="+mn-ea"/>
            </a:endParaRPr>
          </a:p>
          <a:p>
            <a:pPr fontAlgn="auto">
              <a:lnSpc>
                <a:spcPct val="150000"/>
              </a:lnSpc>
            </a:pPr>
            <a:r>
              <a:rPr lang="zh-CN" altLang="en-US" noProof="1">
                <a:latin typeface="微软雅黑" panose="020B0503020204020204" charset="-122"/>
                <a:ea typeface="微软雅黑" panose="020B0503020204020204" charset="-122"/>
                <a:cs typeface="+mn-cs"/>
                <a:sym typeface="+mn-ea"/>
              </a:rPr>
              <a:t>可以从年龄、性别、职业、地区、收入家庭情况、兴趣爱好等用户信息维度，判断不同产品对应的用户特征。</a:t>
            </a:r>
            <a:endParaRPr lang="zh-CN" altLang="en-US" noProof="1">
              <a:latin typeface="微软雅黑" panose="020B0503020204020204" charset="-122"/>
              <a:ea typeface="微软雅黑" panose="020B0503020204020204" charset="-122"/>
              <a:cs typeface="+mn-cs"/>
              <a:sym typeface="+mn-ea"/>
            </a:endParaRPr>
          </a:p>
        </p:txBody>
      </p:sp>
      <p:grpSp>
        <p:nvGrpSpPr>
          <p:cNvPr id="7" name="组合 6"/>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3"/>
            <a:stretch>
              <a:fillRect/>
            </a:stretch>
          </p:blipFill>
          <p:spPr>
            <a:xfrm>
              <a:off x="5235" y="1585"/>
              <a:ext cx="337" cy="709"/>
            </a:xfrm>
            <a:prstGeom prst="rect">
              <a:avLst/>
            </a:prstGeom>
          </p:spPr>
        </p:pic>
        <p:pic>
          <p:nvPicPr>
            <p:cNvPr id="17" name="图片 16" descr="resource"/>
            <p:cNvPicPr>
              <a:picLocks noChangeAspect="1"/>
            </p:cNvPicPr>
            <p:nvPr/>
          </p:nvPicPr>
          <p:blipFill>
            <a:blip r:embed="rId4"/>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stretch>
              <a:fillRect/>
            </a:stretch>
          </p:blipFill>
          <p:spPr>
            <a:xfrm>
              <a:off x="4729" y="1585"/>
              <a:ext cx="337" cy="709"/>
            </a:xfrm>
            <a:prstGeom prst="rect">
              <a:avLst/>
            </a:prstGeom>
          </p:spPr>
        </p:pic>
      </p:grpSp>
      <p:sp>
        <p:nvSpPr>
          <p:cNvPr id="9" name="文本框 8"/>
          <p:cNvSpPr txBox="1"/>
          <p:nvPr/>
        </p:nvSpPr>
        <p:spPr>
          <a:xfrm>
            <a:off x="1093878" y="289875"/>
            <a:ext cx="1578903" cy="522197"/>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用户定位</a:t>
            </a:r>
            <a:endParaRPr lang="zh-CN" altLang="zh-CN" sz="2000" b="1">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4581" name="文本框 22"/>
          <p:cNvSpPr txBox="1"/>
          <p:nvPr/>
        </p:nvSpPr>
        <p:spPr>
          <a:xfrm>
            <a:off x="3117361" y="1101528"/>
            <a:ext cx="4450080" cy="829945"/>
          </a:xfrm>
          <a:prstGeom prst="rect">
            <a:avLst/>
          </a:prstGeom>
          <a:noFill/>
          <a:ln w="9525">
            <a:noFill/>
          </a:ln>
        </p:spPr>
        <p:txBody>
          <a:bodyPr wrap="none" anchor="t">
            <a:spAutoFit/>
          </a:bodyPr>
          <a:lstStyle/>
          <a:p>
            <a:pPr algn="ctr"/>
            <a:r>
              <a:rPr lang="zh-CN" altLang="en-US" sz="4800" b="1">
                <a:latin typeface="微软雅黑" panose="020B0503020204020204" charset="-122"/>
                <a:ea typeface="微软雅黑" panose="020B0503020204020204" charset="-122"/>
                <a:sym typeface="微软雅黑" panose="020B0503020204020204" charset="-122"/>
              </a:rPr>
              <a:t>某盲盒手办品牌</a:t>
            </a:r>
            <a:endParaRPr lang="en-US" altLang="zh-CN" sz="4800" b="1" dirty="0">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1502952" y="2664473"/>
            <a:ext cx="7363004" cy="2054098"/>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5" name="文本框 4"/>
          <p:cNvSpPr txBox="1"/>
          <p:nvPr/>
        </p:nvSpPr>
        <p:spPr>
          <a:xfrm>
            <a:off x="1791859" y="2837818"/>
            <a:ext cx="6932184" cy="1706880"/>
          </a:xfrm>
          <a:prstGeom prst="rect">
            <a:avLst/>
          </a:prstGeom>
          <a:noFill/>
          <a:ln w="9525">
            <a:noFill/>
          </a:ln>
        </p:spPr>
        <p:txBody>
          <a:bodyPr wrap="square" anchor="t">
            <a:spAutoFit/>
          </a:bodyPr>
          <a:lstStyle/>
          <a:p>
            <a:pPr>
              <a:lnSpc>
                <a:spcPct val="150000"/>
              </a:lnSpc>
            </a:pPr>
            <a:r>
              <a:rPr lang="zh-CN" altLang="en-US" sz="1400" b="1" dirty="0">
                <a:latin typeface="微软雅黑" panose="020B0503020204020204" charset="-122"/>
                <a:ea typeface="微软雅黑" panose="020B0503020204020204" charset="-122"/>
                <a:sym typeface="微软雅黑" panose="020B0503020204020204" charset="-122"/>
              </a:rPr>
              <a:t>社群定位：</a:t>
            </a:r>
            <a:endParaRPr lang="zh-CN" altLang="en-US" sz="1400" b="1" dirty="0">
              <a:latin typeface="微软雅黑" panose="020B0503020204020204" charset="-122"/>
              <a:ea typeface="微软雅黑" panose="020B0503020204020204" charset="-122"/>
              <a:sym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sym typeface="微软雅黑" panose="020B0503020204020204" charset="-122"/>
              </a:rPr>
              <a:t>这是一个为热爱二次元、潮玩的年轻人提供趣味萌物相关内容的互动交流平台，在这里，能为大家不定时分享二次元的有趣资讯，推荐时下最新</a:t>
            </a:r>
            <a:r>
              <a:rPr lang="en-US" altLang="zh-CN" sz="1400" dirty="0">
                <a:latin typeface="微软雅黑" panose="020B0503020204020204" charset="-122"/>
                <a:ea typeface="微软雅黑" panose="020B0503020204020204" charset="-122"/>
                <a:sym typeface="微软雅黑" panose="020B0503020204020204" charset="-122"/>
              </a:rPr>
              <a:t>/</a:t>
            </a:r>
            <a:r>
              <a:rPr lang="zh-CN" altLang="en-US" sz="1400" dirty="0">
                <a:latin typeface="微软雅黑" panose="020B0503020204020204" charset="-122"/>
                <a:ea typeface="微软雅黑" panose="020B0503020204020204" charset="-122"/>
                <a:sym typeface="微软雅黑" panose="020B0503020204020204" charset="-122"/>
              </a:rPr>
              <a:t>最热</a:t>
            </a:r>
            <a:r>
              <a:rPr lang="en-US" altLang="zh-CN" sz="1400" dirty="0">
                <a:latin typeface="微软雅黑" panose="020B0503020204020204" charset="-122"/>
                <a:ea typeface="微软雅黑" panose="020B0503020204020204" charset="-122"/>
                <a:sym typeface="微软雅黑" panose="020B0503020204020204" charset="-122"/>
              </a:rPr>
              <a:t>/</a:t>
            </a:r>
            <a:r>
              <a:rPr lang="zh-CN" altLang="en-US" sz="1400" dirty="0">
                <a:latin typeface="微软雅黑" panose="020B0503020204020204" charset="-122"/>
                <a:ea typeface="微软雅黑" panose="020B0503020204020204" charset="-122"/>
                <a:sym typeface="微软雅黑" panose="020B0503020204020204" charset="-122"/>
              </a:rPr>
              <a:t>最经典的二次元盲盒，通过趣味互动环节，为大家派福利。同时，也鼓励大家积极交流，讨论二次元、潮玩萌物，借此推广品牌，提高品牌影响力，力求打造潮玩领导品牌。</a:t>
            </a:r>
            <a:endParaRPr lang="zh-CN" altLang="en-US" sz="1400">
              <a:latin typeface="Arial" panose="020B0604020202020204" pitchFamily="34" charset="0"/>
              <a:ea typeface="宋体" panose="02010600030101010101" pitchFamily="2" charset="-122"/>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2"/>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9" name="文本框 8"/>
          <p:cNvSpPr txBox="1"/>
          <p:nvPr/>
        </p:nvSpPr>
        <p:spPr>
          <a:xfrm>
            <a:off x="1144660" y="382112"/>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 name="矩形 24"/>
          <p:cNvSpPr/>
          <p:nvPr/>
        </p:nvSpPr>
        <p:spPr>
          <a:xfrm>
            <a:off x="1092132" y="1238352"/>
            <a:ext cx="2565241"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607" name="文本框 16"/>
          <p:cNvSpPr txBox="1"/>
          <p:nvPr/>
        </p:nvSpPr>
        <p:spPr>
          <a:xfrm>
            <a:off x="1330243" y="1014528"/>
            <a:ext cx="1461998"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sym typeface="微软雅黑" panose="020B0503020204020204" charset="-122"/>
              </a:rPr>
              <a:t>01.</a:t>
            </a:r>
            <a:r>
              <a:rPr lang="zh-CN" altLang="en-US" sz="1600" b="1" dirty="0">
                <a:latin typeface="微软雅黑" panose="020B0503020204020204" charset="-122"/>
                <a:ea typeface="微软雅黑" panose="020B0503020204020204" charset="-122"/>
                <a:sym typeface="微软雅黑" panose="020B0503020204020204" charset="-122"/>
              </a:rPr>
              <a:t>用户定位</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nvGrpSpPr>
          <p:cNvPr id="25608" name="组合 6"/>
          <p:cNvGrpSpPr/>
          <p:nvPr/>
        </p:nvGrpSpPr>
        <p:grpSpPr>
          <a:xfrm>
            <a:off x="380976" y="377980"/>
            <a:ext cx="342879" cy="280971"/>
            <a:chOff x="4729" y="1585"/>
            <a:chExt cx="842" cy="708"/>
          </a:xfrm>
        </p:grpSpPr>
        <p:pic>
          <p:nvPicPr>
            <p:cNvPr id="25609"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25610"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25611"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59" name="îşliḍê"/>
          <p:cNvSpPr/>
          <p:nvPr/>
        </p:nvSpPr>
        <p:spPr>
          <a:xfrm>
            <a:off x="1168328" y="1500273"/>
            <a:ext cx="2603339" cy="1055623"/>
          </a:xfrm>
          <a:prstGeom prst="rect">
            <a:avLst/>
          </a:prstGeom>
        </p:spPr>
        <p:txBody>
          <a:bodyPr wrap="square" lIns="91434" tIns="45717" rIns="91434" bIns="45717">
            <a:normAutofit fontScale="32500" lnSpcReduction="10000"/>
          </a:bodyPr>
          <a:lstStyle/>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面向人群：热爱二次元、潮玩的年轻人      </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适合年龄：</a:t>
            </a:r>
            <a:r>
              <a:rPr lang="en-US" sz="5600" strike="noStrike" noProof="1">
                <a:latin typeface="微软雅黑" panose="020B0503020204020204" charset="-122"/>
                <a:ea typeface="微软雅黑" panose="020B0503020204020204" charset="-122"/>
                <a:cs typeface="微软雅黑" panose="020B0503020204020204" charset="-122"/>
                <a:sym typeface="+mn-ea"/>
              </a:rPr>
              <a:t>15-35</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岁</a:t>
            </a:r>
            <a:endParaRPr lang="zh-CN" altLang="en-US"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base">
              <a:lnSpc>
                <a:spcPct val="110000"/>
              </a:lnSpc>
              <a:defRPr/>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4543144" y="1238352"/>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5" name="ïṡļîḍe"/>
          <p:cNvSpPr/>
          <p:nvPr/>
        </p:nvSpPr>
        <p:spPr>
          <a:xfrm>
            <a:off x="4543144" y="1390742"/>
            <a:ext cx="4879673" cy="1292145"/>
          </a:xfrm>
          <a:prstGeom prst="rect">
            <a:avLst/>
          </a:prstGeom>
        </p:spPr>
        <p:txBody>
          <a:bodyPr wrap="square" lIns="91434" tIns="45717" rIns="91434" bIns="45717">
            <a:normAutofit fontScale="25000" lnSpcReduction="10000"/>
          </a:bodyPr>
          <a:lstStyle/>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1</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、在社群内能不定时获取二次元最新最热的资讯</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2</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、能与有相同爱好的粉丝进行交流互动</a:t>
            </a:r>
            <a:endParaRPr lang="en-US" altLang="zh-CN"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3</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、参与社群营销活动及获得各种福利优惠</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4</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、各类二次元盲盒产品售前售后详细了解和咨询</a:t>
            </a: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25615" name="文本框 8"/>
          <p:cNvSpPr txBox="1"/>
          <p:nvPr/>
        </p:nvSpPr>
        <p:spPr>
          <a:xfrm>
            <a:off x="4789509" y="1014845"/>
            <a:ext cx="1626769" cy="435610"/>
          </a:xfrm>
          <a:prstGeom prst="rect">
            <a:avLst/>
          </a:prstGeom>
          <a:solidFill>
            <a:schemeClr val="bg1"/>
          </a:solidFill>
          <a:ln w="9525">
            <a:noFill/>
          </a:ln>
        </p:spPr>
        <p:txBody>
          <a:bodyPr wrap="square" anchor="t">
            <a:spAutoFit/>
          </a:bodyPr>
          <a:lstStyle/>
          <a:p>
            <a:pPr algn="ctr">
              <a:lnSpc>
                <a:spcPct val="140000"/>
              </a:lnSpc>
            </a:pPr>
            <a:r>
              <a:rPr lang="zh-CN" sz="1600" b="1" dirty="0">
                <a:latin typeface="微软雅黑" panose="020B0503020204020204" charset="-122"/>
                <a:ea typeface="微软雅黑" panose="020B0503020204020204" charset="-122"/>
                <a:sym typeface="微软雅黑" panose="020B0503020204020204" charset="-122"/>
              </a:rPr>
              <a:t>02.输出利益点</a:t>
            </a:r>
            <a:endParaRPr lang="zh-CN" sz="1600" b="1" dirty="0">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4543144" y="3546434"/>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617" name="文本框 15"/>
          <p:cNvSpPr txBox="1"/>
          <p:nvPr/>
        </p:nvSpPr>
        <p:spPr>
          <a:xfrm>
            <a:off x="4587591" y="3824230"/>
            <a:ext cx="4406627" cy="1168400"/>
          </a:xfrm>
          <a:prstGeom prst="rect">
            <a:avLst/>
          </a:prstGeom>
          <a:noFill/>
          <a:ln w="9525">
            <a:noFill/>
          </a:ln>
        </p:spPr>
        <p:txBody>
          <a:bodyPr wrap="square" anchor="t">
            <a:spAutoFit/>
          </a:bodyPr>
          <a:lstStyle/>
          <a:p>
            <a:r>
              <a:rPr lang="zh-CN" altLang="en-US" sz="1400">
                <a:latin typeface="微软雅黑" panose="020B0503020204020204" charset="-122"/>
                <a:ea typeface="微软雅黑" panose="020B0503020204020204" charset="-122"/>
              </a:rPr>
              <a:t>1、二次元资讯发放               2、二次元话题互动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3、培养经验交流                   4、日常主题打卡互动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5、粉丝营销活动                   6、盲盒产品推荐</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7、售前售后咨询                   8、优惠福利发放</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9、KOC培养/招募</a:t>
            </a:r>
            <a:endParaRPr lang="zh-CN" altLang="en-US" sz="1400">
              <a:latin typeface="微软雅黑" panose="020B0503020204020204" charset="-122"/>
              <a:ea typeface="微软雅黑" panose="020B0503020204020204" charset="-122"/>
            </a:endParaRPr>
          </a:p>
        </p:txBody>
      </p:sp>
      <p:sp>
        <p:nvSpPr>
          <p:cNvPr id="25618" name="文本框 17"/>
          <p:cNvSpPr txBox="1"/>
          <p:nvPr/>
        </p:nvSpPr>
        <p:spPr>
          <a:xfrm>
            <a:off x="4789509" y="3315943"/>
            <a:ext cx="1779795"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rPr>
              <a:t>03.</a:t>
            </a:r>
            <a:r>
              <a:rPr lang="zh-CN" altLang="en-US" sz="1600" b="1" dirty="0">
                <a:latin typeface="微软雅黑" panose="020B0503020204020204" charset="-122"/>
                <a:ea typeface="微软雅黑" panose="020B0503020204020204" charset="-122"/>
                <a:sym typeface="微软雅黑" panose="020B0503020204020204" charset="-122"/>
              </a:rPr>
              <a:t>社群日常内容</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22" name="右箭头 21"/>
          <p:cNvSpPr/>
          <p:nvPr/>
        </p:nvSpPr>
        <p:spPr>
          <a:xfrm>
            <a:off x="3900247" y="1882837"/>
            <a:ext cx="503207"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4" name="右箭头 23"/>
          <p:cNvSpPr/>
          <p:nvPr/>
        </p:nvSpPr>
        <p:spPr>
          <a:xfrm rot="5400000">
            <a:off x="6730583" y="3063864"/>
            <a:ext cx="504794"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pic>
        <p:nvPicPr>
          <p:cNvPr id="3" name="图片 2"/>
          <p:cNvPicPr>
            <a:picLocks noChangeAspect="1"/>
          </p:cNvPicPr>
          <p:nvPr/>
        </p:nvPicPr>
        <p:blipFill>
          <a:blip r:embed="rId3"/>
          <a:stretch>
            <a:fillRect/>
          </a:stretch>
        </p:blipFill>
        <p:spPr>
          <a:xfrm>
            <a:off x="1555019" y="3315943"/>
            <a:ext cx="2036954" cy="2036954"/>
          </a:xfrm>
          <a:prstGeom prst="rect">
            <a:avLst/>
          </a:prstGeom>
        </p:spPr>
      </p:pic>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956700" y="319247"/>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807845" y="102870"/>
            <a:ext cx="2588260" cy="5603875"/>
          </a:xfrm>
          <a:prstGeom prst="rect">
            <a:avLst/>
          </a:prstGeom>
        </p:spPr>
      </p:pic>
      <p:pic>
        <p:nvPicPr>
          <p:cNvPr id="5" name="图片 4"/>
          <p:cNvPicPr>
            <a:picLocks noChangeAspect="1"/>
          </p:cNvPicPr>
          <p:nvPr/>
        </p:nvPicPr>
        <p:blipFill>
          <a:blip r:embed="rId2"/>
          <a:stretch>
            <a:fillRect/>
          </a:stretch>
        </p:blipFill>
        <p:spPr>
          <a:xfrm>
            <a:off x="5624195" y="53340"/>
            <a:ext cx="2611120" cy="565340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4581" name="文本框 22"/>
          <p:cNvSpPr txBox="1"/>
          <p:nvPr/>
        </p:nvSpPr>
        <p:spPr>
          <a:xfrm>
            <a:off x="3117361" y="1101528"/>
            <a:ext cx="4450080" cy="829945"/>
          </a:xfrm>
          <a:prstGeom prst="rect">
            <a:avLst/>
          </a:prstGeom>
          <a:noFill/>
          <a:ln w="9525">
            <a:noFill/>
          </a:ln>
        </p:spPr>
        <p:txBody>
          <a:bodyPr wrap="none" anchor="t">
            <a:spAutoFit/>
          </a:bodyPr>
          <a:lstStyle/>
          <a:p>
            <a:pPr algn="ctr"/>
            <a:r>
              <a:rPr lang="zh-CN" altLang="en-US" sz="4800" b="1">
                <a:latin typeface="微软雅黑" panose="020B0503020204020204" charset="-122"/>
                <a:ea typeface="微软雅黑" panose="020B0503020204020204" charset="-122"/>
                <a:sym typeface="微软雅黑" panose="020B0503020204020204" charset="-122"/>
              </a:rPr>
              <a:t>某轻食控卡品牌</a:t>
            </a:r>
            <a:endParaRPr lang="en-US" altLang="zh-CN" sz="4800" b="1" dirty="0">
              <a:latin typeface="微软雅黑" panose="020B0503020204020204" charset="-122"/>
              <a:ea typeface="微软雅黑" panose="020B0503020204020204" charset="-122"/>
              <a:sym typeface="微软雅黑" panose="020B0503020204020204" charset="-122"/>
            </a:endParaRPr>
          </a:p>
        </p:txBody>
      </p:sp>
      <p:sp>
        <p:nvSpPr>
          <p:cNvPr id="25" name="矩形 24"/>
          <p:cNvSpPr/>
          <p:nvPr/>
        </p:nvSpPr>
        <p:spPr>
          <a:xfrm>
            <a:off x="1502952" y="2664473"/>
            <a:ext cx="7363004" cy="2054098"/>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5" name="文本框 4"/>
          <p:cNvSpPr txBox="1"/>
          <p:nvPr/>
        </p:nvSpPr>
        <p:spPr>
          <a:xfrm>
            <a:off x="1791859" y="2837818"/>
            <a:ext cx="6932184" cy="1706880"/>
          </a:xfrm>
          <a:prstGeom prst="rect">
            <a:avLst/>
          </a:prstGeom>
          <a:noFill/>
          <a:ln w="9525">
            <a:noFill/>
          </a:ln>
        </p:spPr>
        <p:txBody>
          <a:bodyPr wrap="square" anchor="t">
            <a:spAutoFit/>
          </a:bodyPr>
          <a:lstStyle/>
          <a:p>
            <a:pPr>
              <a:lnSpc>
                <a:spcPct val="150000"/>
              </a:lnSpc>
            </a:pPr>
            <a:r>
              <a:rPr lang="zh-CN" altLang="en-US" sz="1400" b="1" dirty="0">
                <a:latin typeface="微软雅黑" panose="020B0503020204020204" charset="-122"/>
                <a:ea typeface="微软雅黑" panose="020B0503020204020204" charset="-122"/>
                <a:sym typeface="微软雅黑" panose="020B0503020204020204" charset="-122"/>
              </a:rPr>
              <a:t>社群定位：</a:t>
            </a:r>
            <a:endParaRPr lang="zh-CN" altLang="en-US" sz="1400" b="1" dirty="0">
              <a:latin typeface="微软雅黑" panose="020B0503020204020204" charset="-122"/>
              <a:ea typeface="微软雅黑" panose="020B0503020204020204" charset="-122"/>
              <a:sym typeface="微软雅黑" panose="020B0503020204020204" charset="-122"/>
            </a:endParaRPr>
          </a:p>
          <a:p>
            <a:pPr>
              <a:lnSpc>
                <a:spcPct val="150000"/>
              </a:lnSpc>
            </a:pPr>
            <a:r>
              <a:rPr lang="zh-CN" altLang="en-US" sz="1400" dirty="0">
                <a:latin typeface="微软雅黑" panose="020B0503020204020204" charset="-122"/>
                <a:ea typeface="微软雅黑" panose="020B0503020204020204" charset="-122"/>
                <a:sym typeface="微软雅黑" panose="020B0503020204020204" charset="-122"/>
              </a:rPr>
              <a:t>这是一个为热爱二次元、潮玩的年轻人提供趣味萌物相关内容的互动交流平台，在这里，能为大家不定时分享二次元的有趣资讯，推荐时下最新</a:t>
            </a:r>
            <a:r>
              <a:rPr lang="en-US" altLang="zh-CN" sz="1400" dirty="0">
                <a:latin typeface="微软雅黑" panose="020B0503020204020204" charset="-122"/>
                <a:ea typeface="微软雅黑" panose="020B0503020204020204" charset="-122"/>
                <a:sym typeface="微软雅黑" panose="020B0503020204020204" charset="-122"/>
              </a:rPr>
              <a:t>/</a:t>
            </a:r>
            <a:r>
              <a:rPr lang="zh-CN" altLang="en-US" sz="1400" dirty="0">
                <a:latin typeface="微软雅黑" panose="020B0503020204020204" charset="-122"/>
                <a:ea typeface="微软雅黑" panose="020B0503020204020204" charset="-122"/>
                <a:sym typeface="微软雅黑" panose="020B0503020204020204" charset="-122"/>
              </a:rPr>
              <a:t>最热</a:t>
            </a:r>
            <a:r>
              <a:rPr lang="en-US" altLang="zh-CN" sz="1400" dirty="0">
                <a:latin typeface="微软雅黑" panose="020B0503020204020204" charset="-122"/>
                <a:ea typeface="微软雅黑" panose="020B0503020204020204" charset="-122"/>
                <a:sym typeface="微软雅黑" panose="020B0503020204020204" charset="-122"/>
              </a:rPr>
              <a:t>/</a:t>
            </a:r>
            <a:r>
              <a:rPr lang="zh-CN" altLang="en-US" sz="1400" dirty="0">
                <a:latin typeface="微软雅黑" panose="020B0503020204020204" charset="-122"/>
                <a:ea typeface="微软雅黑" panose="020B0503020204020204" charset="-122"/>
                <a:sym typeface="微软雅黑" panose="020B0503020204020204" charset="-122"/>
              </a:rPr>
              <a:t>最经典的二次元盲盒，通过趣味互动环节，为大家派福利。同时，也鼓励大家积极交流，讨论二次元、潮玩萌物，借此推广品牌，提高品牌影响力，力求打造潮玩领导品牌。</a:t>
            </a:r>
            <a:endParaRPr lang="zh-CN" altLang="en-US" sz="1400">
              <a:latin typeface="Arial" panose="020B0604020202020204" pitchFamily="34" charset="0"/>
              <a:ea typeface="宋体" panose="02010600030101010101" pitchFamily="2" charset="-122"/>
            </a:endParaRPr>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resource"/>
            <p:cNvPicPr>
              <a:picLocks noChangeAspect="1"/>
            </p:cNvPicPr>
            <p:nvPr/>
          </p:nvPicPr>
          <p:blipFill>
            <a:blip r:embed="rId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2"/>
            <a:stretch>
              <a:fillRect/>
            </a:stretch>
          </p:blipFill>
          <p:spPr>
            <a:xfrm>
              <a:off x="5235" y="1585"/>
              <a:ext cx="337" cy="709"/>
            </a:xfrm>
            <a:prstGeom prst="rect">
              <a:avLst/>
            </a:prstGeom>
          </p:spPr>
        </p:pic>
        <p:pic>
          <p:nvPicPr>
            <p:cNvPr id="17" name="图片 16"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9" name="文本框 8"/>
          <p:cNvSpPr txBox="1"/>
          <p:nvPr/>
        </p:nvSpPr>
        <p:spPr>
          <a:xfrm>
            <a:off x="1144660" y="382112"/>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 name="矩形 24"/>
          <p:cNvSpPr/>
          <p:nvPr/>
        </p:nvSpPr>
        <p:spPr>
          <a:xfrm>
            <a:off x="1092132" y="1238352"/>
            <a:ext cx="2565241"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607" name="文本框 16"/>
          <p:cNvSpPr txBox="1"/>
          <p:nvPr/>
        </p:nvSpPr>
        <p:spPr>
          <a:xfrm>
            <a:off x="1330243" y="1014528"/>
            <a:ext cx="1461998"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sym typeface="微软雅黑" panose="020B0503020204020204" charset="-122"/>
              </a:rPr>
              <a:t>01.</a:t>
            </a:r>
            <a:r>
              <a:rPr lang="zh-CN" altLang="en-US" sz="1600" b="1" dirty="0">
                <a:latin typeface="微软雅黑" panose="020B0503020204020204" charset="-122"/>
                <a:ea typeface="微软雅黑" panose="020B0503020204020204" charset="-122"/>
                <a:sym typeface="微软雅黑" panose="020B0503020204020204" charset="-122"/>
              </a:rPr>
              <a:t>用户定位</a:t>
            </a:r>
            <a:endParaRPr lang="zh-CN" altLang="en-US" sz="1600" b="1" dirty="0">
              <a:latin typeface="微软雅黑" panose="020B0503020204020204" charset="-122"/>
              <a:ea typeface="微软雅黑" panose="020B0503020204020204" charset="-122"/>
              <a:sym typeface="微软雅黑" panose="020B0503020204020204" charset="-122"/>
            </a:endParaRPr>
          </a:p>
        </p:txBody>
      </p:sp>
      <p:grpSp>
        <p:nvGrpSpPr>
          <p:cNvPr id="25608" name="组合 6"/>
          <p:cNvGrpSpPr/>
          <p:nvPr/>
        </p:nvGrpSpPr>
        <p:grpSpPr>
          <a:xfrm>
            <a:off x="380976" y="377980"/>
            <a:ext cx="342879" cy="280971"/>
            <a:chOff x="4729" y="1585"/>
            <a:chExt cx="842" cy="708"/>
          </a:xfrm>
        </p:grpSpPr>
        <p:pic>
          <p:nvPicPr>
            <p:cNvPr id="25609" name="图片 10" descr="resource"/>
            <p:cNvPicPr>
              <a:picLocks noChangeAspect="1"/>
            </p:cNvPicPr>
            <p:nvPr/>
          </p:nvPicPr>
          <p:blipFill>
            <a:blip r:embed="rId1"/>
            <a:stretch>
              <a:fillRect/>
            </a:stretch>
          </p:blipFill>
          <p:spPr>
            <a:xfrm>
              <a:off x="5235" y="1585"/>
              <a:ext cx="337" cy="709"/>
            </a:xfrm>
            <a:prstGeom prst="rect">
              <a:avLst/>
            </a:prstGeom>
            <a:noFill/>
            <a:ln w="9525">
              <a:noFill/>
            </a:ln>
          </p:spPr>
        </p:pic>
        <p:pic>
          <p:nvPicPr>
            <p:cNvPr id="25610" name="图片 11" descr="resource"/>
            <p:cNvPicPr>
              <a:picLocks noChangeAspect="1"/>
            </p:cNvPicPr>
            <p:nvPr/>
          </p:nvPicPr>
          <p:blipFill>
            <a:blip r:embed="rId2"/>
            <a:stretch>
              <a:fillRect/>
            </a:stretch>
          </p:blipFill>
          <p:spPr>
            <a:xfrm>
              <a:off x="4982" y="1585"/>
              <a:ext cx="337" cy="709"/>
            </a:xfrm>
            <a:prstGeom prst="rect">
              <a:avLst/>
            </a:prstGeom>
            <a:noFill/>
            <a:ln w="9525">
              <a:noFill/>
            </a:ln>
          </p:spPr>
        </p:pic>
        <p:pic>
          <p:nvPicPr>
            <p:cNvPr id="25611" name="图片 12" descr="resource"/>
            <p:cNvPicPr>
              <a:picLocks noChangeAspect="1"/>
            </p:cNvPicPr>
            <p:nvPr/>
          </p:nvPicPr>
          <p:blipFill>
            <a:blip r:embed="rId1"/>
            <a:stretch>
              <a:fillRect/>
            </a:stretch>
          </p:blipFill>
          <p:spPr>
            <a:xfrm>
              <a:off x="4729" y="1585"/>
              <a:ext cx="337" cy="709"/>
            </a:xfrm>
            <a:prstGeom prst="rect">
              <a:avLst/>
            </a:prstGeom>
            <a:noFill/>
            <a:ln w="9525">
              <a:noFill/>
            </a:ln>
          </p:spPr>
        </p:pic>
      </p:grpSp>
      <p:sp>
        <p:nvSpPr>
          <p:cNvPr id="59" name="îşliḍê"/>
          <p:cNvSpPr/>
          <p:nvPr/>
        </p:nvSpPr>
        <p:spPr>
          <a:xfrm>
            <a:off x="1168328" y="1500273"/>
            <a:ext cx="2603339" cy="1055623"/>
          </a:xfrm>
          <a:prstGeom prst="rect">
            <a:avLst/>
          </a:prstGeom>
        </p:spPr>
        <p:txBody>
          <a:bodyPr wrap="square" lIns="91434" tIns="45717" rIns="91434" bIns="45717">
            <a:normAutofit fontScale="25000" lnSpcReduction="10000"/>
          </a:bodyPr>
          <a:lstStyle/>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面向人群：</a:t>
            </a:r>
            <a:r>
              <a:rPr lang="zh-CN" altLang="en-US" sz="7200" strike="noStrike" noProof="1">
                <a:latin typeface="微软雅黑" panose="020B0503020204020204" charset="-122"/>
                <a:ea typeface="微软雅黑" panose="020B0503020204020204" charset="-122"/>
                <a:cs typeface="微软雅黑" panose="020B0503020204020204" charset="-122"/>
                <a:sym typeface="+mn-ea"/>
              </a:rPr>
              <a:t>学生为主以及</a:t>
            </a:r>
            <a:endParaRPr lang="zh-CN" altLang="en-US" sz="72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7200" strike="noStrike" noProof="1">
                <a:latin typeface="微软雅黑" panose="020B0503020204020204" charset="-122"/>
                <a:ea typeface="微软雅黑" panose="020B0503020204020204" charset="-122"/>
                <a:cs typeface="微软雅黑" panose="020B0503020204020204" charset="-122"/>
                <a:sym typeface="+mn-ea"/>
              </a:rPr>
              <a:t>年轻时尚白领</a:t>
            </a:r>
            <a:r>
              <a:rPr lang="zh-CN" altLang="en-US" sz="6400" strike="noStrike" noProof="1">
                <a:latin typeface="微软雅黑" panose="020B0503020204020204" charset="-122"/>
                <a:ea typeface="微软雅黑" panose="020B0503020204020204" charset="-122"/>
                <a:cs typeface="微软雅黑" panose="020B0503020204020204" charset="-122"/>
                <a:sym typeface="+mn-ea"/>
              </a:rPr>
              <a:t>    </a:t>
            </a:r>
            <a:endParaRPr lang="zh-CN" altLang="en-US" sz="64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适合年龄：</a:t>
            </a:r>
            <a:r>
              <a:rPr lang="en-US" sz="5600" strike="noStrike" noProof="1">
                <a:latin typeface="微软雅黑" panose="020B0503020204020204" charset="-122"/>
                <a:ea typeface="微软雅黑" panose="020B0503020204020204" charset="-122"/>
                <a:cs typeface="微软雅黑" panose="020B0503020204020204" charset="-122"/>
                <a:sym typeface="+mn-ea"/>
              </a:rPr>
              <a:t>15-35</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岁</a:t>
            </a:r>
            <a:endParaRPr lang="zh-CN" altLang="en-US" sz="5600" strike="noStrike"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base">
              <a:lnSpc>
                <a:spcPct val="110000"/>
              </a:lnSpc>
              <a:defRPr/>
            </a:pP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4543144" y="1238352"/>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65" name="ïṡļîḍe"/>
          <p:cNvSpPr/>
          <p:nvPr/>
        </p:nvSpPr>
        <p:spPr>
          <a:xfrm>
            <a:off x="4543144" y="1390742"/>
            <a:ext cx="4879673" cy="1292145"/>
          </a:xfrm>
          <a:prstGeom prst="rect">
            <a:avLst/>
          </a:prstGeom>
        </p:spPr>
        <p:txBody>
          <a:bodyPr wrap="square" lIns="91434" tIns="45717" rIns="91434" bIns="45717">
            <a:normAutofit fontScale="25000" lnSpcReduction="10000"/>
          </a:bodyPr>
          <a:lstStyle/>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1</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、每日互联网</a:t>
            </a:r>
            <a:r>
              <a:rPr lang="en-US" altLang="zh-CN" sz="5600" strike="noStrike" noProof="1">
                <a:latin typeface="微软雅黑" panose="020B0503020204020204" charset="-122"/>
                <a:ea typeface="微软雅黑" panose="020B0503020204020204" charset="-122"/>
                <a:cs typeface="微软雅黑" panose="020B0503020204020204" charset="-122"/>
                <a:sym typeface="+mn-ea"/>
              </a:rPr>
              <a:t>/</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金融洞察新闻早报</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2</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、减肥知识</a:t>
            </a:r>
            <a:r>
              <a:rPr lang="en-US" altLang="zh-CN" sz="5600" strike="noStrike" noProof="1">
                <a:latin typeface="微软雅黑" panose="020B0503020204020204" charset="-122"/>
                <a:ea typeface="微软雅黑" panose="020B0503020204020204" charset="-122"/>
                <a:cs typeface="微软雅黑" panose="020B0503020204020204" charset="-122"/>
                <a:sym typeface="+mn-ea"/>
              </a:rPr>
              <a:t>&amp;</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健康控卡食谱推荐</a:t>
            </a:r>
            <a:endParaRPr lang="zh-CN" altLang="en-US"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3</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、社群营销活动及获得各种福利优惠</a:t>
            </a:r>
            <a:endParaRPr lang="en-US" altLang="zh-CN" sz="5600" strike="noStrike" noProof="1">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pPr>
            <a:r>
              <a:rPr lang="en-US" altLang="zh-CN" sz="5600" strike="noStrike" noProof="1">
                <a:latin typeface="微软雅黑" panose="020B0503020204020204" charset="-122"/>
                <a:ea typeface="微软雅黑" panose="020B0503020204020204" charset="-122"/>
                <a:cs typeface="微软雅黑" panose="020B0503020204020204" charset="-122"/>
                <a:sym typeface="+mn-ea"/>
              </a:rPr>
              <a:t>4</a:t>
            </a:r>
            <a:r>
              <a:rPr lang="zh-CN" altLang="en-US" sz="5600" strike="noStrike" noProof="1">
                <a:latin typeface="微软雅黑" panose="020B0503020204020204" charset="-122"/>
                <a:ea typeface="微软雅黑" panose="020B0503020204020204" charset="-122"/>
                <a:cs typeface="微软雅黑" panose="020B0503020204020204" charset="-122"/>
                <a:sym typeface="+mn-ea"/>
              </a:rPr>
              <a:t>、各类控卡产品专属搭配顾问</a:t>
            </a:r>
            <a:endParaRPr lang="zh-CN" altLang="en-US" sz="5600" strike="noStrike" noProof="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25615" name="文本框 8"/>
          <p:cNvSpPr txBox="1"/>
          <p:nvPr/>
        </p:nvSpPr>
        <p:spPr>
          <a:xfrm>
            <a:off x="4789509" y="1014845"/>
            <a:ext cx="1626769" cy="435610"/>
          </a:xfrm>
          <a:prstGeom prst="rect">
            <a:avLst/>
          </a:prstGeom>
          <a:solidFill>
            <a:schemeClr val="bg1"/>
          </a:solidFill>
          <a:ln w="9525">
            <a:noFill/>
          </a:ln>
        </p:spPr>
        <p:txBody>
          <a:bodyPr wrap="square" anchor="t">
            <a:spAutoFit/>
          </a:bodyPr>
          <a:lstStyle/>
          <a:p>
            <a:pPr algn="ctr">
              <a:lnSpc>
                <a:spcPct val="140000"/>
              </a:lnSpc>
            </a:pPr>
            <a:r>
              <a:rPr lang="zh-CN" sz="1600" b="1" dirty="0">
                <a:latin typeface="微软雅黑" panose="020B0503020204020204" charset="-122"/>
                <a:ea typeface="微软雅黑" panose="020B0503020204020204" charset="-122"/>
                <a:sym typeface="微软雅黑" panose="020B0503020204020204" charset="-122"/>
              </a:rPr>
              <a:t>02.输出利益点</a:t>
            </a:r>
            <a:endParaRPr lang="zh-CN" sz="1600" b="1" dirty="0">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4543144" y="3546434"/>
            <a:ext cx="4717758" cy="1579465"/>
          </a:xfrm>
          <a:prstGeom prst="rect">
            <a:avLst/>
          </a:prstGeom>
          <a:noFill/>
          <a:ln w="25400">
            <a:solidFill>
              <a:srgbClr val="FEA900"/>
            </a:solidFill>
          </a:ln>
          <a:effectLst>
            <a:outerShdw blurRad="508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sp>
        <p:nvSpPr>
          <p:cNvPr id="25617" name="文本框 15"/>
          <p:cNvSpPr txBox="1"/>
          <p:nvPr/>
        </p:nvSpPr>
        <p:spPr>
          <a:xfrm>
            <a:off x="4587591" y="3824230"/>
            <a:ext cx="4406627" cy="1168400"/>
          </a:xfrm>
          <a:prstGeom prst="rect">
            <a:avLst/>
          </a:prstGeom>
          <a:noFill/>
          <a:ln w="9525">
            <a:noFill/>
          </a:ln>
        </p:spPr>
        <p:txBody>
          <a:bodyPr wrap="square" anchor="t">
            <a:spAutoFit/>
          </a:bodyPr>
          <a:lstStyle/>
          <a:p>
            <a:r>
              <a:rPr lang="zh-CN" altLang="en-US" sz="1400">
                <a:latin typeface="微软雅黑" panose="020B0503020204020204" charset="-122"/>
                <a:ea typeface="微软雅黑" panose="020B0503020204020204" charset="-122"/>
              </a:rPr>
              <a:t>1、热点趣闻资讯发放            2、二次元话题互动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3、培养经验交流                   4、日常主题打卡互动</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5、粉丝营销活动                   6、盲盒产品推荐</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7、售前售后咨询                   8、优惠福利发放</a:t>
            </a:r>
            <a:endParaRPr lang="zh-CN" altLang="en-US" sz="1400">
              <a:latin typeface="微软雅黑" panose="020B0503020204020204" charset="-122"/>
              <a:ea typeface="微软雅黑" panose="020B0503020204020204" charset="-122"/>
            </a:endParaRPr>
          </a:p>
          <a:p>
            <a:r>
              <a:rPr lang="zh-CN" altLang="en-US" sz="1400">
                <a:latin typeface="微软雅黑" panose="020B0503020204020204" charset="-122"/>
                <a:ea typeface="微软雅黑" panose="020B0503020204020204" charset="-122"/>
              </a:rPr>
              <a:t>9、KOC培养/招募</a:t>
            </a:r>
            <a:endParaRPr lang="zh-CN" altLang="en-US" sz="1400">
              <a:latin typeface="微软雅黑" panose="020B0503020204020204" charset="-122"/>
              <a:ea typeface="微软雅黑" panose="020B0503020204020204" charset="-122"/>
            </a:endParaRPr>
          </a:p>
        </p:txBody>
      </p:sp>
      <p:sp>
        <p:nvSpPr>
          <p:cNvPr id="25618" name="文本框 17"/>
          <p:cNvSpPr txBox="1"/>
          <p:nvPr/>
        </p:nvSpPr>
        <p:spPr>
          <a:xfrm>
            <a:off x="4789509" y="3315943"/>
            <a:ext cx="1779795" cy="435610"/>
          </a:xfrm>
          <a:prstGeom prst="rect">
            <a:avLst/>
          </a:prstGeom>
          <a:solidFill>
            <a:schemeClr val="bg1"/>
          </a:solidFill>
          <a:ln w="9525">
            <a:noFill/>
          </a:ln>
        </p:spPr>
        <p:txBody>
          <a:bodyPr wrap="square" anchor="t">
            <a:spAutoFit/>
          </a:bodyPr>
          <a:lstStyle/>
          <a:p>
            <a:pPr algn="ctr">
              <a:lnSpc>
                <a:spcPct val="140000"/>
              </a:lnSpc>
            </a:pPr>
            <a:r>
              <a:rPr lang="en-US" altLang="zh-CN" sz="1600" b="1" dirty="0">
                <a:latin typeface="微软雅黑" panose="020B0503020204020204" charset="-122"/>
                <a:ea typeface="微软雅黑" panose="020B0503020204020204" charset="-122"/>
              </a:rPr>
              <a:t>03.</a:t>
            </a:r>
            <a:r>
              <a:rPr lang="zh-CN" altLang="en-US" sz="1600" b="1" dirty="0">
                <a:latin typeface="微软雅黑" panose="020B0503020204020204" charset="-122"/>
                <a:ea typeface="微软雅黑" panose="020B0503020204020204" charset="-122"/>
                <a:sym typeface="微软雅黑" panose="020B0503020204020204" charset="-122"/>
              </a:rPr>
              <a:t>社群日常内容</a:t>
            </a:r>
            <a:endParaRPr lang="zh-CN" altLang="en-US" sz="1600" b="1" dirty="0">
              <a:latin typeface="微软雅黑" panose="020B0503020204020204" charset="-122"/>
              <a:ea typeface="微软雅黑" panose="020B0503020204020204" charset="-122"/>
              <a:sym typeface="微软雅黑" panose="020B0503020204020204" charset="-122"/>
            </a:endParaRPr>
          </a:p>
        </p:txBody>
      </p:sp>
      <p:sp>
        <p:nvSpPr>
          <p:cNvPr id="22" name="右箭头 21"/>
          <p:cNvSpPr/>
          <p:nvPr/>
        </p:nvSpPr>
        <p:spPr>
          <a:xfrm>
            <a:off x="3900247" y="1882837"/>
            <a:ext cx="503207"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24" name="右箭头 23"/>
          <p:cNvSpPr/>
          <p:nvPr/>
        </p:nvSpPr>
        <p:spPr>
          <a:xfrm rot="5400000">
            <a:off x="6730583" y="3063864"/>
            <a:ext cx="504794" cy="288907"/>
          </a:xfrm>
          <a:prstGeom prst="rightArrow">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grpSp>
        <p:nvGrpSpPr>
          <p:cNvPr id="7" name="组合 6"/>
          <p:cNvGrpSpPr/>
          <p:nvPr/>
        </p:nvGrpSpPr>
        <p:grpSpPr>
          <a:xfrm>
            <a:off x="9368790" y="120650"/>
            <a:ext cx="659130" cy="598170"/>
            <a:chOff x="14118" y="124"/>
            <a:chExt cx="1038" cy="942"/>
          </a:xfrm>
        </p:grpSpPr>
        <p:sp>
          <p:nvSpPr>
            <p:cNvPr id="11" name="对角圆角矩形 1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
        <p:nvSpPr>
          <p:cNvPr id="9" name="文本框 8"/>
          <p:cNvSpPr txBox="1"/>
          <p:nvPr/>
        </p:nvSpPr>
        <p:spPr>
          <a:xfrm>
            <a:off x="956700" y="319247"/>
            <a:ext cx="1203960" cy="400050"/>
          </a:xfrm>
          <a:prstGeom prst="rect">
            <a:avLst/>
          </a:prstGeom>
          <a:noFill/>
        </p:spPr>
        <p:txBody>
          <a:bodyPr wrap="none" rtlCol="0">
            <a:spAutoFit/>
          </a:bodyPr>
          <a:lstStyle/>
          <a:p>
            <a:pPr algn="ctr"/>
            <a:r>
              <a:rPr lang="zh-CN" altLang="en-US" sz="2005" b="1" noProof="1">
                <a:latin typeface="微软雅黑" panose="020B0503020204020204" charset="-122"/>
                <a:ea typeface="微软雅黑" panose="020B0503020204020204" charset="-122"/>
                <a:cs typeface="微软雅黑" panose="020B0503020204020204" charset="-122"/>
                <a:sym typeface="+mn-ea"/>
              </a:rPr>
              <a:t>案例解析</a:t>
            </a:r>
            <a:endParaRPr lang="zh-CN" altLang="en-US" sz="2005" b="1" noProof="1">
              <a:latin typeface="微软雅黑" panose="020B0503020204020204" charset="-122"/>
              <a:ea typeface="微软雅黑" panose="020B0503020204020204" charset="-122"/>
              <a:cs typeface="微软雅黑" panose="020B0503020204020204" charset="-122"/>
              <a:sym typeface="+mn-ea"/>
            </a:endParaRPr>
          </a:p>
        </p:txBody>
      </p:sp>
      <p:pic>
        <p:nvPicPr>
          <p:cNvPr id="12" name="图片 11"/>
          <p:cNvPicPr>
            <a:picLocks noChangeAspect="1"/>
          </p:cNvPicPr>
          <p:nvPr/>
        </p:nvPicPr>
        <p:blipFill>
          <a:blip r:embed="rId4"/>
          <a:srcRect t="554" b="14102"/>
          <a:stretch>
            <a:fillRect/>
          </a:stretch>
        </p:blipFill>
        <p:spPr>
          <a:xfrm>
            <a:off x="1663065" y="2955925"/>
            <a:ext cx="1613535" cy="23507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grpSp>
        <p:nvGrpSpPr>
          <p:cNvPr id="8" name="组合 7"/>
          <p:cNvGrpSpPr/>
          <p:nvPr/>
        </p:nvGrpSpPr>
        <p:grpSpPr>
          <a:xfrm>
            <a:off x="974030" y="1605994"/>
            <a:ext cx="2169661" cy="2287763"/>
            <a:chOff x="6847" y="2963"/>
            <a:chExt cx="2446" cy="2633"/>
          </a:xfrm>
        </p:grpSpPr>
        <p:pic>
          <p:nvPicPr>
            <p:cNvPr id="10" name="图片 9" descr="六角形"/>
            <p:cNvPicPr>
              <a:picLocks noChangeAspect="1"/>
            </p:cNvPicPr>
            <p:nvPr/>
          </p:nvPicPr>
          <p:blipFill>
            <a:blip r:embed="rId1"/>
            <a:stretch>
              <a:fillRect/>
            </a:stretch>
          </p:blipFill>
          <p:spPr>
            <a:xfrm>
              <a:off x="6847" y="2963"/>
              <a:ext cx="2446" cy="2633"/>
            </a:xfrm>
            <a:prstGeom prst="rect">
              <a:avLst/>
            </a:prstGeom>
          </p:spPr>
        </p:pic>
        <p:sp>
          <p:nvSpPr>
            <p:cNvPr id="11" name="文本框 10"/>
            <p:cNvSpPr txBox="1"/>
            <p:nvPr/>
          </p:nvSpPr>
          <p:spPr>
            <a:xfrm>
              <a:off x="7189" y="3936"/>
              <a:ext cx="1780" cy="601"/>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产品定位</a:t>
              </a:r>
              <a:endParaRPr lang="zh-CN" altLang="zh-CN" sz="2000" b="1">
                <a:solidFill>
                  <a:schemeClr val="tx1"/>
                </a:solidFill>
                <a:latin typeface="微软雅黑" panose="020B0503020204020204" charset="-122"/>
                <a:ea typeface="微软雅黑" panose="020B0503020204020204" charset="-122"/>
                <a:sym typeface="+mn-ea"/>
              </a:endParaRPr>
            </a:p>
          </p:txBody>
        </p:sp>
      </p:grpSp>
      <p:sp>
        <p:nvSpPr>
          <p:cNvPr id="13" name="文本框 12"/>
          <p:cNvSpPr txBox="1"/>
          <p:nvPr/>
        </p:nvSpPr>
        <p:spPr>
          <a:xfrm>
            <a:off x="3325924" y="2157140"/>
            <a:ext cx="6933771" cy="1337945"/>
          </a:xfrm>
          <a:prstGeom prst="rect">
            <a:avLst/>
          </a:prstGeom>
          <a:noFill/>
        </p:spPr>
        <p:txBody>
          <a:bodyPr wrap="square" rtlCol="0">
            <a:spAutoFit/>
          </a:bodyPr>
          <a:lstStyle/>
          <a:p>
            <a:pPr algn="l" fontAlgn="auto">
              <a:lnSpc>
                <a:spcPct val="150000"/>
              </a:lnSpc>
              <a:buClrTx/>
              <a:buSzTx/>
              <a:buFontTx/>
            </a:pPr>
            <a:r>
              <a:rPr lang="zh-CN" altLang="en-US" noProof="1">
                <a:latin typeface="微软雅黑" panose="020B0503020204020204" charset="-122"/>
                <a:ea typeface="微软雅黑" panose="020B0503020204020204" charset="-122"/>
                <a:cs typeface="+mn-cs"/>
                <a:sym typeface="+mn-ea"/>
              </a:rPr>
              <a:t>找准用户定位后，根据产品调性，了解用户真正需要的是什么，找到粉丝的需求痛点并将自己的产品和服务进一步升级，为用户输出利益点。</a:t>
            </a:r>
            <a:endParaRPr lang="zh-CN" altLang="en-US" noProof="1">
              <a:latin typeface="微软雅黑" panose="020B0503020204020204" charset="-122"/>
              <a:ea typeface="微软雅黑" panose="020B0503020204020204" charset="-122"/>
              <a:cs typeface="+mn-cs"/>
              <a:sym typeface="+mn-ea"/>
            </a:endParaRPr>
          </a:p>
        </p:txBody>
      </p:sp>
      <p:grpSp>
        <p:nvGrpSpPr>
          <p:cNvPr id="7" name="组合 6"/>
          <p:cNvGrpSpPr/>
          <p:nvPr/>
        </p:nvGrpSpPr>
        <p:grpSpPr>
          <a:xfrm>
            <a:off x="9368790" y="120650"/>
            <a:ext cx="659130" cy="598170"/>
            <a:chOff x="14118" y="124"/>
            <a:chExt cx="1038" cy="942"/>
          </a:xfrm>
        </p:grpSpPr>
        <p:sp>
          <p:nvSpPr>
            <p:cNvPr id="3" name="对角圆角矩形 2"/>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resource"/>
            <p:cNvPicPr>
              <a:picLocks noChangeAspect="1"/>
            </p:cNvPicPr>
            <p:nvPr/>
          </p:nvPicPr>
          <p:blipFill>
            <a:blip r:embed="rId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3"/>
            <a:stretch>
              <a:fillRect/>
            </a:stretch>
          </p:blipFill>
          <p:spPr>
            <a:xfrm>
              <a:off x="5235" y="1585"/>
              <a:ext cx="337" cy="709"/>
            </a:xfrm>
            <a:prstGeom prst="rect">
              <a:avLst/>
            </a:prstGeom>
          </p:spPr>
        </p:pic>
        <p:pic>
          <p:nvPicPr>
            <p:cNvPr id="17" name="图片 16" descr="resource"/>
            <p:cNvPicPr>
              <a:picLocks noChangeAspect="1"/>
            </p:cNvPicPr>
            <p:nvPr/>
          </p:nvPicPr>
          <p:blipFill>
            <a:blip r:embed="rId4"/>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stretch>
              <a:fillRect/>
            </a:stretch>
          </p:blipFill>
          <p:spPr>
            <a:xfrm>
              <a:off x="4729" y="1585"/>
              <a:ext cx="337" cy="709"/>
            </a:xfrm>
            <a:prstGeom prst="rect">
              <a:avLst/>
            </a:prstGeom>
          </p:spPr>
        </p:pic>
      </p:grpSp>
      <p:sp>
        <p:nvSpPr>
          <p:cNvPr id="9" name="文本框 8"/>
          <p:cNvSpPr txBox="1"/>
          <p:nvPr/>
        </p:nvSpPr>
        <p:spPr>
          <a:xfrm>
            <a:off x="1158647" y="290510"/>
            <a:ext cx="1578903" cy="522197"/>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产品定位</a:t>
            </a:r>
            <a:endParaRPr lang="zh-CN" altLang="zh-CN" sz="2000" b="1">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182" y="120821"/>
            <a:ext cx="10041903" cy="552574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0" strike="noStrike" noProof="1"/>
          </a:p>
        </p:txBody>
      </p:sp>
      <p:grpSp>
        <p:nvGrpSpPr>
          <p:cNvPr id="8" name="组合 7"/>
          <p:cNvGrpSpPr/>
          <p:nvPr/>
        </p:nvGrpSpPr>
        <p:grpSpPr>
          <a:xfrm>
            <a:off x="563210" y="1425030"/>
            <a:ext cx="2169661" cy="2287763"/>
            <a:chOff x="6847" y="2963"/>
            <a:chExt cx="2446" cy="2633"/>
          </a:xfrm>
        </p:grpSpPr>
        <p:pic>
          <p:nvPicPr>
            <p:cNvPr id="10" name="图片 9" descr="六角形"/>
            <p:cNvPicPr>
              <a:picLocks noChangeAspect="1"/>
            </p:cNvPicPr>
            <p:nvPr/>
          </p:nvPicPr>
          <p:blipFill>
            <a:blip r:embed="rId1"/>
            <a:stretch>
              <a:fillRect/>
            </a:stretch>
          </p:blipFill>
          <p:spPr>
            <a:xfrm>
              <a:off x="6847" y="2963"/>
              <a:ext cx="2446" cy="2633"/>
            </a:xfrm>
            <a:prstGeom prst="rect">
              <a:avLst/>
            </a:prstGeom>
          </p:spPr>
        </p:pic>
        <p:sp>
          <p:nvSpPr>
            <p:cNvPr id="11" name="文本框 10"/>
            <p:cNvSpPr txBox="1"/>
            <p:nvPr/>
          </p:nvSpPr>
          <p:spPr>
            <a:xfrm>
              <a:off x="7189" y="3936"/>
              <a:ext cx="1780" cy="601"/>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内容定位</a:t>
              </a:r>
              <a:endParaRPr lang="zh-CN" altLang="zh-CN" sz="2000" b="1">
                <a:solidFill>
                  <a:schemeClr val="tx1"/>
                </a:solidFill>
                <a:latin typeface="微软雅黑" panose="020B0503020204020204" charset="-122"/>
                <a:ea typeface="微软雅黑" panose="020B0503020204020204" charset="-122"/>
                <a:sym typeface="+mn-ea"/>
              </a:endParaRPr>
            </a:p>
          </p:txBody>
        </p:sp>
      </p:grpSp>
      <p:sp>
        <p:nvSpPr>
          <p:cNvPr id="3" name="文本框 2"/>
          <p:cNvSpPr txBox="1"/>
          <p:nvPr/>
        </p:nvSpPr>
        <p:spPr>
          <a:xfrm>
            <a:off x="3047176" y="1176125"/>
            <a:ext cx="6933771" cy="922020"/>
          </a:xfrm>
          <a:prstGeom prst="rect">
            <a:avLst/>
          </a:prstGeom>
          <a:noFill/>
        </p:spPr>
        <p:txBody>
          <a:bodyPr wrap="square" rtlCol="0">
            <a:spAutoFit/>
          </a:bodyPr>
          <a:lstStyle/>
          <a:p>
            <a:pPr algn="l" fontAlgn="auto">
              <a:lnSpc>
                <a:spcPct val="150000"/>
              </a:lnSpc>
              <a:buClrTx/>
              <a:buSzTx/>
              <a:buFontTx/>
            </a:pPr>
            <a:r>
              <a:rPr lang="zh-CN" altLang="en-US" noProof="1">
                <a:latin typeface="微软雅黑" panose="020B0503020204020204" charset="-122"/>
                <a:ea typeface="微软雅黑" panose="020B0503020204020204" charset="-122"/>
                <a:cs typeface="+mn-cs"/>
                <a:sym typeface="+mn-ea"/>
              </a:rPr>
              <a:t>根据用户属性及产品调性，确定社群日常内容，并将其细化规划，进行各种类型的讨论及互动，</a:t>
            </a:r>
            <a:r>
              <a:rPr lang="zh-CN" altLang="en-US" dirty="0">
                <a:latin typeface="微软雅黑" panose="020B0503020204020204" charset="-122"/>
                <a:ea typeface="微软雅黑" panose="020B0503020204020204" charset="-122"/>
                <a:sym typeface="+mn-ea"/>
              </a:rPr>
              <a:t>维系用户、</a:t>
            </a:r>
            <a:r>
              <a:rPr lang="zh-CN" altLang="en-US" noProof="1">
                <a:latin typeface="微软雅黑" panose="020B0503020204020204" charset="-122"/>
                <a:ea typeface="微软雅黑" panose="020B0503020204020204" charset="-122"/>
                <a:cs typeface="+mn-cs"/>
                <a:sym typeface="+mn-ea"/>
              </a:rPr>
              <a:t>提高用户粘性。</a:t>
            </a:r>
            <a:endParaRPr lang="zh-CN" altLang="en-US" noProof="1">
              <a:latin typeface="微软雅黑" panose="020B0503020204020204" charset="-122"/>
              <a:ea typeface="微软雅黑" panose="020B0503020204020204" charset="-122"/>
              <a:cs typeface="+mn-cs"/>
              <a:sym typeface="+mn-ea"/>
            </a:endParaRPr>
          </a:p>
        </p:txBody>
      </p:sp>
      <p:pic>
        <p:nvPicPr>
          <p:cNvPr id="5" name="图片 4"/>
          <p:cNvPicPr>
            <a:picLocks noChangeAspect="1"/>
          </p:cNvPicPr>
          <p:nvPr/>
        </p:nvPicPr>
        <p:blipFill>
          <a:blip r:embed="rId2"/>
          <a:srcRect b="6128"/>
          <a:stretch>
            <a:fillRect/>
          </a:stretch>
        </p:blipFill>
        <p:spPr>
          <a:xfrm>
            <a:off x="2961457" y="2456206"/>
            <a:ext cx="1706774" cy="2494126"/>
          </a:xfrm>
          <a:prstGeom prst="rect">
            <a:avLst/>
          </a:prstGeom>
          <a:ln>
            <a:solidFill>
              <a:srgbClr val="FEA900"/>
            </a:solidFill>
          </a:ln>
        </p:spPr>
      </p:pic>
      <p:pic>
        <p:nvPicPr>
          <p:cNvPr id="6" name="图片 5"/>
          <p:cNvPicPr>
            <a:picLocks noChangeAspect="1"/>
          </p:cNvPicPr>
          <p:nvPr/>
        </p:nvPicPr>
        <p:blipFill>
          <a:blip r:embed="rId3"/>
          <a:stretch>
            <a:fillRect/>
          </a:stretch>
        </p:blipFill>
        <p:spPr>
          <a:xfrm>
            <a:off x="5455582" y="2367312"/>
            <a:ext cx="1450885" cy="2583020"/>
          </a:xfrm>
          <a:prstGeom prst="rect">
            <a:avLst/>
          </a:prstGeom>
          <a:ln>
            <a:solidFill>
              <a:srgbClr val="FEA900"/>
            </a:solidFill>
          </a:ln>
        </p:spPr>
      </p:pic>
      <p:pic>
        <p:nvPicPr>
          <p:cNvPr id="37" name="图片 36"/>
          <p:cNvPicPr>
            <a:picLocks noChangeAspect="1"/>
          </p:cNvPicPr>
          <p:nvPr/>
        </p:nvPicPr>
        <p:blipFill>
          <a:blip r:embed="rId4"/>
          <a:srcRect t="25211"/>
          <a:stretch>
            <a:fillRect/>
          </a:stretch>
        </p:blipFill>
        <p:spPr>
          <a:xfrm>
            <a:off x="7693819" y="2620026"/>
            <a:ext cx="1832497" cy="2255380"/>
          </a:xfrm>
          <a:prstGeom prst="rect">
            <a:avLst/>
          </a:prstGeom>
          <a:ln>
            <a:solidFill>
              <a:srgbClr val="FEA900"/>
            </a:solidFill>
          </a:ln>
        </p:spPr>
      </p:pic>
      <p:sp>
        <p:nvSpPr>
          <p:cNvPr id="21" name="文本框 20"/>
          <p:cNvSpPr txBox="1"/>
          <p:nvPr/>
        </p:nvSpPr>
        <p:spPr>
          <a:xfrm>
            <a:off x="2847340" y="5128260"/>
            <a:ext cx="1935480" cy="368300"/>
          </a:xfrm>
          <a:prstGeom prst="rect">
            <a:avLst/>
          </a:prstGeom>
          <a:noFill/>
        </p:spPr>
        <p:txBody>
          <a:bodyPr wrap="square" rtlCol="0" anchor="t">
            <a:spAutoFit/>
          </a:bodyPr>
          <a:lstStyle/>
          <a:p>
            <a:pPr algn="ctr"/>
            <a:r>
              <a:rPr lang="zh-CN" altLang="en-US" b="1" dirty="0">
                <a:solidFill>
                  <a:schemeClr val="tx1"/>
                </a:solidFill>
                <a:latin typeface="微软雅黑" panose="020B0503020204020204" charset="-122"/>
                <a:ea typeface="微软雅黑" panose="020B0503020204020204" charset="-122"/>
                <a:sym typeface="+mn-ea"/>
              </a:rPr>
              <a:t>日常互动送礼</a:t>
            </a:r>
            <a:endParaRPr lang="zh-CN" altLang="en-US" b="1" dirty="0">
              <a:solidFill>
                <a:schemeClr val="tx1"/>
              </a:solidFill>
              <a:latin typeface="微软雅黑" panose="020B0503020204020204" charset="-122"/>
              <a:ea typeface="微软雅黑" panose="020B0503020204020204" charset="-122"/>
              <a:sym typeface="+mn-ea"/>
            </a:endParaRPr>
          </a:p>
        </p:txBody>
      </p:sp>
      <p:sp>
        <p:nvSpPr>
          <p:cNvPr id="23" name="文本框 22"/>
          <p:cNvSpPr txBox="1"/>
          <p:nvPr/>
        </p:nvSpPr>
        <p:spPr>
          <a:xfrm>
            <a:off x="5277793" y="5128121"/>
            <a:ext cx="1805828" cy="368300"/>
          </a:xfrm>
          <a:prstGeom prst="rect">
            <a:avLst/>
          </a:prstGeom>
          <a:noFill/>
        </p:spPr>
        <p:txBody>
          <a:bodyPr wrap="square" rtlCol="0" anchor="t">
            <a:spAutoFit/>
          </a:bodyPr>
          <a:lstStyle/>
          <a:p>
            <a:pPr algn="ctr"/>
            <a:r>
              <a:rPr lang="zh-CN" altLang="en-US" b="1">
                <a:solidFill>
                  <a:schemeClr val="tx1"/>
                </a:solidFill>
                <a:latin typeface="微软雅黑" panose="020B0503020204020204" charset="-122"/>
                <a:ea typeface="微软雅黑" panose="020B0503020204020204" charset="-122"/>
              </a:rPr>
              <a:t>话题讨论维度</a:t>
            </a:r>
            <a:endParaRPr lang="en-US" altLang="zh-CN" b="1">
              <a:solidFill>
                <a:schemeClr val="tx1"/>
              </a:solidFill>
              <a:latin typeface="微软雅黑" panose="020B0503020204020204" charset="-122"/>
              <a:ea typeface="微软雅黑" panose="020B0503020204020204" charset="-122"/>
            </a:endParaRPr>
          </a:p>
        </p:txBody>
      </p:sp>
      <p:sp>
        <p:nvSpPr>
          <p:cNvPr id="24" name="文本框 23"/>
          <p:cNvSpPr txBox="1"/>
          <p:nvPr/>
        </p:nvSpPr>
        <p:spPr>
          <a:xfrm>
            <a:off x="7565557" y="5128121"/>
            <a:ext cx="2089021" cy="368300"/>
          </a:xfrm>
          <a:prstGeom prst="rect">
            <a:avLst/>
          </a:prstGeom>
          <a:noFill/>
        </p:spPr>
        <p:txBody>
          <a:bodyPr wrap="square" rtlCol="0" anchor="t">
            <a:spAutoFit/>
          </a:bodyPr>
          <a:lstStyle/>
          <a:p>
            <a:pPr algn="ctr"/>
            <a:r>
              <a:rPr lang="zh-CN" altLang="en-US" b="1">
                <a:solidFill>
                  <a:schemeClr val="tx1"/>
                </a:solidFill>
                <a:latin typeface="微软雅黑" panose="020B0503020204020204" charset="-122"/>
                <a:ea typeface="微软雅黑" panose="020B0503020204020204" charset="-122"/>
              </a:rPr>
              <a:t>专业知识科普</a:t>
            </a:r>
            <a:endParaRPr lang="zh-CN" altLang="en-US" b="1">
              <a:solidFill>
                <a:schemeClr val="tx1"/>
              </a:solidFill>
              <a:latin typeface="微软雅黑" panose="020B0503020204020204" charset="-122"/>
              <a:ea typeface="微软雅黑" panose="020B0503020204020204" charset="-122"/>
            </a:endParaRPr>
          </a:p>
        </p:txBody>
      </p:sp>
      <p:grpSp>
        <p:nvGrpSpPr>
          <p:cNvPr id="7" name="组合 6"/>
          <p:cNvGrpSpPr/>
          <p:nvPr/>
        </p:nvGrpSpPr>
        <p:grpSpPr>
          <a:xfrm>
            <a:off x="9368790" y="120650"/>
            <a:ext cx="659130" cy="598170"/>
            <a:chOff x="14118" y="124"/>
            <a:chExt cx="1038" cy="942"/>
          </a:xfrm>
        </p:grpSpPr>
        <p:sp>
          <p:nvSpPr>
            <p:cNvPr id="9" name="对角圆角矩形 8"/>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grpSp>
        <p:nvGrpSpPr>
          <p:cNvPr id="15" name="组合 14"/>
          <p:cNvGrpSpPr/>
          <p:nvPr/>
        </p:nvGrpSpPr>
        <p:grpSpPr>
          <a:xfrm>
            <a:off x="752475" y="464185"/>
            <a:ext cx="341630" cy="280035"/>
            <a:chOff x="4729" y="1585"/>
            <a:chExt cx="842" cy="708"/>
          </a:xfrm>
        </p:grpSpPr>
        <p:pic>
          <p:nvPicPr>
            <p:cNvPr id="16" name="图片 15" descr="resource"/>
            <p:cNvPicPr>
              <a:picLocks noChangeAspect="1"/>
            </p:cNvPicPr>
            <p:nvPr/>
          </p:nvPicPr>
          <p:blipFill>
            <a:blip r:embed="rId6"/>
            <a:stretch>
              <a:fillRect/>
            </a:stretch>
          </p:blipFill>
          <p:spPr>
            <a:xfrm>
              <a:off x="5235" y="1585"/>
              <a:ext cx="337" cy="709"/>
            </a:xfrm>
            <a:prstGeom prst="rect">
              <a:avLst/>
            </a:prstGeom>
          </p:spPr>
        </p:pic>
        <p:pic>
          <p:nvPicPr>
            <p:cNvPr id="17" name="图片 16" descr="resource"/>
            <p:cNvPicPr>
              <a:picLocks noChangeAspect="1"/>
            </p:cNvPicPr>
            <p:nvPr/>
          </p:nvPicPr>
          <p:blipFill>
            <a:blip r:embed="rId7"/>
            <a:stretch>
              <a:fillRect/>
            </a:stretch>
          </p:blipFill>
          <p:spPr>
            <a:xfrm>
              <a:off x="4982" y="1585"/>
              <a:ext cx="337" cy="709"/>
            </a:xfrm>
            <a:prstGeom prst="rect">
              <a:avLst/>
            </a:prstGeom>
          </p:spPr>
        </p:pic>
        <p:pic>
          <p:nvPicPr>
            <p:cNvPr id="35" name="图片 34" descr="resource"/>
            <p:cNvPicPr>
              <a:picLocks noChangeAspect="1"/>
            </p:cNvPicPr>
            <p:nvPr/>
          </p:nvPicPr>
          <p:blipFill>
            <a:blip r:embed="rId6"/>
            <a:stretch>
              <a:fillRect/>
            </a:stretch>
          </p:blipFill>
          <p:spPr>
            <a:xfrm>
              <a:off x="4729" y="1585"/>
              <a:ext cx="337" cy="709"/>
            </a:xfrm>
            <a:prstGeom prst="rect">
              <a:avLst/>
            </a:prstGeom>
          </p:spPr>
        </p:pic>
      </p:grpSp>
      <p:sp>
        <p:nvSpPr>
          <p:cNvPr id="14" name="文本框 13"/>
          <p:cNvSpPr txBox="1"/>
          <p:nvPr/>
        </p:nvSpPr>
        <p:spPr>
          <a:xfrm>
            <a:off x="1093878" y="289875"/>
            <a:ext cx="1578903" cy="521970"/>
          </a:xfrm>
          <a:prstGeom prst="rect">
            <a:avLst/>
          </a:prstGeom>
          <a:noFill/>
        </p:spPr>
        <p:txBody>
          <a:bodyPr wrap="square" rtlCol="0" anchor="t">
            <a:spAutoFit/>
          </a:bodyPr>
          <a:lstStyle/>
          <a:p>
            <a:pPr algn="ctr">
              <a:lnSpc>
                <a:spcPct val="140000"/>
              </a:lnSpc>
            </a:pPr>
            <a:r>
              <a:rPr lang="zh-CN" altLang="zh-CN" sz="2000" b="1">
                <a:solidFill>
                  <a:schemeClr val="tx1"/>
                </a:solidFill>
                <a:latin typeface="微软雅黑" panose="020B0503020204020204" charset="-122"/>
                <a:ea typeface="微软雅黑" panose="020B0503020204020204" charset="-122"/>
                <a:sym typeface="+mn-ea"/>
              </a:rPr>
              <a:t>内容定位</a:t>
            </a:r>
            <a:endParaRPr lang="zh-CN" altLang="zh-CN" sz="2000" b="1">
              <a:solidFill>
                <a:schemeClr val="tx1"/>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3817" y="120821"/>
            <a:ext cx="10041903" cy="552479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623849" y="985637"/>
            <a:ext cx="9000568" cy="4338052"/>
            <a:chOff x="982" y="1552"/>
            <a:chExt cx="14175" cy="6832"/>
          </a:xfrm>
        </p:grpSpPr>
        <p:grpSp>
          <p:nvGrpSpPr>
            <p:cNvPr id="38" name="组合 37"/>
            <p:cNvGrpSpPr/>
            <p:nvPr/>
          </p:nvGrpSpPr>
          <p:grpSpPr>
            <a:xfrm>
              <a:off x="8939" y="1552"/>
              <a:ext cx="6218" cy="6831"/>
              <a:chOff x="9429" y="1596"/>
              <a:chExt cx="6218" cy="6832"/>
            </a:xfrm>
          </p:grpSpPr>
          <p:sp>
            <p:nvSpPr>
              <p:cNvPr id="21" name="Pie 20"/>
              <p:cNvSpPr/>
              <p:nvPr/>
            </p:nvSpPr>
            <p:spPr>
              <a:xfrm rot="16200000">
                <a:off x="10499" y="1566"/>
                <a:ext cx="994" cy="1053"/>
              </a:xfrm>
              <a:prstGeom prst="pie">
                <a:avLst>
                  <a:gd name="adj1" fmla="val 0"/>
                  <a:gd name="adj2" fmla="val 1277848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cxnSp>
            <p:nvCxnSpPr>
              <p:cNvPr id="19" name="Straight Connector 18"/>
              <p:cNvCxnSpPr/>
              <p:nvPr/>
            </p:nvCxnSpPr>
            <p:spPr>
              <a:xfrm flipV="1">
                <a:off x="10532" y="2143"/>
                <a:ext cx="448" cy="1568"/>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sp useBgFill="1">
            <p:nvSpPr>
              <p:cNvPr id="3" name="Oval 14"/>
              <p:cNvSpPr>
                <a:spLocks noChangeArrowheads="1"/>
              </p:cNvSpPr>
              <p:nvPr/>
            </p:nvSpPr>
            <p:spPr bwMode="auto">
              <a:xfrm>
                <a:off x="10548" y="1670"/>
                <a:ext cx="895" cy="844"/>
              </a:xfrm>
              <a:prstGeom prst="ellipse">
                <a:avLst/>
              </a:prstGeom>
              <a:ln w="3175">
                <a:solidFill>
                  <a:srgbClr val="FFC100"/>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消费</a:t>
                </a:r>
                <a:endParaRPr lang="zh-CN" altLang="en-US" sz="1465" dirty="0">
                  <a:latin typeface="微软雅黑" panose="020B0503020204020204" charset="-122"/>
                </a:endParaRPr>
              </a:p>
              <a:p>
                <a:pPr algn="ctr"/>
                <a:r>
                  <a:rPr lang="zh-CN" altLang="en-US" sz="1465" dirty="0">
                    <a:latin typeface="微软雅黑" panose="020B0503020204020204" charset="-122"/>
                  </a:rPr>
                  <a:t>能力</a:t>
                </a:r>
                <a:endParaRPr lang="zh-CN" altLang="en-US" sz="1465" dirty="0">
                  <a:latin typeface="微软雅黑" panose="020B0503020204020204" charset="-122"/>
                </a:endParaRPr>
              </a:p>
            </p:txBody>
          </p:sp>
          <p:sp>
            <p:nvSpPr>
              <p:cNvPr id="25" name="Rectangle 24"/>
              <p:cNvSpPr/>
              <p:nvPr/>
            </p:nvSpPr>
            <p:spPr>
              <a:xfrm>
                <a:off x="11553" y="1639"/>
                <a:ext cx="2835" cy="695"/>
              </a:xfrm>
              <a:prstGeom prst="rect">
                <a:avLst/>
              </a:prstGeom>
            </p:spPr>
            <p:txBody>
              <a:bodyPr wrap="square">
                <a:spAutoFit/>
              </a:bodyPr>
              <a:lstStyle/>
              <a:p>
                <a:pPr>
                  <a:lnSpc>
                    <a:spcPct val="95000"/>
                  </a:lnSpc>
                </a:pPr>
                <a:r>
                  <a:rPr lang="zh-CN" altLang="en-US" sz="1200" dirty="0">
                    <a:latin typeface="微软雅黑" panose="020B0503020204020204" charset="-122"/>
                  </a:rPr>
                  <a:t>消费者购买品牌相关的产品能力，如人均</a:t>
                </a:r>
                <a:r>
                  <a:rPr lang="en-US" altLang="zh-CN" sz="1200" dirty="0">
                    <a:latin typeface="微软雅黑" panose="020B0503020204020204" charset="-122"/>
                  </a:rPr>
                  <a:t>500</a:t>
                </a:r>
                <a:endParaRPr lang="en-US" altLang="zh-CN" sz="1200" dirty="0">
                  <a:latin typeface="微软雅黑" panose="020B0503020204020204" charset="-122"/>
                </a:endParaRPr>
              </a:p>
            </p:txBody>
          </p:sp>
          <p:sp>
            <p:nvSpPr>
              <p:cNvPr id="26" name="Rectangle 25"/>
              <p:cNvSpPr/>
              <p:nvPr/>
            </p:nvSpPr>
            <p:spPr>
              <a:xfrm>
                <a:off x="12812" y="2707"/>
                <a:ext cx="2835" cy="695"/>
              </a:xfrm>
              <a:prstGeom prst="rect">
                <a:avLst/>
              </a:prstGeom>
            </p:spPr>
            <p:txBody>
              <a:bodyPr wrap="square">
                <a:spAutoFit/>
              </a:bodyPr>
              <a:lstStyle/>
              <a:p>
                <a:pPr>
                  <a:lnSpc>
                    <a:spcPct val="95000"/>
                  </a:lnSpc>
                </a:pPr>
                <a:r>
                  <a:rPr lang="zh-CN" altLang="en-US" sz="1200" dirty="0">
                    <a:latin typeface="微软雅黑" panose="020B0503020204020204" charset="-122"/>
                  </a:rPr>
                  <a:t>消费者购买相关产品的消费频次，月购买次数</a:t>
                </a:r>
                <a:endParaRPr lang="zh-CN" altLang="en-US" sz="1200" dirty="0">
                  <a:latin typeface="微软雅黑" panose="020B0503020204020204" charset="-122"/>
                </a:endParaRPr>
              </a:p>
            </p:txBody>
          </p:sp>
          <p:sp>
            <p:nvSpPr>
              <p:cNvPr id="27" name="Rectangle 26"/>
              <p:cNvSpPr/>
              <p:nvPr/>
            </p:nvSpPr>
            <p:spPr>
              <a:xfrm>
                <a:off x="12812" y="4084"/>
                <a:ext cx="2835" cy="971"/>
              </a:xfrm>
              <a:prstGeom prst="rect">
                <a:avLst/>
              </a:prstGeom>
            </p:spPr>
            <p:txBody>
              <a:bodyPr wrap="square">
                <a:spAutoFit/>
              </a:bodyPr>
              <a:lstStyle/>
              <a:p>
                <a:pPr>
                  <a:lnSpc>
                    <a:spcPct val="95000"/>
                  </a:lnSpc>
                </a:pPr>
                <a:r>
                  <a:rPr lang="zh-CN" altLang="en-US" sz="1200" dirty="0">
                    <a:latin typeface="微软雅黑" panose="020B0503020204020204" charset="-122"/>
                  </a:rPr>
                  <a:t>消费者购买产品习惯用现金、支付宝、微信支付等什么方式</a:t>
                </a:r>
                <a:endParaRPr lang="zh-CN" altLang="en-US" sz="1200" dirty="0">
                  <a:latin typeface="微软雅黑" panose="020B0503020204020204" charset="-122"/>
                </a:endParaRPr>
              </a:p>
            </p:txBody>
          </p:sp>
          <p:sp>
            <p:nvSpPr>
              <p:cNvPr id="28" name="Rectangle 27"/>
              <p:cNvSpPr/>
              <p:nvPr/>
            </p:nvSpPr>
            <p:spPr>
              <a:xfrm>
                <a:off x="12812" y="5378"/>
                <a:ext cx="2835" cy="695"/>
              </a:xfrm>
              <a:prstGeom prst="rect">
                <a:avLst/>
              </a:prstGeom>
            </p:spPr>
            <p:txBody>
              <a:bodyPr wrap="square">
                <a:spAutoFit/>
              </a:bodyPr>
              <a:lstStyle/>
              <a:p>
                <a:pPr>
                  <a:lnSpc>
                    <a:spcPct val="95000"/>
                  </a:lnSpc>
                </a:pPr>
                <a:r>
                  <a:rPr lang="zh-CN" altLang="en-US" sz="1200" dirty="0">
                    <a:latin typeface="微软雅黑" panose="020B0503020204020204" charset="-122"/>
                  </a:rPr>
                  <a:t>目标消费者的社交场所习惯在线上</a:t>
                </a:r>
                <a:r>
                  <a:rPr lang="en-US" altLang="zh-CN" sz="1200" dirty="0">
                    <a:latin typeface="微软雅黑" panose="020B0503020204020204" charset="-122"/>
                  </a:rPr>
                  <a:t>or</a:t>
                </a:r>
                <a:r>
                  <a:rPr lang="zh-CN" altLang="en-US" sz="1200" dirty="0">
                    <a:latin typeface="微软雅黑" panose="020B0503020204020204" charset="-122"/>
                  </a:rPr>
                  <a:t>线下</a:t>
                </a:r>
                <a:endParaRPr lang="zh-CN" altLang="en-US" sz="1200" dirty="0">
                  <a:latin typeface="微软雅黑" panose="020B0503020204020204" charset="-122"/>
                </a:endParaRPr>
              </a:p>
            </p:txBody>
          </p:sp>
          <p:sp>
            <p:nvSpPr>
              <p:cNvPr id="29" name="Rectangle 28"/>
              <p:cNvSpPr/>
              <p:nvPr/>
            </p:nvSpPr>
            <p:spPr>
              <a:xfrm>
                <a:off x="12812" y="6821"/>
                <a:ext cx="2835" cy="695"/>
              </a:xfrm>
              <a:prstGeom prst="rect">
                <a:avLst/>
              </a:prstGeom>
            </p:spPr>
            <p:txBody>
              <a:bodyPr wrap="square">
                <a:spAutoFit/>
              </a:bodyPr>
              <a:lstStyle/>
              <a:p>
                <a:pPr>
                  <a:lnSpc>
                    <a:spcPct val="95000"/>
                  </a:lnSpc>
                </a:pPr>
                <a:r>
                  <a:rPr lang="zh-CN" altLang="en-US" sz="1200" dirty="0">
                    <a:latin typeface="微软雅黑" panose="020B0503020204020204" charset="-122"/>
                  </a:rPr>
                  <a:t>用户喜欢去酒吧、</a:t>
                </a:r>
                <a:r>
                  <a:rPr lang="en-US" altLang="zh-CN" sz="1200" dirty="0">
                    <a:latin typeface="微软雅黑" panose="020B0503020204020204" charset="-122"/>
                  </a:rPr>
                  <a:t>KTV</a:t>
                </a:r>
                <a:r>
                  <a:rPr lang="zh-CN" altLang="en-US" sz="1200" dirty="0">
                    <a:latin typeface="微软雅黑" panose="020B0503020204020204" charset="-122"/>
                  </a:rPr>
                  <a:t>、商场、餐厅、网吧等</a:t>
                </a:r>
                <a:endParaRPr lang="zh-CN" altLang="en-US" sz="1200" dirty="0">
                  <a:latin typeface="微软雅黑" panose="020B0503020204020204" charset="-122"/>
                </a:endParaRPr>
              </a:p>
            </p:txBody>
          </p:sp>
          <p:sp>
            <p:nvSpPr>
              <p:cNvPr id="5" name="Rectangle 29"/>
              <p:cNvSpPr/>
              <p:nvPr/>
            </p:nvSpPr>
            <p:spPr>
              <a:xfrm>
                <a:off x="11553" y="7733"/>
                <a:ext cx="2835" cy="695"/>
              </a:xfrm>
              <a:prstGeom prst="rect">
                <a:avLst/>
              </a:prstGeom>
            </p:spPr>
            <p:txBody>
              <a:bodyPr wrap="square">
                <a:spAutoFit/>
              </a:bodyPr>
              <a:lstStyle/>
              <a:p>
                <a:pPr>
                  <a:lnSpc>
                    <a:spcPct val="95000"/>
                  </a:lnSpc>
                </a:pPr>
                <a:r>
                  <a:rPr lang="zh-CN" altLang="en-US" sz="1200" dirty="0">
                    <a:latin typeface="微软雅黑" panose="020B0503020204020204" charset="-122"/>
                  </a:rPr>
                  <a:t>目标消费群体喜欢主动社交</a:t>
                </a:r>
                <a:r>
                  <a:rPr lang="en-US" altLang="zh-CN" sz="1200" dirty="0">
                    <a:latin typeface="微软雅黑" panose="020B0503020204020204" charset="-122"/>
                  </a:rPr>
                  <a:t>or</a:t>
                </a:r>
                <a:r>
                  <a:rPr lang="zh-CN" altLang="en-US" sz="1200" dirty="0">
                    <a:latin typeface="微软雅黑" panose="020B0503020204020204" charset="-122"/>
                  </a:rPr>
                  <a:t>被动社交？</a:t>
                </a:r>
                <a:endParaRPr lang="zh-CN" altLang="en-US" sz="1200" dirty="0">
                  <a:latin typeface="微软雅黑" panose="020B0503020204020204" charset="-122"/>
                </a:endParaRPr>
              </a:p>
            </p:txBody>
          </p:sp>
          <p:cxnSp>
            <p:nvCxnSpPr>
              <p:cNvPr id="36" name="Straight Connector 35"/>
              <p:cNvCxnSpPr/>
              <p:nvPr/>
            </p:nvCxnSpPr>
            <p:spPr>
              <a:xfrm flipH="1" flipV="1">
                <a:off x="10673" y="6205"/>
                <a:ext cx="306" cy="1678"/>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0573" y="3130"/>
                <a:ext cx="1602" cy="554"/>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532" y="3725"/>
                <a:ext cx="1633" cy="773"/>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673" y="6205"/>
                <a:ext cx="1486" cy="906"/>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707" y="5768"/>
                <a:ext cx="1465" cy="476"/>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sp>
            <p:nvSpPr>
              <p:cNvPr id="24" name="Pie 23"/>
              <p:cNvSpPr/>
              <p:nvPr/>
            </p:nvSpPr>
            <p:spPr>
              <a:xfrm rot="16200000">
                <a:off x="11713" y="3926"/>
                <a:ext cx="994" cy="1053"/>
              </a:xfrm>
              <a:prstGeom prst="pie">
                <a:avLst>
                  <a:gd name="adj1" fmla="val 0"/>
                  <a:gd name="adj2" fmla="val 883967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p:nvSpPr>
              <p:cNvPr id="23" name="Pie 22"/>
              <p:cNvSpPr/>
              <p:nvPr/>
            </p:nvSpPr>
            <p:spPr>
              <a:xfrm rot="16200000">
                <a:off x="11713" y="2549"/>
                <a:ext cx="994" cy="1053"/>
              </a:xfrm>
              <a:prstGeom prst="pie">
                <a:avLst>
                  <a:gd name="adj1" fmla="val 0"/>
                  <a:gd name="adj2" fmla="val 1935486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useBgFill="1">
            <p:nvSpPr>
              <p:cNvPr id="12" name="Oval 11"/>
              <p:cNvSpPr>
                <a:spLocks noChangeArrowheads="1"/>
              </p:cNvSpPr>
              <p:nvPr/>
            </p:nvSpPr>
            <p:spPr bwMode="auto">
              <a:xfrm>
                <a:off x="11762" y="4030"/>
                <a:ext cx="895" cy="844"/>
              </a:xfrm>
              <a:prstGeom prst="ellipse">
                <a:avLst/>
              </a:prstGeom>
              <a:ln w="3175">
                <a:solidFill>
                  <a:srgbClr val="FFC100"/>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支付</a:t>
                </a:r>
                <a:endParaRPr lang="zh-CN" altLang="en-US" sz="1465" dirty="0">
                  <a:latin typeface="微软雅黑" panose="020B0503020204020204" charset="-122"/>
                </a:endParaRPr>
              </a:p>
              <a:p>
                <a:pPr algn="ctr"/>
                <a:r>
                  <a:rPr lang="zh-CN" altLang="en-US" sz="1465" dirty="0">
                    <a:latin typeface="微软雅黑" panose="020B0503020204020204" charset="-122"/>
                  </a:rPr>
                  <a:t>方式</a:t>
                </a:r>
                <a:endParaRPr lang="zh-CN" altLang="en-US" sz="1465" dirty="0">
                  <a:latin typeface="微软雅黑" panose="020B0503020204020204" charset="-122"/>
                </a:endParaRPr>
              </a:p>
            </p:txBody>
          </p:sp>
          <p:sp useBgFill="1">
            <p:nvSpPr>
              <p:cNvPr id="14" name="Oval 13"/>
              <p:cNvSpPr>
                <a:spLocks noChangeArrowheads="1"/>
              </p:cNvSpPr>
              <p:nvPr/>
            </p:nvSpPr>
            <p:spPr bwMode="auto">
              <a:xfrm>
                <a:off x="11762" y="2653"/>
                <a:ext cx="895" cy="844"/>
              </a:xfrm>
              <a:prstGeom prst="ellipse">
                <a:avLst/>
              </a:prstGeom>
              <a:ln w="3175">
                <a:solidFill>
                  <a:srgbClr val="FFC100"/>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消费</a:t>
                </a:r>
                <a:endParaRPr lang="zh-CN" altLang="en-US" sz="1465" dirty="0">
                  <a:latin typeface="微软雅黑" panose="020B0503020204020204" charset="-122"/>
                </a:endParaRPr>
              </a:p>
              <a:p>
                <a:pPr algn="ctr"/>
                <a:r>
                  <a:rPr lang="zh-CN" altLang="en-US" sz="1465" dirty="0">
                    <a:latin typeface="微软雅黑" panose="020B0503020204020204" charset="-122"/>
                  </a:rPr>
                  <a:t>频次</a:t>
                </a:r>
                <a:endParaRPr lang="zh-CN" altLang="en-US" sz="1465" dirty="0">
                  <a:latin typeface="微软雅黑" panose="020B0503020204020204" charset="-122"/>
                </a:endParaRPr>
              </a:p>
            </p:txBody>
          </p:sp>
          <p:sp>
            <p:nvSpPr>
              <p:cNvPr id="32" name="Pie 31"/>
              <p:cNvSpPr/>
              <p:nvPr/>
            </p:nvSpPr>
            <p:spPr>
              <a:xfrm rot="16200000">
                <a:off x="11713" y="6583"/>
                <a:ext cx="994" cy="1053"/>
              </a:xfrm>
              <a:prstGeom prst="pie">
                <a:avLst>
                  <a:gd name="adj1" fmla="val 0"/>
                  <a:gd name="adj2" fmla="val 19354869"/>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p:nvSpPr>
              <p:cNvPr id="33" name="Pie 32"/>
              <p:cNvSpPr/>
              <p:nvPr/>
            </p:nvSpPr>
            <p:spPr>
              <a:xfrm rot="16200000">
                <a:off x="11713" y="5221"/>
                <a:ext cx="994" cy="1053"/>
              </a:xfrm>
              <a:prstGeom prst="pie">
                <a:avLst>
                  <a:gd name="adj1" fmla="val 0"/>
                  <a:gd name="adj2" fmla="val 12778483"/>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useBgFill="1">
            <p:nvSpPr>
              <p:cNvPr id="7" name="Oval 34"/>
              <p:cNvSpPr>
                <a:spLocks noChangeArrowheads="1"/>
              </p:cNvSpPr>
              <p:nvPr/>
            </p:nvSpPr>
            <p:spPr bwMode="auto">
              <a:xfrm>
                <a:off x="11762" y="6687"/>
                <a:ext cx="895" cy="844"/>
              </a:xfrm>
              <a:prstGeom prst="ellipse">
                <a:avLst/>
              </a:prstGeom>
              <a:ln w="3175">
                <a:solidFill>
                  <a:srgbClr val="FFC100"/>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场所</a:t>
                </a:r>
                <a:endParaRPr lang="zh-CN" altLang="en-US" sz="1465" dirty="0">
                  <a:latin typeface="微软雅黑" panose="020B0503020204020204" charset="-122"/>
                </a:endParaRPr>
              </a:p>
            </p:txBody>
          </p:sp>
          <p:sp useBgFill="1">
            <p:nvSpPr>
              <p:cNvPr id="37" name="Oval 36"/>
              <p:cNvSpPr>
                <a:spLocks noChangeArrowheads="1"/>
              </p:cNvSpPr>
              <p:nvPr/>
            </p:nvSpPr>
            <p:spPr bwMode="auto">
              <a:xfrm>
                <a:off x="11762" y="5325"/>
                <a:ext cx="895" cy="844"/>
              </a:xfrm>
              <a:prstGeom prst="ellipse">
                <a:avLst/>
              </a:prstGeom>
              <a:ln w="3175">
                <a:solidFill>
                  <a:srgbClr val="FFC100"/>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场景</a:t>
                </a:r>
                <a:endParaRPr lang="zh-CN" altLang="en-US" sz="1465" dirty="0">
                  <a:latin typeface="微软雅黑" panose="020B0503020204020204" charset="-122"/>
                </a:endParaRPr>
              </a:p>
            </p:txBody>
          </p:sp>
          <p:sp>
            <p:nvSpPr>
              <p:cNvPr id="31" name="Pie 30"/>
              <p:cNvSpPr/>
              <p:nvPr/>
            </p:nvSpPr>
            <p:spPr>
              <a:xfrm rot="16200000">
                <a:off x="10499" y="7357"/>
                <a:ext cx="994" cy="1053"/>
              </a:xfrm>
              <a:prstGeom prst="pie">
                <a:avLst>
                  <a:gd name="adj1" fmla="val 0"/>
                  <a:gd name="adj2" fmla="val 883967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useBgFill="1">
            <p:nvSpPr>
              <p:cNvPr id="34" name="Oval 33"/>
              <p:cNvSpPr>
                <a:spLocks noChangeArrowheads="1"/>
              </p:cNvSpPr>
              <p:nvPr/>
            </p:nvSpPr>
            <p:spPr bwMode="auto">
              <a:xfrm>
                <a:off x="10548" y="7461"/>
                <a:ext cx="895" cy="844"/>
              </a:xfrm>
              <a:prstGeom prst="ellipse">
                <a:avLst/>
              </a:prstGeom>
              <a:ln w="3175">
                <a:solidFill>
                  <a:srgbClr val="FFC100"/>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习惯</a:t>
                </a:r>
                <a:endParaRPr lang="zh-CN" altLang="en-US" sz="1465" dirty="0">
                  <a:latin typeface="微软雅黑" panose="020B0503020204020204" charset="-122"/>
                </a:endParaRPr>
              </a:p>
            </p:txBody>
          </p:sp>
          <p:cxnSp>
            <p:nvCxnSpPr>
              <p:cNvPr id="49" name="Straight Connector 48"/>
              <p:cNvCxnSpPr>
                <a:stCxn id="11" idx="6"/>
                <a:endCxn id="8" idx="3"/>
              </p:cNvCxnSpPr>
              <p:nvPr/>
            </p:nvCxnSpPr>
            <p:spPr>
              <a:xfrm flipV="1">
                <a:off x="9429" y="4278"/>
                <a:ext cx="507" cy="745"/>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11" idx="6"/>
                <a:endCxn id="9" idx="1"/>
              </p:cNvCxnSpPr>
              <p:nvPr/>
            </p:nvCxnSpPr>
            <p:spPr>
              <a:xfrm>
                <a:off x="9429" y="5023"/>
                <a:ext cx="507" cy="616"/>
              </a:xfrm>
              <a:prstGeom prst="line">
                <a:avLst/>
              </a:prstGeom>
              <a:ln>
                <a:solidFill>
                  <a:srgbClr val="FFC100"/>
                </a:solidFill>
              </a:ln>
            </p:spPr>
            <p:style>
              <a:lnRef idx="1">
                <a:schemeClr val="accent1"/>
              </a:lnRef>
              <a:fillRef idx="0">
                <a:schemeClr val="accent1"/>
              </a:fillRef>
              <a:effectRef idx="0">
                <a:schemeClr val="accent1"/>
              </a:effectRef>
              <a:fontRef idx="minor">
                <a:schemeClr val="tx1"/>
              </a:fontRef>
            </p:style>
          </p:cxnSp>
          <p:sp>
            <p:nvSpPr>
              <p:cNvPr id="8" name="Oval 7"/>
              <p:cNvSpPr>
                <a:spLocks noChangeArrowheads="1"/>
              </p:cNvSpPr>
              <p:nvPr/>
            </p:nvSpPr>
            <p:spPr bwMode="auto">
              <a:xfrm>
                <a:off x="9687" y="2909"/>
                <a:ext cx="1700" cy="1604"/>
              </a:xfrm>
              <a:prstGeom prst="ellipse">
                <a:avLst/>
              </a:prstGeom>
              <a:solidFill>
                <a:schemeClr val="tx1"/>
              </a:solidFill>
              <a:ln>
                <a:noFill/>
              </a:ln>
            </p:spPr>
            <p:txBody>
              <a:bodyPr vert="horz" wrap="none" lIns="121912" tIns="60956" rIns="121912" bIns="60956" numCol="1" anchor="ctr" anchorCtr="0" compatLnSpc="1"/>
              <a:lstStyle/>
              <a:p>
                <a:pPr algn="ctr"/>
                <a:r>
                  <a:rPr lang="zh-CN" altLang="en-US" sz="1600" b="1" dirty="0">
                    <a:solidFill>
                      <a:srgbClr val="FFC100"/>
                    </a:solidFill>
                    <a:latin typeface="微软雅黑" panose="020B0503020204020204" charset="-122"/>
                  </a:rPr>
                  <a:t>消费</a:t>
                </a:r>
                <a:endParaRPr lang="zh-CN" altLang="en-US" sz="1600" b="1" dirty="0">
                  <a:solidFill>
                    <a:srgbClr val="FFC100"/>
                  </a:solidFill>
                  <a:latin typeface="微软雅黑" panose="020B0503020204020204" charset="-122"/>
                </a:endParaRPr>
              </a:p>
              <a:p>
                <a:pPr algn="ctr"/>
                <a:r>
                  <a:rPr lang="zh-CN" altLang="en-US" sz="1600" b="1" dirty="0">
                    <a:solidFill>
                      <a:srgbClr val="FFC100"/>
                    </a:solidFill>
                    <a:latin typeface="微软雅黑" panose="020B0503020204020204" charset="-122"/>
                  </a:rPr>
                  <a:t>习惯</a:t>
                </a:r>
                <a:endParaRPr lang="zh-CN" altLang="en-US" sz="1600" b="1" dirty="0">
                  <a:solidFill>
                    <a:srgbClr val="FFC100"/>
                  </a:solidFill>
                  <a:latin typeface="微软雅黑" panose="020B0503020204020204" charset="-122"/>
                </a:endParaRPr>
              </a:p>
            </p:txBody>
          </p:sp>
          <p:sp>
            <p:nvSpPr>
              <p:cNvPr id="9" name="Oval 8"/>
              <p:cNvSpPr>
                <a:spLocks noChangeArrowheads="1"/>
              </p:cNvSpPr>
              <p:nvPr/>
            </p:nvSpPr>
            <p:spPr bwMode="auto">
              <a:xfrm>
                <a:off x="9687" y="5403"/>
                <a:ext cx="1700" cy="1604"/>
              </a:xfrm>
              <a:prstGeom prst="ellipse">
                <a:avLst/>
              </a:prstGeom>
              <a:solidFill>
                <a:schemeClr val="tx1"/>
              </a:solidFill>
              <a:ln>
                <a:noFill/>
              </a:ln>
            </p:spPr>
            <p:txBody>
              <a:bodyPr vert="horz" wrap="none" lIns="121912" tIns="60956" rIns="121912" bIns="60956" numCol="1" anchor="ctr" anchorCtr="0" compatLnSpc="1"/>
              <a:lstStyle/>
              <a:p>
                <a:pPr algn="ctr"/>
                <a:r>
                  <a:rPr lang="zh-CN" altLang="en-US" sz="1600" b="1" dirty="0">
                    <a:solidFill>
                      <a:srgbClr val="FFC100"/>
                    </a:solidFill>
                    <a:latin typeface="微软雅黑" panose="020B0503020204020204" charset="-122"/>
                  </a:rPr>
                  <a:t>社交</a:t>
                </a:r>
                <a:endParaRPr lang="zh-CN" altLang="en-US" sz="1600" b="1" dirty="0">
                  <a:solidFill>
                    <a:srgbClr val="FFC100"/>
                  </a:solidFill>
                  <a:latin typeface="微软雅黑" panose="020B0503020204020204" charset="-122"/>
                </a:endParaRPr>
              </a:p>
              <a:p>
                <a:pPr algn="ctr"/>
                <a:r>
                  <a:rPr lang="zh-CN" altLang="en-US" sz="1600" b="1" dirty="0">
                    <a:solidFill>
                      <a:srgbClr val="FFC100"/>
                    </a:solidFill>
                    <a:latin typeface="微软雅黑" panose="020B0503020204020204" charset="-122"/>
                  </a:rPr>
                  <a:t>习惯</a:t>
                </a:r>
                <a:endParaRPr lang="zh-CN" altLang="en-US" sz="1600" b="1" dirty="0">
                  <a:solidFill>
                    <a:srgbClr val="FFC100"/>
                  </a:solidFill>
                  <a:latin typeface="微软雅黑" panose="020B0503020204020204" charset="-122"/>
                </a:endParaRPr>
              </a:p>
            </p:txBody>
          </p:sp>
        </p:grpSp>
        <p:sp>
          <p:nvSpPr>
            <p:cNvPr id="11" name="Oval 2"/>
            <p:cNvSpPr>
              <a:spLocks noChangeArrowheads="1"/>
            </p:cNvSpPr>
            <p:nvPr/>
          </p:nvSpPr>
          <p:spPr bwMode="auto">
            <a:xfrm>
              <a:off x="6880" y="3820"/>
              <a:ext cx="2549" cy="2405"/>
            </a:xfrm>
            <a:prstGeom prst="ellipse">
              <a:avLst/>
            </a:prstGeom>
            <a:solidFill>
              <a:schemeClr val="bg1">
                <a:lumMod val="50000"/>
                <a:lumOff val="50000"/>
                <a:alpha val="30000"/>
              </a:schemeClr>
            </a:solidFill>
            <a:ln>
              <a:noFill/>
            </a:ln>
          </p:spPr>
          <p:txBody>
            <a:bodyPr vert="horz" wrap="square" lIns="121912" tIns="60956" rIns="121912" bIns="60956" numCol="1" anchor="t" anchorCtr="0" compatLnSpc="1"/>
            <a:lstStyle/>
            <a:p>
              <a:endParaRPr lang="en-US" sz="3200" dirty="0">
                <a:latin typeface="微软雅黑" panose="020B0503020204020204" charset="-122"/>
              </a:endParaRPr>
            </a:p>
          </p:txBody>
        </p:sp>
        <p:grpSp>
          <p:nvGrpSpPr>
            <p:cNvPr id="79" name="Group 78"/>
            <p:cNvGrpSpPr/>
            <p:nvPr/>
          </p:nvGrpSpPr>
          <p:grpSpPr>
            <a:xfrm>
              <a:off x="7715" y="4201"/>
              <a:ext cx="878" cy="1651"/>
              <a:chOff x="4337711" y="2227524"/>
              <a:chExt cx="464843" cy="926632"/>
            </a:xfrm>
            <a:solidFill>
              <a:schemeClr val="tx1"/>
            </a:solidFill>
          </p:grpSpPr>
          <p:sp>
            <p:nvSpPr>
              <p:cNvPr id="13" name="Freeform 3"/>
              <p:cNvSpPr>
                <a:spLocks noEditPoints="1"/>
              </p:cNvSpPr>
              <p:nvPr/>
            </p:nvSpPr>
            <p:spPr bwMode="auto">
              <a:xfrm>
                <a:off x="4482148" y="2227524"/>
                <a:ext cx="174952" cy="174951"/>
              </a:xfrm>
              <a:custGeom>
                <a:avLst/>
                <a:gdLst>
                  <a:gd name="T0" fmla="*/ 23 w 46"/>
                  <a:gd name="T1" fmla="*/ 46 h 46"/>
                  <a:gd name="T2" fmla="*/ 0 w 46"/>
                  <a:gd name="T3" fmla="*/ 23 h 46"/>
                  <a:gd name="T4" fmla="*/ 23 w 46"/>
                  <a:gd name="T5" fmla="*/ 0 h 46"/>
                  <a:gd name="T6" fmla="*/ 46 w 46"/>
                  <a:gd name="T7" fmla="*/ 23 h 46"/>
                  <a:gd name="T8" fmla="*/ 23 w 46"/>
                  <a:gd name="T9" fmla="*/ 46 h 46"/>
                  <a:gd name="T10" fmla="*/ 23 w 46"/>
                  <a:gd name="T11" fmla="*/ 4 h 46"/>
                  <a:gd name="T12" fmla="*/ 5 w 46"/>
                  <a:gd name="T13" fmla="*/ 23 h 46"/>
                  <a:gd name="T14" fmla="*/ 23 w 46"/>
                  <a:gd name="T15" fmla="*/ 41 h 46"/>
                  <a:gd name="T16" fmla="*/ 41 w 46"/>
                  <a:gd name="T17" fmla="*/ 23 h 46"/>
                  <a:gd name="T18" fmla="*/ 23 w 46"/>
                  <a:gd name="T1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46"/>
                    </a:moveTo>
                    <a:cubicBezTo>
                      <a:pt x="10" y="46"/>
                      <a:pt x="0" y="35"/>
                      <a:pt x="0" y="23"/>
                    </a:cubicBezTo>
                    <a:cubicBezTo>
                      <a:pt x="0" y="10"/>
                      <a:pt x="10" y="0"/>
                      <a:pt x="23" y="0"/>
                    </a:cubicBezTo>
                    <a:cubicBezTo>
                      <a:pt x="36" y="0"/>
                      <a:pt x="46" y="10"/>
                      <a:pt x="46" y="23"/>
                    </a:cubicBezTo>
                    <a:cubicBezTo>
                      <a:pt x="46" y="35"/>
                      <a:pt x="36" y="46"/>
                      <a:pt x="23" y="46"/>
                    </a:cubicBezTo>
                    <a:close/>
                    <a:moveTo>
                      <a:pt x="23" y="4"/>
                    </a:moveTo>
                    <a:cubicBezTo>
                      <a:pt x="13" y="4"/>
                      <a:pt x="5" y="13"/>
                      <a:pt x="5" y="23"/>
                    </a:cubicBezTo>
                    <a:cubicBezTo>
                      <a:pt x="5" y="33"/>
                      <a:pt x="13" y="41"/>
                      <a:pt x="23" y="41"/>
                    </a:cubicBezTo>
                    <a:cubicBezTo>
                      <a:pt x="33" y="41"/>
                      <a:pt x="41" y="33"/>
                      <a:pt x="41" y="23"/>
                    </a:cubicBezTo>
                    <a:cubicBezTo>
                      <a:pt x="41" y="13"/>
                      <a:pt x="33" y="4"/>
                      <a:pt x="23" y="4"/>
                    </a:cubicBezTo>
                    <a:close/>
                  </a:path>
                </a:pathLst>
              </a:custGeom>
              <a:grpFill/>
              <a:ln w="9525">
                <a:solidFill>
                  <a:schemeClr val="tx1"/>
                </a:solidFill>
                <a:round/>
              </a:ln>
            </p:spPr>
            <p:txBody>
              <a:bodyPr vert="horz" wrap="square" lIns="121912" tIns="60956" rIns="121912" bIns="60956" numCol="1" anchor="t" anchorCtr="0" compatLnSpc="1"/>
              <a:lstStyle/>
              <a:p>
                <a:endParaRPr lang="en-US" sz="3200" dirty="0">
                  <a:latin typeface="微软雅黑" panose="020B0503020204020204" charset="-122"/>
                </a:endParaRPr>
              </a:p>
            </p:txBody>
          </p:sp>
          <p:sp>
            <p:nvSpPr>
              <p:cNvPr id="18" name="Freeform 4"/>
              <p:cNvSpPr>
                <a:spLocks noEditPoints="1"/>
              </p:cNvSpPr>
              <p:nvPr/>
            </p:nvSpPr>
            <p:spPr bwMode="auto">
              <a:xfrm>
                <a:off x="4337711" y="2421802"/>
                <a:ext cx="464843" cy="732354"/>
              </a:xfrm>
              <a:custGeom>
                <a:avLst/>
                <a:gdLst>
                  <a:gd name="T0" fmla="*/ 68 w 122"/>
                  <a:gd name="T1" fmla="*/ 182 h 192"/>
                  <a:gd name="T2" fmla="*/ 54 w 122"/>
                  <a:gd name="T3" fmla="*/ 183 h 192"/>
                  <a:gd name="T4" fmla="*/ 32 w 122"/>
                  <a:gd name="T5" fmla="*/ 182 h 192"/>
                  <a:gd name="T6" fmla="*/ 35 w 122"/>
                  <a:gd name="T7" fmla="*/ 54 h 192"/>
                  <a:gd name="T8" fmla="*/ 10 w 122"/>
                  <a:gd name="T9" fmla="*/ 96 h 192"/>
                  <a:gd name="T10" fmla="*/ 1 w 122"/>
                  <a:gd name="T11" fmla="*/ 85 h 192"/>
                  <a:gd name="T12" fmla="*/ 4 w 122"/>
                  <a:gd name="T13" fmla="*/ 76 h 192"/>
                  <a:gd name="T14" fmla="*/ 61 w 122"/>
                  <a:gd name="T15" fmla="*/ 0 h 192"/>
                  <a:gd name="T16" fmla="*/ 118 w 122"/>
                  <a:gd name="T17" fmla="*/ 76 h 192"/>
                  <a:gd name="T18" fmla="*/ 121 w 122"/>
                  <a:gd name="T19" fmla="*/ 85 h 192"/>
                  <a:gd name="T20" fmla="*/ 112 w 122"/>
                  <a:gd name="T21" fmla="*/ 96 h 192"/>
                  <a:gd name="T22" fmla="*/ 87 w 122"/>
                  <a:gd name="T23" fmla="*/ 54 h 192"/>
                  <a:gd name="T24" fmla="*/ 90 w 122"/>
                  <a:gd name="T25" fmla="*/ 182 h 192"/>
                  <a:gd name="T26" fmla="*/ 79 w 122"/>
                  <a:gd name="T27" fmla="*/ 192 h 192"/>
                  <a:gd name="T28" fmla="*/ 63 w 122"/>
                  <a:gd name="T29" fmla="*/ 100 h 192"/>
                  <a:gd name="T30" fmla="*/ 79 w 122"/>
                  <a:gd name="T31" fmla="*/ 187 h 192"/>
                  <a:gd name="T32" fmla="*/ 79 w 122"/>
                  <a:gd name="T33" fmla="*/ 187 h 192"/>
                  <a:gd name="T34" fmla="*/ 86 w 122"/>
                  <a:gd name="T35" fmla="*/ 182 h 192"/>
                  <a:gd name="T36" fmla="*/ 85 w 122"/>
                  <a:gd name="T37" fmla="*/ 160 h 192"/>
                  <a:gd name="T38" fmla="*/ 82 w 122"/>
                  <a:gd name="T39" fmla="*/ 43 h 192"/>
                  <a:gd name="T40" fmla="*/ 87 w 122"/>
                  <a:gd name="T41" fmla="*/ 42 h 192"/>
                  <a:gd name="T42" fmla="*/ 112 w 122"/>
                  <a:gd name="T43" fmla="*/ 91 h 192"/>
                  <a:gd name="T44" fmla="*/ 116 w 122"/>
                  <a:gd name="T45" fmla="*/ 86 h 192"/>
                  <a:gd name="T46" fmla="*/ 116 w 122"/>
                  <a:gd name="T47" fmla="*/ 84 h 192"/>
                  <a:gd name="T48" fmla="*/ 93 w 122"/>
                  <a:gd name="T49" fmla="*/ 17 h 192"/>
                  <a:gd name="T50" fmla="*/ 29 w 122"/>
                  <a:gd name="T51" fmla="*/ 17 h 192"/>
                  <a:gd name="T52" fmla="*/ 6 w 122"/>
                  <a:gd name="T53" fmla="*/ 84 h 192"/>
                  <a:gd name="T54" fmla="*/ 6 w 122"/>
                  <a:gd name="T55" fmla="*/ 86 h 192"/>
                  <a:gd name="T56" fmla="*/ 10 w 122"/>
                  <a:gd name="T57" fmla="*/ 91 h 192"/>
                  <a:gd name="T58" fmla="*/ 35 w 122"/>
                  <a:gd name="T59" fmla="*/ 42 h 192"/>
                  <a:gd name="T60" fmla="*/ 40 w 122"/>
                  <a:gd name="T61" fmla="*/ 43 h 192"/>
                  <a:gd name="T62" fmla="*/ 37 w 122"/>
                  <a:gd name="T63" fmla="*/ 160 h 192"/>
                  <a:gd name="T64" fmla="*/ 36 w 122"/>
                  <a:gd name="T65" fmla="*/ 181 h 192"/>
                  <a:gd name="T66" fmla="*/ 43 w 122"/>
                  <a:gd name="T67" fmla="*/ 187 h 192"/>
                  <a:gd name="T68" fmla="*/ 59 w 122"/>
                  <a:gd name="T69" fmla="*/ 10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192">
                    <a:moveTo>
                      <a:pt x="79" y="192"/>
                    </a:moveTo>
                    <a:cubicBezTo>
                      <a:pt x="74" y="192"/>
                      <a:pt x="69" y="188"/>
                      <a:pt x="68" y="182"/>
                    </a:cubicBezTo>
                    <a:cubicBezTo>
                      <a:pt x="61" y="120"/>
                      <a:pt x="61" y="120"/>
                      <a:pt x="61" y="120"/>
                    </a:cubicBezTo>
                    <a:cubicBezTo>
                      <a:pt x="54" y="183"/>
                      <a:pt x="54" y="183"/>
                      <a:pt x="54" y="183"/>
                    </a:cubicBezTo>
                    <a:cubicBezTo>
                      <a:pt x="53" y="188"/>
                      <a:pt x="48" y="192"/>
                      <a:pt x="43" y="192"/>
                    </a:cubicBezTo>
                    <a:cubicBezTo>
                      <a:pt x="37" y="192"/>
                      <a:pt x="32" y="188"/>
                      <a:pt x="32" y="182"/>
                    </a:cubicBezTo>
                    <a:cubicBezTo>
                      <a:pt x="32" y="182"/>
                      <a:pt x="32" y="182"/>
                      <a:pt x="32" y="182"/>
                    </a:cubicBezTo>
                    <a:cubicBezTo>
                      <a:pt x="32" y="179"/>
                      <a:pt x="34" y="103"/>
                      <a:pt x="35" y="54"/>
                    </a:cubicBezTo>
                    <a:cubicBezTo>
                      <a:pt x="18" y="91"/>
                      <a:pt x="18" y="91"/>
                      <a:pt x="18" y="91"/>
                    </a:cubicBezTo>
                    <a:cubicBezTo>
                      <a:pt x="17" y="94"/>
                      <a:pt x="14" y="96"/>
                      <a:pt x="10" y="96"/>
                    </a:cubicBezTo>
                    <a:cubicBezTo>
                      <a:pt x="9" y="96"/>
                      <a:pt x="8" y="96"/>
                      <a:pt x="7" y="95"/>
                    </a:cubicBezTo>
                    <a:cubicBezTo>
                      <a:pt x="3" y="94"/>
                      <a:pt x="0" y="89"/>
                      <a:pt x="1" y="85"/>
                    </a:cubicBezTo>
                    <a:cubicBezTo>
                      <a:pt x="1" y="85"/>
                      <a:pt x="1" y="85"/>
                      <a:pt x="1" y="85"/>
                    </a:cubicBezTo>
                    <a:cubicBezTo>
                      <a:pt x="1" y="84"/>
                      <a:pt x="3" y="81"/>
                      <a:pt x="4" y="76"/>
                    </a:cubicBezTo>
                    <a:cubicBezTo>
                      <a:pt x="10" y="58"/>
                      <a:pt x="22" y="21"/>
                      <a:pt x="25" y="15"/>
                    </a:cubicBezTo>
                    <a:cubicBezTo>
                      <a:pt x="30" y="4"/>
                      <a:pt x="41" y="0"/>
                      <a:pt x="61" y="0"/>
                    </a:cubicBezTo>
                    <a:cubicBezTo>
                      <a:pt x="81" y="0"/>
                      <a:pt x="92" y="4"/>
                      <a:pt x="97" y="15"/>
                    </a:cubicBezTo>
                    <a:cubicBezTo>
                      <a:pt x="100" y="21"/>
                      <a:pt x="112" y="58"/>
                      <a:pt x="118" y="76"/>
                    </a:cubicBezTo>
                    <a:cubicBezTo>
                      <a:pt x="119" y="81"/>
                      <a:pt x="121" y="84"/>
                      <a:pt x="121" y="85"/>
                    </a:cubicBezTo>
                    <a:cubicBezTo>
                      <a:pt x="121" y="85"/>
                      <a:pt x="121" y="85"/>
                      <a:pt x="121" y="85"/>
                    </a:cubicBezTo>
                    <a:cubicBezTo>
                      <a:pt x="122" y="89"/>
                      <a:pt x="119" y="94"/>
                      <a:pt x="115" y="95"/>
                    </a:cubicBezTo>
                    <a:cubicBezTo>
                      <a:pt x="114" y="96"/>
                      <a:pt x="113" y="96"/>
                      <a:pt x="112" y="96"/>
                    </a:cubicBezTo>
                    <a:cubicBezTo>
                      <a:pt x="108" y="96"/>
                      <a:pt x="105" y="94"/>
                      <a:pt x="104" y="91"/>
                    </a:cubicBezTo>
                    <a:cubicBezTo>
                      <a:pt x="87" y="54"/>
                      <a:pt x="87" y="54"/>
                      <a:pt x="87" y="54"/>
                    </a:cubicBezTo>
                    <a:cubicBezTo>
                      <a:pt x="88" y="103"/>
                      <a:pt x="90" y="179"/>
                      <a:pt x="90" y="182"/>
                    </a:cubicBezTo>
                    <a:cubicBezTo>
                      <a:pt x="90" y="182"/>
                      <a:pt x="90" y="182"/>
                      <a:pt x="90" y="182"/>
                    </a:cubicBezTo>
                    <a:cubicBezTo>
                      <a:pt x="90" y="188"/>
                      <a:pt x="85" y="192"/>
                      <a:pt x="79" y="192"/>
                    </a:cubicBezTo>
                    <a:cubicBezTo>
                      <a:pt x="79" y="192"/>
                      <a:pt x="79" y="192"/>
                      <a:pt x="79" y="192"/>
                    </a:cubicBezTo>
                    <a:close/>
                    <a:moveTo>
                      <a:pt x="61" y="98"/>
                    </a:moveTo>
                    <a:cubicBezTo>
                      <a:pt x="62" y="98"/>
                      <a:pt x="63" y="99"/>
                      <a:pt x="63" y="100"/>
                    </a:cubicBezTo>
                    <a:cubicBezTo>
                      <a:pt x="73" y="182"/>
                      <a:pt x="73" y="182"/>
                      <a:pt x="73" y="182"/>
                    </a:cubicBezTo>
                    <a:cubicBezTo>
                      <a:pt x="73" y="185"/>
                      <a:pt x="76" y="187"/>
                      <a:pt x="79" y="187"/>
                    </a:cubicBezTo>
                    <a:cubicBezTo>
                      <a:pt x="79" y="189"/>
                      <a:pt x="79" y="189"/>
                      <a:pt x="79" y="189"/>
                    </a:cubicBezTo>
                    <a:cubicBezTo>
                      <a:pt x="79" y="187"/>
                      <a:pt x="79" y="187"/>
                      <a:pt x="79" y="187"/>
                    </a:cubicBezTo>
                    <a:cubicBezTo>
                      <a:pt x="83" y="187"/>
                      <a:pt x="85" y="185"/>
                      <a:pt x="86" y="182"/>
                    </a:cubicBezTo>
                    <a:cubicBezTo>
                      <a:pt x="86" y="182"/>
                      <a:pt x="86" y="182"/>
                      <a:pt x="86" y="182"/>
                    </a:cubicBezTo>
                    <a:cubicBezTo>
                      <a:pt x="86" y="181"/>
                      <a:pt x="86" y="179"/>
                      <a:pt x="85" y="176"/>
                    </a:cubicBezTo>
                    <a:cubicBezTo>
                      <a:pt x="85" y="172"/>
                      <a:pt x="85" y="167"/>
                      <a:pt x="85" y="160"/>
                    </a:cubicBezTo>
                    <a:cubicBezTo>
                      <a:pt x="85" y="147"/>
                      <a:pt x="84" y="130"/>
                      <a:pt x="84" y="112"/>
                    </a:cubicBezTo>
                    <a:cubicBezTo>
                      <a:pt x="83" y="77"/>
                      <a:pt x="82" y="43"/>
                      <a:pt x="82" y="43"/>
                    </a:cubicBezTo>
                    <a:cubicBezTo>
                      <a:pt x="82" y="41"/>
                      <a:pt x="83" y="41"/>
                      <a:pt x="84" y="40"/>
                    </a:cubicBezTo>
                    <a:cubicBezTo>
                      <a:pt x="85" y="40"/>
                      <a:pt x="86" y="41"/>
                      <a:pt x="87" y="42"/>
                    </a:cubicBezTo>
                    <a:cubicBezTo>
                      <a:pt x="108" y="89"/>
                      <a:pt x="108" y="89"/>
                      <a:pt x="108" y="89"/>
                    </a:cubicBezTo>
                    <a:cubicBezTo>
                      <a:pt x="109" y="90"/>
                      <a:pt x="110" y="91"/>
                      <a:pt x="112" y="91"/>
                    </a:cubicBezTo>
                    <a:cubicBezTo>
                      <a:pt x="112" y="91"/>
                      <a:pt x="113" y="91"/>
                      <a:pt x="113" y="91"/>
                    </a:cubicBezTo>
                    <a:cubicBezTo>
                      <a:pt x="115" y="90"/>
                      <a:pt x="117" y="88"/>
                      <a:pt x="116" y="86"/>
                    </a:cubicBezTo>
                    <a:cubicBezTo>
                      <a:pt x="116" y="86"/>
                      <a:pt x="116" y="86"/>
                      <a:pt x="116" y="86"/>
                    </a:cubicBezTo>
                    <a:cubicBezTo>
                      <a:pt x="116" y="86"/>
                      <a:pt x="116" y="85"/>
                      <a:pt x="116" y="84"/>
                    </a:cubicBezTo>
                    <a:cubicBezTo>
                      <a:pt x="115" y="82"/>
                      <a:pt x="114" y="80"/>
                      <a:pt x="114" y="78"/>
                    </a:cubicBezTo>
                    <a:cubicBezTo>
                      <a:pt x="108" y="61"/>
                      <a:pt x="96" y="23"/>
                      <a:pt x="93" y="17"/>
                    </a:cubicBezTo>
                    <a:cubicBezTo>
                      <a:pt x="90" y="11"/>
                      <a:pt x="84" y="5"/>
                      <a:pt x="61" y="5"/>
                    </a:cubicBezTo>
                    <a:cubicBezTo>
                      <a:pt x="38" y="5"/>
                      <a:pt x="32" y="11"/>
                      <a:pt x="29" y="17"/>
                    </a:cubicBezTo>
                    <a:cubicBezTo>
                      <a:pt x="26" y="23"/>
                      <a:pt x="14" y="61"/>
                      <a:pt x="8" y="78"/>
                    </a:cubicBezTo>
                    <a:cubicBezTo>
                      <a:pt x="8" y="80"/>
                      <a:pt x="7" y="82"/>
                      <a:pt x="6" y="84"/>
                    </a:cubicBezTo>
                    <a:cubicBezTo>
                      <a:pt x="6" y="85"/>
                      <a:pt x="6" y="86"/>
                      <a:pt x="6" y="86"/>
                    </a:cubicBezTo>
                    <a:cubicBezTo>
                      <a:pt x="6" y="86"/>
                      <a:pt x="6" y="86"/>
                      <a:pt x="6" y="86"/>
                    </a:cubicBezTo>
                    <a:cubicBezTo>
                      <a:pt x="5" y="88"/>
                      <a:pt x="6" y="90"/>
                      <a:pt x="9" y="91"/>
                    </a:cubicBezTo>
                    <a:cubicBezTo>
                      <a:pt x="9" y="91"/>
                      <a:pt x="10" y="91"/>
                      <a:pt x="10" y="91"/>
                    </a:cubicBezTo>
                    <a:cubicBezTo>
                      <a:pt x="12" y="91"/>
                      <a:pt x="13" y="90"/>
                      <a:pt x="14" y="89"/>
                    </a:cubicBezTo>
                    <a:cubicBezTo>
                      <a:pt x="35" y="42"/>
                      <a:pt x="35" y="42"/>
                      <a:pt x="35" y="42"/>
                    </a:cubicBezTo>
                    <a:cubicBezTo>
                      <a:pt x="36" y="41"/>
                      <a:pt x="37" y="40"/>
                      <a:pt x="38" y="40"/>
                    </a:cubicBezTo>
                    <a:cubicBezTo>
                      <a:pt x="39" y="41"/>
                      <a:pt x="40" y="41"/>
                      <a:pt x="40" y="43"/>
                    </a:cubicBezTo>
                    <a:cubicBezTo>
                      <a:pt x="40" y="43"/>
                      <a:pt x="39" y="78"/>
                      <a:pt x="38" y="112"/>
                    </a:cubicBezTo>
                    <a:cubicBezTo>
                      <a:pt x="38" y="130"/>
                      <a:pt x="37" y="147"/>
                      <a:pt x="37" y="160"/>
                    </a:cubicBezTo>
                    <a:cubicBezTo>
                      <a:pt x="37" y="167"/>
                      <a:pt x="37" y="172"/>
                      <a:pt x="36" y="176"/>
                    </a:cubicBezTo>
                    <a:cubicBezTo>
                      <a:pt x="36" y="178"/>
                      <a:pt x="36" y="180"/>
                      <a:pt x="36" y="181"/>
                    </a:cubicBezTo>
                    <a:cubicBezTo>
                      <a:pt x="36" y="181"/>
                      <a:pt x="36" y="182"/>
                      <a:pt x="36" y="182"/>
                    </a:cubicBezTo>
                    <a:cubicBezTo>
                      <a:pt x="36" y="185"/>
                      <a:pt x="39" y="187"/>
                      <a:pt x="43" y="187"/>
                    </a:cubicBezTo>
                    <a:cubicBezTo>
                      <a:pt x="46" y="187"/>
                      <a:pt x="49" y="185"/>
                      <a:pt x="49" y="182"/>
                    </a:cubicBezTo>
                    <a:cubicBezTo>
                      <a:pt x="59" y="100"/>
                      <a:pt x="59" y="100"/>
                      <a:pt x="59" y="100"/>
                    </a:cubicBezTo>
                    <a:cubicBezTo>
                      <a:pt x="59" y="99"/>
                      <a:pt x="60" y="98"/>
                      <a:pt x="61" y="98"/>
                    </a:cubicBezTo>
                    <a:close/>
                  </a:path>
                </a:pathLst>
              </a:custGeom>
              <a:grpFill/>
              <a:ln w="9525">
                <a:solidFill>
                  <a:schemeClr val="tx1"/>
                </a:solidFill>
                <a:round/>
              </a:ln>
            </p:spPr>
            <p:txBody>
              <a:bodyPr vert="horz" wrap="square" lIns="121912" tIns="60956" rIns="121912" bIns="60956" numCol="1" anchor="t" anchorCtr="0" compatLnSpc="1"/>
              <a:lstStyle/>
              <a:p>
                <a:endParaRPr lang="en-US" sz="3200" dirty="0">
                  <a:latin typeface="微软雅黑" panose="020B0503020204020204" charset="-122"/>
                </a:endParaRPr>
              </a:p>
            </p:txBody>
          </p:sp>
        </p:grpSp>
        <p:grpSp>
          <p:nvGrpSpPr>
            <p:cNvPr id="22" name="组合 21"/>
            <p:cNvGrpSpPr/>
            <p:nvPr/>
          </p:nvGrpSpPr>
          <p:grpSpPr>
            <a:xfrm>
              <a:off x="982" y="1552"/>
              <a:ext cx="6369" cy="6832"/>
              <a:chOff x="511" y="1596"/>
              <a:chExt cx="6369" cy="6832"/>
            </a:xfrm>
          </p:grpSpPr>
          <p:cxnSp>
            <p:nvCxnSpPr>
              <p:cNvPr id="77" name="Straight Connector 76"/>
              <p:cNvCxnSpPr>
                <a:stCxn id="11" idx="2"/>
                <a:endCxn id="53" idx="3"/>
              </p:cNvCxnSpPr>
              <p:nvPr/>
            </p:nvCxnSpPr>
            <p:spPr>
              <a:xfrm flipH="1" flipV="1">
                <a:off x="6251" y="4278"/>
                <a:ext cx="629" cy="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11" idx="2"/>
                <a:endCxn id="54" idx="1"/>
              </p:cNvCxnSpPr>
              <p:nvPr/>
            </p:nvCxnSpPr>
            <p:spPr>
              <a:xfrm flipH="1">
                <a:off x="6251" y="5023"/>
                <a:ext cx="629" cy="6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Pie 51"/>
              <p:cNvSpPr/>
              <p:nvPr/>
            </p:nvSpPr>
            <p:spPr>
              <a:xfrm rot="16200000">
                <a:off x="4694" y="1566"/>
                <a:ext cx="994" cy="1053"/>
              </a:xfrm>
              <a:prstGeom prst="pie">
                <a:avLst>
                  <a:gd name="adj1" fmla="val 0"/>
                  <a:gd name="adj2" fmla="val 12778483"/>
                </a:avLst>
              </a:prstGeom>
              <a:solidFill>
                <a:srgbClr val="FF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cxnSp>
            <p:nvCxnSpPr>
              <p:cNvPr id="55" name="Straight Connector 54"/>
              <p:cNvCxnSpPr/>
              <p:nvPr/>
            </p:nvCxnSpPr>
            <p:spPr>
              <a:xfrm flipH="1" flipV="1">
                <a:off x="5208" y="2143"/>
                <a:ext cx="448" cy="15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6" name="Oval 55"/>
              <p:cNvSpPr>
                <a:spLocks noChangeArrowheads="1"/>
              </p:cNvSpPr>
              <p:nvPr/>
            </p:nvSpPr>
            <p:spPr bwMode="auto">
              <a:xfrm flipH="1">
                <a:off x="4743" y="1670"/>
                <a:ext cx="895" cy="844"/>
              </a:xfrm>
              <a:prstGeom prst="ellipse">
                <a:avLst/>
              </a:prstGeom>
              <a:ln w="3175">
                <a:solidFill>
                  <a:schemeClr val="tx1"/>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性别</a:t>
                </a:r>
                <a:endParaRPr lang="zh-CN" altLang="en-US" sz="1465" dirty="0">
                  <a:latin typeface="微软雅黑" panose="020B0503020204020204" charset="-122"/>
                </a:endParaRPr>
              </a:p>
            </p:txBody>
          </p:sp>
          <p:cxnSp>
            <p:nvCxnSpPr>
              <p:cNvPr id="57" name="Straight Connector 56"/>
              <p:cNvCxnSpPr/>
              <p:nvPr/>
            </p:nvCxnSpPr>
            <p:spPr>
              <a:xfrm flipV="1">
                <a:off x="5208" y="6205"/>
                <a:ext cx="306" cy="1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4011" y="3130"/>
                <a:ext cx="1602" cy="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4022" y="3725"/>
                <a:ext cx="1633" cy="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028" y="6205"/>
                <a:ext cx="1486" cy="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4015" y="5768"/>
                <a:ext cx="1465" cy="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Pie 61"/>
              <p:cNvSpPr/>
              <p:nvPr/>
            </p:nvSpPr>
            <p:spPr>
              <a:xfrm rot="16200000">
                <a:off x="3480" y="3926"/>
                <a:ext cx="994" cy="1053"/>
              </a:xfrm>
              <a:prstGeom prst="pie">
                <a:avLst>
                  <a:gd name="adj1" fmla="val 0"/>
                  <a:gd name="adj2" fmla="val 8839672"/>
                </a:avLst>
              </a:prstGeom>
              <a:solidFill>
                <a:srgbClr val="FF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p:nvSpPr>
              <p:cNvPr id="63" name="Pie 62"/>
              <p:cNvSpPr/>
              <p:nvPr/>
            </p:nvSpPr>
            <p:spPr>
              <a:xfrm rot="16200000">
                <a:off x="3480" y="2549"/>
                <a:ext cx="994" cy="1053"/>
              </a:xfrm>
              <a:prstGeom prst="pie">
                <a:avLst>
                  <a:gd name="adj1" fmla="val 0"/>
                  <a:gd name="adj2" fmla="val 19354869"/>
                </a:avLst>
              </a:prstGeom>
              <a:solidFill>
                <a:srgbClr val="FF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useBgFill="1">
            <p:nvSpPr>
              <p:cNvPr id="64" name="Oval 63"/>
              <p:cNvSpPr>
                <a:spLocks noChangeArrowheads="1"/>
              </p:cNvSpPr>
              <p:nvPr/>
            </p:nvSpPr>
            <p:spPr bwMode="auto">
              <a:xfrm flipH="1">
                <a:off x="3529" y="4030"/>
                <a:ext cx="895" cy="844"/>
              </a:xfrm>
              <a:prstGeom prst="ellipse">
                <a:avLst/>
              </a:prstGeom>
              <a:ln w="3175">
                <a:solidFill>
                  <a:schemeClr val="tx1"/>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学历</a:t>
                </a:r>
                <a:endParaRPr lang="zh-CN" altLang="en-US" sz="1465" dirty="0">
                  <a:latin typeface="微软雅黑" panose="020B0503020204020204" charset="-122"/>
                </a:endParaRPr>
              </a:p>
            </p:txBody>
          </p:sp>
          <p:sp useBgFill="1">
            <p:nvSpPr>
              <p:cNvPr id="65" name="Oval 64"/>
              <p:cNvSpPr>
                <a:spLocks noChangeArrowheads="1"/>
              </p:cNvSpPr>
              <p:nvPr/>
            </p:nvSpPr>
            <p:spPr bwMode="auto">
              <a:xfrm flipH="1">
                <a:off x="3529" y="2653"/>
                <a:ext cx="895" cy="844"/>
              </a:xfrm>
              <a:prstGeom prst="ellipse">
                <a:avLst/>
              </a:prstGeom>
              <a:ln w="3175">
                <a:solidFill>
                  <a:schemeClr val="tx1"/>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年龄</a:t>
                </a:r>
                <a:endParaRPr lang="zh-CN" altLang="en-US" sz="1465" dirty="0">
                  <a:latin typeface="微软雅黑" panose="020B0503020204020204" charset="-122"/>
                </a:endParaRPr>
              </a:p>
            </p:txBody>
          </p:sp>
          <p:sp>
            <p:nvSpPr>
              <p:cNvPr id="66" name="Pie 65"/>
              <p:cNvSpPr/>
              <p:nvPr/>
            </p:nvSpPr>
            <p:spPr>
              <a:xfrm rot="16200000">
                <a:off x="3480" y="6583"/>
                <a:ext cx="994" cy="1053"/>
              </a:xfrm>
              <a:prstGeom prst="pie">
                <a:avLst>
                  <a:gd name="adj1" fmla="val 0"/>
                  <a:gd name="adj2" fmla="val 19354869"/>
                </a:avLst>
              </a:prstGeom>
              <a:solidFill>
                <a:srgbClr val="FF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p:nvSpPr>
              <p:cNvPr id="67" name="Pie 66"/>
              <p:cNvSpPr/>
              <p:nvPr/>
            </p:nvSpPr>
            <p:spPr>
              <a:xfrm rot="16200000">
                <a:off x="3480" y="5221"/>
                <a:ext cx="994" cy="1053"/>
              </a:xfrm>
              <a:prstGeom prst="pie">
                <a:avLst>
                  <a:gd name="adj1" fmla="val 0"/>
                  <a:gd name="adj2" fmla="val 12778483"/>
                </a:avLst>
              </a:prstGeom>
              <a:solidFill>
                <a:srgbClr val="FF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useBgFill="1">
            <p:nvSpPr>
              <p:cNvPr id="68" name="Oval 67"/>
              <p:cNvSpPr>
                <a:spLocks noChangeArrowheads="1"/>
              </p:cNvSpPr>
              <p:nvPr/>
            </p:nvSpPr>
            <p:spPr bwMode="auto">
              <a:xfrm flipH="1">
                <a:off x="3529" y="6687"/>
                <a:ext cx="895" cy="844"/>
              </a:xfrm>
              <a:prstGeom prst="ellipse">
                <a:avLst/>
              </a:prstGeom>
              <a:ln w="3175">
                <a:solidFill>
                  <a:schemeClr val="tx1"/>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爱好</a:t>
                </a:r>
                <a:endParaRPr lang="zh-CN" altLang="en-US" sz="1465" dirty="0">
                  <a:latin typeface="微软雅黑" panose="020B0503020204020204" charset="-122"/>
                </a:endParaRPr>
              </a:p>
            </p:txBody>
          </p:sp>
          <p:sp useBgFill="1">
            <p:nvSpPr>
              <p:cNvPr id="69" name="Oval 68"/>
              <p:cNvSpPr>
                <a:spLocks noChangeArrowheads="1"/>
              </p:cNvSpPr>
              <p:nvPr/>
            </p:nvSpPr>
            <p:spPr bwMode="auto">
              <a:xfrm flipH="1">
                <a:off x="3529" y="5325"/>
                <a:ext cx="895" cy="844"/>
              </a:xfrm>
              <a:prstGeom prst="ellipse">
                <a:avLst/>
              </a:prstGeom>
              <a:ln w="3175">
                <a:solidFill>
                  <a:schemeClr val="tx1"/>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平台</a:t>
                </a:r>
                <a:endParaRPr lang="zh-CN" altLang="en-US" sz="1465" dirty="0">
                  <a:latin typeface="微软雅黑" panose="020B0503020204020204" charset="-122"/>
                </a:endParaRPr>
              </a:p>
            </p:txBody>
          </p:sp>
          <p:sp>
            <p:nvSpPr>
              <p:cNvPr id="70" name="Pie 69"/>
              <p:cNvSpPr/>
              <p:nvPr/>
            </p:nvSpPr>
            <p:spPr>
              <a:xfrm rot="16200000">
                <a:off x="4694" y="7357"/>
                <a:ext cx="994" cy="1053"/>
              </a:xfrm>
              <a:prstGeom prst="pie">
                <a:avLst>
                  <a:gd name="adj1" fmla="val 0"/>
                  <a:gd name="adj2" fmla="val 8839672"/>
                </a:avLst>
              </a:prstGeom>
              <a:solidFill>
                <a:srgbClr val="FF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schemeClr val="tx1"/>
                  </a:solidFill>
                  <a:latin typeface="微软雅黑" panose="020B0503020204020204" charset="-122"/>
                </a:endParaRPr>
              </a:p>
            </p:txBody>
          </p:sp>
          <p:sp useBgFill="1">
            <p:nvSpPr>
              <p:cNvPr id="71" name="Oval 70"/>
              <p:cNvSpPr>
                <a:spLocks noChangeArrowheads="1"/>
              </p:cNvSpPr>
              <p:nvPr/>
            </p:nvSpPr>
            <p:spPr bwMode="auto">
              <a:xfrm flipH="1">
                <a:off x="4743" y="7461"/>
                <a:ext cx="895" cy="844"/>
              </a:xfrm>
              <a:prstGeom prst="ellipse">
                <a:avLst/>
              </a:prstGeom>
              <a:ln w="3175">
                <a:solidFill>
                  <a:schemeClr val="tx1"/>
                </a:solidFill>
              </a:ln>
            </p:spPr>
            <p:txBody>
              <a:bodyPr vert="horz" wrap="none" lIns="121912" tIns="60956" rIns="121912" bIns="60956" numCol="1" anchor="ctr" anchorCtr="0" compatLnSpc="1"/>
              <a:lstStyle/>
              <a:p>
                <a:pPr algn="ctr"/>
                <a:r>
                  <a:rPr lang="zh-CN" altLang="en-US" sz="1465" dirty="0">
                    <a:latin typeface="微软雅黑" panose="020B0503020204020204" charset="-122"/>
                  </a:rPr>
                  <a:t>习惯</a:t>
                </a:r>
                <a:endParaRPr lang="zh-CN" altLang="en-US" sz="1465" dirty="0">
                  <a:latin typeface="微软雅黑" panose="020B0503020204020204" charset="-122"/>
                </a:endParaRPr>
              </a:p>
            </p:txBody>
          </p:sp>
          <p:sp>
            <p:nvSpPr>
              <p:cNvPr id="53" name="Oval 52"/>
              <p:cNvSpPr>
                <a:spLocks noChangeArrowheads="1"/>
              </p:cNvSpPr>
              <p:nvPr/>
            </p:nvSpPr>
            <p:spPr bwMode="auto">
              <a:xfrm flipH="1">
                <a:off x="4800" y="2909"/>
                <a:ext cx="1700" cy="1604"/>
              </a:xfrm>
              <a:prstGeom prst="ellipse">
                <a:avLst/>
              </a:prstGeom>
              <a:solidFill>
                <a:srgbClr val="FFC100"/>
              </a:solidFill>
              <a:ln>
                <a:noFill/>
              </a:ln>
            </p:spPr>
            <p:txBody>
              <a:bodyPr vert="horz" wrap="none" lIns="121912" tIns="60956" rIns="121912" bIns="60956" numCol="1" anchor="ctr" anchorCtr="0" compatLnSpc="1"/>
              <a:lstStyle/>
              <a:p>
                <a:pPr algn="ctr"/>
                <a:r>
                  <a:rPr lang="zh-CN" altLang="en-US" sz="1600" b="1" dirty="0">
                    <a:solidFill>
                      <a:schemeClr val="tx1"/>
                    </a:solidFill>
                    <a:latin typeface="微软雅黑" panose="020B0503020204020204" charset="-122"/>
                  </a:rPr>
                  <a:t>基础</a:t>
                </a:r>
                <a:endParaRPr lang="zh-CN" altLang="en-US" sz="1600" b="1" dirty="0">
                  <a:solidFill>
                    <a:schemeClr val="tx1"/>
                  </a:solidFill>
                  <a:latin typeface="微软雅黑" panose="020B0503020204020204" charset="-122"/>
                </a:endParaRPr>
              </a:p>
              <a:p>
                <a:pPr algn="ctr"/>
                <a:r>
                  <a:rPr lang="zh-CN" altLang="en-US" sz="1600" b="1" dirty="0">
                    <a:solidFill>
                      <a:schemeClr val="tx1"/>
                    </a:solidFill>
                    <a:latin typeface="微软雅黑" panose="020B0503020204020204" charset="-122"/>
                  </a:rPr>
                  <a:t>属性</a:t>
                </a:r>
                <a:endParaRPr lang="zh-CN" altLang="en-US" sz="1600" b="1" dirty="0">
                  <a:solidFill>
                    <a:schemeClr val="tx1"/>
                  </a:solidFill>
                  <a:latin typeface="微软雅黑" panose="020B0503020204020204" charset="-122"/>
                </a:endParaRPr>
              </a:p>
            </p:txBody>
          </p:sp>
          <p:sp>
            <p:nvSpPr>
              <p:cNvPr id="54" name="Oval 53"/>
              <p:cNvSpPr>
                <a:spLocks noChangeArrowheads="1"/>
              </p:cNvSpPr>
              <p:nvPr/>
            </p:nvSpPr>
            <p:spPr bwMode="auto">
              <a:xfrm flipH="1">
                <a:off x="4800" y="5403"/>
                <a:ext cx="1700" cy="1604"/>
              </a:xfrm>
              <a:prstGeom prst="ellipse">
                <a:avLst/>
              </a:prstGeom>
              <a:solidFill>
                <a:srgbClr val="FFC100"/>
              </a:solidFill>
              <a:ln>
                <a:noFill/>
              </a:ln>
            </p:spPr>
            <p:txBody>
              <a:bodyPr vert="horz" wrap="none" lIns="121912" tIns="60956" rIns="121912" bIns="60956" numCol="1" anchor="ctr" anchorCtr="0" compatLnSpc="1"/>
              <a:lstStyle/>
              <a:p>
                <a:pPr algn="ctr"/>
                <a:r>
                  <a:rPr lang="zh-CN" altLang="en-US" sz="1600" b="1" dirty="0">
                    <a:solidFill>
                      <a:schemeClr val="tx1"/>
                    </a:solidFill>
                    <a:latin typeface="微软雅黑" panose="020B0503020204020204" charset="-122"/>
                  </a:rPr>
                  <a:t>内容</a:t>
                </a:r>
                <a:endParaRPr lang="zh-CN" altLang="en-US" sz="1600" b="1" dirty="0">
                  <a:solidFill>
                    <a:schemeClr val="tx1"/>
                  </a:solidFill>
                  <a:latin typeface="微软雅黑" panose="020B0503020204020204" charset="-122"/>
                </a:endParaRPr>
              </a:p>
              <a:p>
                <a:pPr algn="ctr"/>
                <a:r>
                  <a:rPr lang="zh-CN" altLang="en-US" sz="1600" b="1" dirty="0">
                    <a:solidFill>
                      <a:schemeClr val="tx1"/>
                    </a:solidFill>
                    <a:latin typeface="微软雅黑" panose="020B0503020204020204" charset="-122"/>
                  </a:rPr>
                  <a:t>偏好</a:t>
                </a:r>
                <a:endParaRPr lang="zh-CN" altLang="en-US" sz="1600" b="1" dirty="0">
                  <a:solidFill>
                    <a:schemeClr val="tx1"/>
                  </a:solidFill>
                  <a:latin typeface="微软雅黑" panose="020B0503020204020204" charset="-122"/>
                </a:endParaRPr>
              </a:p>
            </p:txBody>
          </p:sp>
          <p:sp>
            <p:nvSpPr>
              <p:cNvPr id="86" name="Rectangle 85"/>
              <p:cNvSpPr/>
              <p:nvPr/>
            </p:nvSpPr>
            <p:spPr>
              <a:xfrm>
                <a:off x="1855" y="1639"/>
                <a:ext cx="2835" cy="695"/>
              </a:xfrm>
              <a:prstGeom prst="rect">
                <a:avLst/>
              </a:prstGeom>
            </p:spPr>
            <p:txBody>
              <a:bodyPr wrap="square">
                <a:spAutoFit/>
              </a:bodyPr>
              <a:lstStyle/>
              <a:p>
                <a:pPr algn="r">
                  <a:lnSpc>
                    <a:spcPct val="95000"/>
                  </a:lnSpc>
                </a:pPr>
                <a:r>
                  <a:rPr lang="zh-CN" altLang="en-US" sz="1200" dirty="0">
                    <a:latin typeface="微软雅黑" panose="020B0503020204020204" charset="-122"/>
                  </a:rPr>
                  <a:t>目标消费群体性别比例数据，抓取消费者身份</a:t>
                </a:r>
                <a:endParaRPr lang="zh-CN" altLang="en-US" sz="1200" dirty="0">
                  <a:latin typeface="微软雅黑" panose="020B0503020204020204" charset="-122"/>
                </a:endParaRPr>
              </a:p>
            </p:txBody>
          </p:sp>
          <p:sp>
            <p:nvSpPr>
              <p:cNvPr id="87" name="Rectangle 86"/>
              <p:cNvSpPr/>
              <p:nvPr/>
            </p:nvSpPr>
            <p:spPr>
              <a:xfrm>
                <a:off x="511" y="2707"/>
                <a:ext cx="2835" cy="695"/>
              </a:xfrm>
              <a:prstGeom prst="rect">
                <a:avLst/>
              </a:prstGeom>
            </p:spPr>
            <p:txBody>
              <a:bodyPr wrap="square">
                <a:spAutoFit/>
              </a:bodyPr>
              <a:lstStyle/>
              <a:p>
                <a:pPr algn="r">
                  <a:lnSpc>
                    <a:spcPct val="95000"/>
                  </a:lnSpc>
                </a:pPr>
                <a:r>
                  <a:rPr lang="zh-CN" altLang="en-US" sz="1200" dirty="0">
                    <a:latin typeface="微软雅黑" panose="020B0503020204020204" charset="-122"/>
                  </a:rPr>
                  <a:t>目标消费群体年龄层次阶段，抓取消费者年代</a:t>
                </a:r>
                <a:endParaRPr lang="zh-CN" altLang="en-US" sz="1200" dirty="0">
                  <a:latin typeface="微软雅黑" panose="020B0503020204020204" charset="-122"/>
                </a:endParaRPr>
              </a:p>
            </p:txBody>
          </p:sp>
          <p:sp>
            <p:nvSpPr>
              <p:cNvPr id="88" name="Rectangle 87"/>
              <p:cNvSpPr/>
              <p:nvPr/>
            </p:nvSpPr>
            <p:spPr>
              <a:xfrm>
                <a:off x="511" y="4084"/>
                <a:ext cx="2835" cy="695"/>
              </a:xfrm>
              <a:prstGeom prst="rect">
                <a:avLst/>
              </a:prstGeom>
            </p:spPr>
            <p:txBody>
              <a:bodyPr wrap="square">
                <a:spAutoFit/>
              </a:bodyPr>
              <a:lstStyle/>
              <a:p>
                <a:pPr algn="r">
                  <a:lnSpc>
                    <a:spcPct val="95000"/>
                  </a:lnSpc>
                </a:pPr>
                <a:r>
                  <a:rPr lang="zh-CN" altLang="en-US" sz="1200" dirty="0">
                    <a:latin typeface="微软雅黑" panose="020B0503020204020204" charset="-122"/>
                  </a:rPr>
                  <a:t>目标消费者的教育背景，文化程度，素质涵养</a:t>
                </a:r>
                <a:endParaRPr lang="zh-CN" altLang="en-US" sz="1200" dirty="0">
                  <a:latin typeface="微软雅黑" panose="020B0503020204020204" charset="-122"/>
                </a:endParaRPr>
              </a:p>
            </p:txBody>
          </p:sp>
          <p:sp>
            <p:nvSpPr>
              <p:cNvPr id="89" name="Rectangle 88"/>
              <p:cNvSpPr/>
              <p:nvPr/>
            </p:nvSpPr>
            <p:spPr>
              <a:xfrm>
                <a:off x="511" y="5378"/>
                <a:ext cx="2835" cy="695"/>
              </a:xfrm>
              <a:prstGeom prst="rect">
                <a:avLst/>
              </a:prstGeom>
            </p:spPr>
            <p:txBody>
              <a:bodyPr wrap="square">
                <a:spAutoFit/>
              </a:bodyPr>
              <a:lstStyle/>
              <a:p>
                <a:pPr algn="r">
                  <a:lnSpc>
                    <a:spcPct val="95000"/>
                  </a:lnSpc>
                </a:pPr>
                <a:r>
                  <a:rPr lang="zh-CN" altLang="en-US" sz="1200" dirty="0">
                    <a:latin typeface="微软雅黑" panose="020B0503020204020204" charset="-122"/>
                  </a:rPr>
                  <a:t>偏向于哪些种草平台，经常在哪个渠道种草</a:t>
                </a:r>
                <a:endParaRPr lang="zh-CN" altLang="en-US" sz="1200" dirty="0">
                  <a:latin typeface="微软雅黑" panose="020B0503020204020204" charset="-122"/>
                </a:endParaRPr>
              </a:p>
            </p:txBody>
          </p:sp>
          <p:sp>
            <p:nvSpPr>
              <p:cNvPr id="90" name="Rectangle 89"/>
              <p:cNvSpPr/>
              <p:nvPr/>
            </p:nvSpPr>
            <p:spPr>
              <a:xfrm>
                <a:off x="511" y="6821"/>
                <a:ext cx="2835" cy="695"/>
              </a:xfrm>
              <a:prstGeom prst="rect">
                <a:avLst/>
              </a:prstGeom>
            </p:spPr>
            <p:txBody>
              <a:bodyPr wrap="square">
                <a:spAutoFit/>
              </a:bodyPr>
              <a:lstStyle/>
              <a:p>
                <a:pPr algn="r">
                  <a:lnSpc>
                    <a:spcPct val="95000"/>
                  </a:lnSpc>
                </a:pPr>
                <a:r>
                  <a:rPr lang="zh-CN" altLang="en-US" sz="1200" dirty="0">
                    <a:latin typeface="微软雅黑" panose="020B0503020204020204" charset="-122"/>
                  </a:rPr>
                  <a:t>目标消费群体喜欢做什么事情？兴趣爱好标签</a:t>
                </a:r>
                <a:endParaRPr lang="zh-CN" altLang="en-US" sz="1200" dirty="0">
                  <a:latin typeface="微软雅黑" panose="020B0503020204020204" charset="-122"/>
                </a:endParaRPr>
              </a:p>
            </p:txBody>
          </p:sp>
          <p:sp>
            <p:nvSpPr>
              <p:cNvPr id="91" name="Rectangle 90"/>
              <p:cNvSpPr/>
              <p:nvPr/>
            </p:nvSpPr>
            <p:spPr>
              <a:xfrm>
                <a:off x="1855" y="7733"/>
                <a:ext cx="2835" cy="695"/>
              </a:xfrm>
              <a:prstGeom prst="rect">
                <a:avLst/>
              </a:prstGeom>
            </p:spPr>
            <p:txBody>
              <a:bodyPr wrap="square">
                <a:spAutoFit/>
              </a:bodyPr>
              <a:lstStyle/>
              <a:p>
                <a:pPr algn="r">
                  <a:lnSpc>
                    <a:spcPct val="95000"/>
                  </a:lnSpc>
                </a:pPr>
                <a:r>
                  <a:rPr lang="zh-CN" altLang="en-US" sz="1200" dirty="0">
                    <a:latin typeface="微软雅黑" panose="020B0503020204020204" charset="-122"/>
                  </a:rPr>
                  <a:t>对种草内容的要求：文案简短、喜欢视频互动</a:t>
                </a:r>
                <a:endParaRPr lang="zh-CN" altLang="en-US" sz="1200" dirty="0">
                  <a:latin typeface="微软雅黑" panose="020B0503020204020204" charset="-122"/>
                </a:endParaRPr>
              </a:p>
            </p:txBody>
          </p:sp>
        </p:grpSp>
      </p:grpSp>
      <p:sp>
        <p:nvSpPr>
          <p:cNvPr id="75" name="文本框 74"/>
          <p:cNvSpPr txBox="1"/>
          <p:nvPr/>
        </p:nvSpPr>
        <p:spPr>
          <a:xfrm>
            <a:off x="1191143" y="436396"/>
            <a:ext cx="1402080" cy="337185"/>
          </a:xfrm>
          <a:prstGeom prst="rect">
            <a:avLst/>
          </a:prstGeom>
          <a:noFill/>
        </p:spPr>
        <p:txBody>
          <a:bodyPr wrap="none" rtlCol="0">
            <a:spAutoFit/>
          </a:bodyPr>
          <a:lstStyle/>
          <a:p>
            <a:pPr algn="ctr"/>
            <a:r>
              <a:rPr lang="zh-CN" altLang="en-US" sz="1600" b="1">
                <a:sym typeface="+mn-ea"/>
              </a:rPr>
              <a:t>人群画像分析</a:t>
            </a:r>
            <a:endParaRPr lang="zh-CN" altLang="en-US" sz="1600" b="1">
              <a:solidFill>
                <a:schemeClr val="tx1"/>
              </a:solidFill>
              <a:sym typeface="+mn-ea"/>
            </a:endParaRPr>
          </a:p>
        </p:txBody>
      </p:sp>
      <p:grpSp>
        <p:nvGrpSpPr>
          <p:cNvPr id="76" name="组合 75"/>
          <p:cNvGrpSpPr/>
          <p:nvPr/>
        </p:nvGrpSpPr>
        <p:grpSpPr>
          <a:xfrm>
            <a:off x="752746" y="464334"/>
            <a:ext cx="341609" cy="280018"/>
            <a:chOff x="4729" y="1585"/>
            <a:chExt cx="842" cy="708"/>
          </a:xfrm>
        </p:grpSpPr>
        <p:pic>
          <p:nvPicPr>
            <p:cNvPr id="80" name="图片 79" descr="resource"/>
            <p:cNvPicPr>
              <a:picLocks noChangeAspect="1"/>
            </p:cNvPicPr>
            <p:nvPr/>
          </p:nvPicPr>
          <p:blipFill>
            <a:blip r:embed="rId1"/>
            <a:stretch>
              <a:fillRect/>
            </a:stretch>
          </p:blipFill>
          <p:spPr>
            <a:xfrm>
              <a:off x="5235" y="1585"/>
              <a:ext cx="337" cy="709"/>
            </a:xfrm>
            <a:prstGeom prst="rect">
              <a:avLst/>
            </a:prstGeom>
          </p:spPr>
        </p:pic>
        <p:pic>
          <p:nvPicPr>
            <p:cNvPr id="81" name="图片 80" descr="resource"/>
            <p:cNvPicPr>
              <a:picLocks noChangeAspect="1"/>
            </p:cNvPicPr>
            <p:nvPr/>
          </p:nvPicPr>
          <p:blipFill>
            <a:blip r:embed="rId2"/>
            <a:stretch>
              <a:fillRect/>
            </a:stretch>
          </p:blipFill>
          <p:spPr>
            <a:xfrm>
              <a:off x="4982" y="1585"/>
              <a:ext cx="337" cy="709"/>
            </a:xfrm>
            <a:prstGeom prst="rect">
              <a:avLst/>
            </a:prstGeom>
          </p:spPr>
        </p:pic>
        <p:pic>
          <p:nvPicPr>
            <p:cNvPr id="82" name="图片 81" descr="resource"/>
            <p:cNvPicPr>
              <a:picLocks noChangeAspect="1"/>
            </p:cNvPicPr>
            <p:nvPr/>
          </p:nvPicPr>
          <p:blipFill>
            <a:blip r:embed="rId1"/>
            <a:stretch>
              <a:fillRect/>
            </a:stretch>
          </p:blipFill>
          <p:spPr>
            <a:xfrm>
              <a:off x="4729" y="1585"/>
              <a:ext cx="337" cy="709"/>
            </a:xfrm>
            <a:prstGeom prst="rect">
              <a:avLst/>
            </a:prstGeom>
          </p:spPr>
        </p:pic>
      </p:grpSp>
      <p:grpSp>
        <p:nvGrpSpPr>
          <p:cNvPr id="15" name="组合 14"/>
          <p:cNvGrpSpPr/>
          <p:nvPr/>
        </p:nvGrpSpPr>
        <p:grpSpPr>
          <a:xfrm>
            <a:off x="9368790" y="120650"/>
            <a:ext cx="659130" cy="598170"/>
            <a:chOff x="14118" y="124"/>
            <a:chExt cx="1038" cy="942"/>
          </a:xfrm>
        </p:grpSpPr>
        <p:sp>
          <p:nvSpPr>
            <p:cNvPr id="16" name="对角圆角矩形 15"/>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descr="resource"/>
            <p:cNvPicPr>
              <a:picLocks noChangeAspect="1"/>
            </p:cNvPicPr>
            <p:nvPr/>
          </p:nvPicPr>
          <p:blipFill>
            <a:blip r:embed="rId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0" name="文本框 19"/>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99810" y="415282"/>
            <a:ext cx="8849876" cy="1113439"/>
          </a:xfrm>
        </p:spPr>
        <p:txBody>
          <a:bodyPr/>
          <a:lstStyle/>
          <a:p>
            <a:r>
              <a:rPr lang="zh-CN" altLang="en-US">
                <a:sym typeface="+mn-ea"/>
              </a:rPr>
              <a:t>你想象的客户</a:t>
            </a:r>
            <a:r>
              <a:rPr lang="en-US" altLang="zh-CN" dirty="0">
                <a:sym typeface="+mn-ea"/>
              </a:rPr>
              <a:t>VS</a:t>
            </a:r>
            <a:r>
              <a:rPr lang="zh-CN" altLang="en-US"/>
              <a:t>实际买你东西的客户</a:t>
            </a:r>
            <a:endParaRPr lang="zh-CN" altLang="en-US"/>
          </a:p>
        </p:txBody>
      </p:sp>
      <p:pic>
        <p:nvPicPr>
          <p:cNvPr id="4" name="图片 3"/>
          <p:cNvPicPr>
            <a:picLocks noChangeAspect="1"/>
          </p:cNvPicPr>
          <p:nvPr/>
        </p:nvPicPr>
        <p:blipFill>
          <a:blip r:embed="rId1"/>
          <a:stretch>
            <a:fillRect/>
          </a:stretch>
        </p:blipFill>
        <p:spPr>
          <a:xfrm>
            <a:off x="2570480" y="1715770"/>
            <a:ext cx="3818890" cy="36925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52258" y="2219325"/>
            <a:ext cx="7040880" cy="645160"/>
          </a:xfrm>
          <a:prstGeom prst="rect">
            <a:avLst/>
          </a:prstGeom>
          <a:noFill/>
        </p:spPr>
        <p:txBody>
          <a:bodyPr wrap="none" rtlCol="0">
            <a:spAutoFit/>
          </a:bodyPr>
          <a:p>
            <a:pPr algn="ctr"/>
            <a:r>
              <a:rPr lang="zh-CN" altLang="en-US" sz="3600" b="1">
                <a:solidFill>
                  <a:schemeClr val="tx1"/>
                </a:solidFill>
              </a:rPr>
              <a:t>品牌化私域定位与企业战略的关系</a:t>
            </a:r>
            <a:endParaRPr lang="en-US" altLang="zh-CN" sz="3600" b="1">
              <a:solidFill>
                <a:schemeClr val="tx1"/>
              </a:solidFill>
            </a:endParaRPr>
          </a:p>
        </p:txBody>
      </p:sp>
      <p:sp>
        <p:nvSpPr>
          <p:cNvPr id="3" name="文本框 2"/>
          <p:cNvSpPr txBox="1"/>
          <p:nvPr/>
        </p:nvSpPr>
        <p:spPr>
          <a:xfrm>
            <a:off x="1637665" y="4204335"/>
            <a:ext cx="6870065" cy="330835"/>
          </a:xfrm>
          <a:prstGeom prst="rect">
            <a:avLst/>
          </a:prstGeom>
          <a:noFill/>
        </p:spPr>
        <p:txBody>
          <a:bodyPr wrap="square" rtlCol="0" anchor="t">
            <a:spAutoFit/>
          </a:bodyPr>
          <a:p>
            <a:pPr algn="dist">
              <a:lnSpc>
                <a:spcPct val="130000"/>
              </a:lnSpc>
            </a:pPr>
            <a:r>
              <a:rPr lang="zh-CN" altLang="en-US" sz="1200" b="1">
                <a:solidFill>
                  <a:schemeClr val="tx1"/>
                </a:solidFill>
                <a:sym typeface="+mn-ea"/>
              </a:rPr>
              <a:t>所有传统领域出现过的机会，都值得用企微私域再做一遍！</a:t>
            </a:r>
            <a:endParaRPr lang="zh-CN" altLang="en-US" sz="1200" b="1">
              <a:solidFill>
                <a:schemeClr val="tx1"/>
              </a:solidFill>
              <a:sym typeface="+mn-ea"/>
            </a:endParaRPr>
          </a:p>
        </p:txBody>
      </p:sp>
      <p:cxnSp>
        <p:nvCxnSpPr>
          <p:cNvPr id="4" name="直接连接符 3"/>
          <p:cNvCxnSpPr/>
          <p:nvPr/>
        </p:nvCxnSpPr>
        <p:spPr>
          <a:xfrm flipH="1" flipV="1">
            <a:off x="7620" y="4621530"/>
            <a:ext cx="10130155" cy="762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886835" y="14605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8" name="图片 27" descr="resourc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p>
              <a:pPr algn="l"/>
              <a:r>
                <a:rPr lang="zh-CN" altLang="en-US" sz="1600" b="1">
                  <a:solidFill>
                    <a:srgbClr val="FEA900"/>
                  </a:solidFill>
                  <a:sym typeface="+mn-ea"/>
                </a:rPr>
                <a:t>品牌私域运营中心</a:t>
              </a:r>
              <a:endParaRPr lang="zh-CN" altLang="en-US" sz="1600" b="1">
                <a:solidFill>
                  <a:srgbClr val="FEA900"/>
                </a:solidFill>
                <a:sym typeface="+mn-ea"/>
              </a:endParaRPr>
            </a:p>
          </p:txBody>
        </p:sp>
        <p:sp>
          <p:nvSpPr>
            <p:cNvPr id="27" name="文本框 26"/>
            <p:cNvSpPr txBox="1"/>
            <p:nvPr/>
          </p:nvSpPr>
          <p:spPr>
            <a:xfrm>
              <a:off x="5994" y="4673"/>
              <a:ext cx="990" cy="531"/>
            </a:xfrm>
            <a:prstGeom prst="rect">
              <a:avLst/>
            </a:prstGeom>
            <a:noFill/>
            <a:effectLst/>
          </p:spPr>
          <p:txBody>
            <a:bodyPr wrap="square" rtlCol="0">
              <a:spAutoFit/>
            </a:bodyPr>
            <a:p>
              <a:pPr algn="l"/>
              <a:r>
                <a:rPr lang="zh-CN" altLang="en-US" sz="1600" b="1">
                  <a:solidFill>
                    <a:schemeClr val="tx1"/>
                  </a:solidFill>
                  <a:sym typeface="+mn-ea"/>
                </a:rPr>
                <a:t>点燃 </a:t>
              </a:r>
              <a:endParaRPr lang="zh-CN" altLang="en-US" sz="1600" b="1">
                <a:solidFill>
                  <a:schemeClr val="tx1"/>
                </a:solidFill>
                <a:sym typeface="+mn-ea"/>
              </a:endParaRPr>
            </a:p>
          </p:txBody>
        </p:sp>
      </p:grpSp>
    </p:spTree>
  </p:cSld>
  <p:clrMapOvr>
    <a:masterClrMapping/>
  </p:clrMapOvr>
</p:sld>
</file>

<file path=ppt/tags/tag1.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3_4"/>
  <p:tag name="KSO_WM_UNIT_ID" val="diagram20181993_2*o_h_i*1_3_4"/>
  <p:tag name="KSO_WM_UNIT_LAYERLEVEL" val="1_1_1"/>
  <p:tag name="KSO_WM_UNIT_FILL_FORE_SCHEMECOLOR_INDEX" val="8"/>
  <p:tag name="KSO_WM_UNIT_FILL_TYPE" val="1"/>
  <p:tag name="KSO_WM_UNIT_TEXT_FILL_FORE_SCHEMECOLOR_INDEX" val="13"/>
  <p:tag name="KSO_WM_UNIT_TEXT_FILL_TYPE" val="1"/>
</p:tagLst>
</file>

<file path=ppt/tags/tag10.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i"/>
  <p:tag name="KSO_WM_UNIT_INDEX" val="1_17"/>
  <p:tag name="KSO_WM_UNIT_ID" val="diagram20181993_2*o_i*1_17"/>
  <p:tag name="KSO_WM_UNIT_LAYERLEVEL" val="1_1"/>
  <p:tag name="KSO_WM_UNIT_TEXT_FILL_FORE_SCHEMECOLOR_INDEX" val="13"/>
  <p:tag name="KSO_WM_UNIT_TEXT_FILL_TYPE" val="1"/>
</p:tagLst>
</file>

<file path=ppt/tags/tag2.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2_4"/>
  <p:tag name="KSO_WM_UNIT_ID" val="diagram20181993_2*o_h_i*1_2_4"/>
  <p:tag name="KSO_WM_UNIT_LAYERLEVEL" val="1_1_1"/>
  <p:tag name="KSO_WM_UNIT_FILL_FORE_SCHEMECOLOR_INDEX" val="7"/>
  <p:tag name="KSO_WM_UNIT_FILL_TYPE" val="1"/>
  <p:tag name="KSO_WM_UNIT_TEXT_FILL_FORE_SCHEMECOLOR_INDEX" val="13"/>
  <p:tag name="KSO_WM_UNIT_TEXT_FILL_TYPE" val="1"/>
</p:tagLst>
</file>

<file path=ppt/tags/tag3.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1_4"/>
  <p:tag name="KSO_WM_UNIT_ID" val="diagram20181993_2*o_h_i*1_1_4"/>
  <p:tag name="KSO_WM_UNIT_LAYERLEVEL" val="1_1_1"/>
  <p:tag name="KSO_WM_UNIT_FILL_FORE_SCHEMECOLOR_INDEX" val="5"/>
  <p:tag name="KSO_WM_UNIT_FILL_TYPE" val="1"/>
  <p:tag name="KSO_WM_UNIT_TEXT_FILL_FORE_SCHEMECOLOR_INDEX" val="13"/>
  <p:tag name="KSO_WM_UNIT_TEXT_FILL_TYPE" val="1"/>
</p:tagLst>
</file>

<file path=ppt/tags/tag4.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1_6"/>
  <p:tag name="KSO_WM_UNIT_ID" val="diagram20181993_2*o_h_i*1_1_6"/>
  <p:tag name="KSO_WM_UNIT_LAYERLEVEL" val="1_1_1"/>
  <p:tag name="KSO_WM_UNIT_TEXT_FILL_FORE_SCHEMECOLOR_INDEX" val="13"/>
  <p:tag name="KSO_WM_UNIT_TEXT_FILL_TYPE" val="1"/>
</p:tagLst>
</file>

<file path=ppt/tags/tag5.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i"/>
  <p:tag name="KSO_WM_UNIT_INDEX" val="1_17"/>
  <p:tag name="KSO_WM_UNIT_ID" val="diagram20181993_2*o_i*1_17"/>
  <p:tag name="KSO_WM_UNIT_LAYERLEVEL" val="1_1"/>
  <p:tag name="KSO_WM_UNIT_TEXT_FILL_FORE_SCHEMECOLOR_INDEX" val="13"/>
  <p:tag name="KSO_WM_UNIT_TEXT_FILL_TYPE" val="1"/>
</p:tagLst>
</file>

<file path=ppt/tags/tag6.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3_4"/>
  <p:tag name="KSO_WM_UNIT_ID" val="diagram20181993_2*o_h_i*1_3_4"/>
  <p:tag name="KSO_WM_UNIT_LAYERLEVEL" val="1_1_1"/>
  <p:tag name="KSO_WM_UNIT_FILL_FORE_SCHEMECOLOR_INDEX" val="8"/>
  <p:tag name="KSO_WM_UNIT_FILL_TYPE" val="1"/>
  <p:tag name="KSO_WM_UNIT_TEXT_FILL_FORE_SCHEMECOLOR_INDEX" val="13"/>
  <p:tag name="KSO_WM_UNIT_TEXT_FILL_TYPE" val="1"/>
</p:tagLst>
</file>

<file path=ppt/tags/tag7.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2_4"/>
  <p:tag name="KSO_WM_UNIT_ID" val="diagram20181993_2*o_h_i*1_2_4"/>
  <p:tag name="KSO_WM_UNIT_LAYERLEVEL" val="1_1_1"/>
  <p:tag name="KSO_WM_UNIT_FILL_FORE_SCHEMECOLOR_INDEX" val="7"/>
  <p:tag name="KSO_WM_UNIT_FILL_TYPE" val="1"/>
  <p:tag name="KSO_WM_UNIT_TEXT_FILL_FORE_SCHEMECOLOR_INDEX" val="13"/>
  <p:tag name="KSO_WM_UNIT_TEXT_FILL_TYPE" val="1"/>
</p:tagLst>
</file>

<file path=ppt/tags/tag8.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1_4"/>
  <p:tag name="KSO_WM_UNIT_ID" val="diagram20181993_2*o_h_i*1_1_4"/>
  <p:tag name="KSO_WM_UNIT_LAYERLEVEL" val="1_1_1"/>
  <p:tag name="KSO_WM_UNIT_FILL_FORE_SCHEMECOLOR_INDEX" val="5"/>
  <p:tag name="KSO_WM_UNIT_FILL_TYPE" val="1"/>
  <p:tag name="KSO_WM_UNIT_TEXT_FILL_FORE_SCHEMECOLOR_INDEX" val="13"/>
  <p:tag name="KSO_WM_UNIT_TEXT_FILL_TYPE" val="1"/>
</p:tagLst>
</file>

<file path=ppt/tags/tag9.xml><?xml version="1.0" encoding="utf-8"?>
<p:tagLst xmlns:p="http://schemas.openxmlformats.org/presentationml/2006/main">
  <p:tag name="KSO_WM_TEMPLATE_CATEGORY" val="diagram"/>
  <p:tag name="KSO_WM_TEMPLATE_INDEX" val="20181993"/>
  <p:tag name="KSO_WM_TAG_VERSION" val="1.0"/>
  <p:tag name="KSO_WM_BEAUTIFY_FLAG" val="#wm#"/>
  <p:tag name="KSO_WM_DIAGRAM_GROUP_CODE" val="o1-1"/>
  <p:tag name="KSO_WM_UNIT_TYPE" val="o_h_i"/>
  <p:tag name="KSO_WM_UNIT_INDEX" val="1_1_6"/>
  <p:tag name="KSO_WM_UNIT_ID" val="diagram20181993_2*o_h_i*1_1_6"/>
  <p:tag name="KSO_WM_UNIT_LAYERLEVEL" val="1_1_1"/>
  <p:tag name="KSO_WM_UNIT_TEXT_FILL_FORE_SCHEMECOLOR_INDEX" val="13"/>
  <p:tag name="KSO_WM_UNIT_TEXT_FILL_TYPE"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5676</Words>
  <Application>WPS 演示</Application>
  <PresentationFormat>自定义</PresentationFormat>
  <Paragraphs>663</Paragraphs>
  <Slides>44</Slides>
  <Notes>8</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44</vt:i4>
      </vt:variant>
    </vt:vector>
  </HeadingPairs>
  <TitlesOfParts>
    <vt:vector size="52" baseType="lpstr">
      <vt:lpstr>Arial</vt:lpstr>
      <vt:lpstr>宋体</vt:lpstr>
      <vt:lpstr>Wingdings</vt:lpstr>
      <vt:lpstr>微软雅黑</vt:lpstr>
      <vt:lpstr>Calibri</vt:lpstr>
      <vt:lpstr>Arial Unicode MS</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你想象的客户VS实际买你东西的客户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有一定经济基础且注重养身的男性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403</cp:revision>
  <dcterms:created xsi:type="dcterms:W3CDTF">2019-12-22T05:53:00Z</dcterms:created>
  <dcterms:modified xsi:type="dcterms:W3CDTF">2021-05-20T07:13:52Z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6F97E908112E46C7A06BE1413615179A</vt:lpwstr>
  </property>
</Properties>
</file>