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379" r:id="rId3"/>
    <p:sldId id="3330" r:id="rId4"/>
    <p:sldId id="3331" r:id="rId6"/>
    <p:sldId id="3332" r:id="rId7"/>
    <p:sldId id="3333" r:id="rId8"/>
    <p:sldId id="5913" r:id="rId9"/>
    <p:sldId id="3334" r:id="rId10"/>
    <p:sldId id="3335" r:id="rId11"/>
    <p:sldId id="3336" r:id="rId12"/>
    <p:sldId id="5962" r:id="rId13"/>
    <p:sldId id="3337" r:id="rId14"/>
    <p:sldId id="3338" r:id="rId15"/>
    <p:sldId id="3339" r:id="rId16"/>
    <p:sldId id="3340" r:id="rId17"/>
    <p:sldId id="3341" r:id="rId18"/>
    <p:sldId id="3342" r:id="rId19"/>
    <p:sldId id="3343" r:id="rId20"/>
    <p:sldId id="3344" r:id="rId21"/>
    <p:sldId id="3345" r:id="rId22"/>
    <p:sldId id="3346" r:id="rId23"/>
    <p:sldId id="3347" r:id="rId24"/>
    <p:sldId id="3348" r:id="rId25"/>
    <p:sldId id="6009" r:id="rId26"/>
    <p:sldId id="6011" r:id="rId27"/>
    <p:sldId id="6012" r:id="rId28"/>
    <p:sldId id="6015" r:id="rId29"/>
    <p:sldId id="5961" r:id="rId30"/>
    <p:sldId id="6016" r:id="rId31"/>
    <p:sldId id="6017" r:id="rId32"/>
    <p:sldId id="6018" r:id="rId33"/>
    <p:sldId id="6010" r:id="rId34"/>
    <p:sldId id="3380" r:id="rId35"/>
    <p:sldId id="3350" r:id="rId36"/>
    <p:sldId id="3351" r:id="rId37"/>
    <p:sldId id="3352" r:id="rId38"/>
    <p:sldId id="3353" r:id="rId39"/>
    <p:sldId id="3354" r:id="rId40"/>
    <p:sldId id="3355" r:id="rId41"/>
    <p:sldId id="3356" r:id="rId42"/>
    <p:sldId id="3357" r:id="rId43"/>
    <p:sldId id="3358" r:id="rId44"/>
    <p:sldId id="3359" r:id="rId45"/>
    <p:sldId id="3360" r:id="rId46"/>
    <p:sldId id="3361" r:id="rId47"/>
    <p:sldId id="3362" r:id="rId48"/>
    <p:sldId id="3363" r:id="rId49"/>
    <p:sldId id="5914" r:id="rId50"/>
    <p:sldId id="5915" r:id="rId51"/>
    <p:sldId id="3364" r:id="rId52"/>
    <p:sldId id="3365" r:id="rId53"/>
    <p:sldId id="5963" r:id="rId54"/>
    <p:sldId id="3366" r:id="rId55"/>
    <p:sldId id="3367" r:id="rId56"/>
    <p:sldId id="3368" r:id="rId57"/>
    <p:sldId id="3369" r:id="rId58"/>
    <p:sldId id="3370" r:id="rId59"/>
    <p:sldId id="3371" r:id="rId60"/>
    <p:sldId id="3372" r:id="rId61"/>
    <p:sldId id="3373" r:id="rId62"/>
    <p:sldId id="3374" r:id="rId63"/>
    <p:sldId id="3375" r:id="rId64"/>
    <p:sldId id="3376" r:id="rId65"/>
    <p:sldId id="3377" r:id="rId66"/>
    <p:sldId id="3378" r:id="rId67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倪腾" initials="倪腾" lastIdx="2" clrIdx="0"/>
  <p:cmAuthor id="2" name=" " initials="" lastIdx="1" clrIdx="1"/>
  <p:cmAuthor id="3" name="廖梦竹" initials="M" lastIdx="2" clrIdx="2"/>
  <p:cmAuthor id="4" name="Administrator" initials="A" lastIdx="2" clrIdx="3"/>
  <p:cmAuthor id="75" name="作者" initials="A" lastIdx="0" clrIdx="24"/>
  <p:cmAuthor id="5" name="vonta‘s" initials="8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900"/>
    <a:srgbClr val="F8F8F8"/>
    <a:srgbClr val="120C16"/>
    <a:srgbClr val="6DF5ED"/>
    <a:srgbClr val="E93252"/>
    <a:srgbClr val="0358B2"/>
    <a:srgbClr val="0358B1"/>
    <a:srgbClr val="035898"/>
    <a:srgbClr val="F1F1F1"/>
    <a:srgbClr val="026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7" autoAdjust="0"/>
    <p:restoredTop sz="93826" autoAdjust="0"/>
  </p:normalViewPr>
  <p:slideViewPr>
    <p:cSldViewPr snapToGrid="0">
      <p:cViewPr varScale="1">
        <p:scale>
          <a:sx n="75" d="100"/>
          <a:sy n="75" d="100"/>
        </p:scale>
        <p:origin x="70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1" Type="http://schemas.openxmlformats.org/officeDocument/2006/relationships/commentAuthors" Target="commentAuthors.xml"/><Relationship Id="rId70" Type="http://schemas.openxmlformats.org/officeDocument/2006/relationships/tableStyles" Target="tableStyles.xml"/><Relationship Id="rId7" Type="http://schemas.openxmlformats.org/officeDocument/2006/relationships/slide" Target="slides/slide4.xml"/><Relationship Id="rId69" Type="http://schemas.openxmlformats.org/officeDocument/2006/relationships/viewProps" Target="viewProps.xml"/><Relationship Id="rId68" Type="http://schemas.openxmlformats.org/officeDocument/2006/relationships/presProps" Target="presProps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tags" Target="../tags/tag3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png"/><Relationship Id="rId7" Type="http://schemas.openxmlformats.org/officeDocument/2006/relationships/image" Target="../media/image3.pn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5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6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image" Target="../media/image5.png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25.xml"/><Relationship Id="rId16" Type="http://schemas.openxmlformats.org/officeDocument/2006/relationships/tags" Target="../tags/tag24.xml"/><Relationship Id="rId15" Type="http://schemas.openxmlformats.org/officeDocument/2006/relationships/tags" Target="../tags/tag23.xml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0" Type="http://schemas.openxmlformats.org/officeDocument/2006/relationships/slideLayout" Target="../slideLayouts/slideLayout2.xml"/><Relationship Id="rId4" Type="http://schemas.openxmlformats.org/officeDocument/2006/relationships/tags" Target="../tags/tag27.xml"/><Relationship Id="rId39" Type="http://schemas.openxmlformats.org/officeDocument/2006/relationships/tags" Target="../tags/tag62.xml"/><Relationship Id="rId38" Type="http://schemas.openxmlformats.org/officeDocument/2006/relationships/tags" Target="../tags/tag61.xml"/><Relationship Id="rId37" Type="http://schemas.openxmlformats.org/officeDocument/2006/relationships/tags" Target="../tags/tag60.xml"/><Relationship Id="rId36" Type="http://schemas.openxmlformats.org/officeDocument/2006/relationships/tags" Target="../tags/tag59.xml"/><Relationship Id="rId35" Type="http://schemas.openxmlformats.org/officeDocument/2006/relationships/tags" Target="../tags/tag58.xml"/><Relationship Id="rId34" Type="http://schemas.openxmlformats.org/officeDocument/2006/relationships/tags" Target="../tags/tag57.xml"/><Relationship Id="rId33" Type="http://schemas.openxmlformats.org/officeDocument/2006/relationships/tags" Target="../tags/tag56.xml"/><Relationship Id="rId32" Type="http://schemas.openxmlformats.org/officeDocument/2006/relationships/tags" Target="../tags/tag55.xml"/><Relationship Id="rId31" Type="http://schemas.openxmlformats.org/officeDocument/2006/relationships/tags" Target="../tags/tag54.xml"/><Relationship Id="rId30" Type="http://schemas.openxmlformats.org/officeDocument/2006/relationships/tags" Target="../tags/tag53.xml"/><Relationship Id="rId3" Type="http://schemas.openxmlformats.org/officeDocument/2006/relationships/tags" Target="../tags/tag26.xml"/><Relationship Id="rId29" Type="http://schemas.openxmlformats.org/officeDocument/2006/relationships/tags" Target="../tags/tag52.xml"/><Relationship Id="rId28" Type="http://schemas.openxmlformats.org/officeDocument/2006/relationships/tags" Target="../tags/tag51.xml"/><Relationship Id="rId27" Type="http://schemas.openxmlformats.org/officeDocument/2006/relationships/tags" Target="../tags/tag50.xml"/><Relationship Id="rId26" Type="http://schemas.openxmlformats.org/officeDocument/2006/relationships/tags" Target="../tags/tag49.xml"/><Relationship Id="rId25" Type="http://schemas.openxmlformats.org/officeDocument/2006/relationships/tags" Target="../tags/tag48.xml"/><Relationship Id="rId24" Type="http://schemas.openxmlformats.org/officeDocument/2006/relationships/tags" Target="../tags/tag47.xml"/><Relationship Id="rId23" Type="http://schemas.openxmlformats.org/officeDocument/2006/relationships/tags" Target="../tags/tag46.xml"/><Relationship Id="rId22" Type="http://schemas.openxmlformats.org/officeDocument/2006/relationships/tags" Target="../tags/tag45.xml"/><Relationship Id="rId21" Type="http://schemas.openxmlformats.org/officeDocument/2006/relationships/tags" Target="../tags/tag44.xml"/><Relationship Id="rId20" Type="http://schemas.openxmlformats.org/officeDocument/2006/relationships/tags" Target="../tags/tag43.xml"/><Relationship Id="rId2" Type="http://schemas.openxmlformats.org/officeDocument/2006/relationships/image" Target="../media/image47.png"/><Relationship Id="rId19" Type="http://schemas.openxmlformats.org/officeDocument/2006/relationships/tags" Target="../tags/tag42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.svg"/><Relationship Id="rId6" Type="http://schemas.openxmlformats.org/officeDocument/2006/relationships/image" Target="../media/image55.png"/><Relationship Id="rId5" Type="http://schemas.openxmlformats.org/officeDocument/2006/relationships/hyperlink" Target="https://shimo.im/docs/pDWxxQQwRgDKHWyc/" TargetMode="External"/><Relationship Id="rId4" Type="http://schemas.openxmlformats.org/officeDocument/2006/relationships/hyperlink" Target="&#31038;&#32676;&#20805;&#20540;1.jpg" TargetMode="Externa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hyperlink" Target="https://shimo.im/docs/j6kRxkWcPXDdYhtP/%20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60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openxmlformats.org/officeDocument/2006/relationships/image" Target="../media/image33.png"/><Relationship Id="rId5" Type="http://schemas.openxmlformats.org/officeDocument/2006/relationships/image" Target="../media/image63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6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6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65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66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6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68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69.xml"/><Relationship Id="rId1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70.xml"/><Relationship Id="rId1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71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8.png"/><Relationship Id="rId2" Type="http://schemas.openxmlformats.org/officeDocument/2006/relationships/tags" Target="../tags/tag1.xml"/><Relationship Id="rId1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tags" Target="../tags/tag72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image" Target="../media/image82.png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0.png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8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.png"/><Relationship Id="rId7" Type="http://schemas.openxmlformats.org/officeDocument/2006/relationships/image" Target="../media/image33.png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3" Type="http://schemas.openxmlformats.org/officeDocument/2006/relationships/image" Target="../media/image89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94.jpeg"/><Relationship Id="rId3" Type="http://schemas.openxmlformats.org/officeDocument/2006/relationships/image" Target="../media/image93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96.jpeg"/><Relationship Id="rId3" Type="http://schemas.openxmlformats.org/officeDocument/2006/relationships/image" Target="../media/image95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6" Type="http://schemas.openxmlformats.org/officeDocument/2006/relationships/image" Target="../media/image33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3" Type="http://schemas.openxmlformats.org/officeDocument/2006/relationships/image" Target="../media/image97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101.jpeg"/><Relationship Id="rId3" Type="http://schemas.openxmlformats.org/officeDocument/2006/relationships/image" Target="../media/image100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103.jpeg"/><Relationship Id="rId3" Type="http://schemas.openxmlformats.org/officeDocument/2006/relationships/image" Target="../media/image102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/>
          <p:nvPr/>
        </p:nvSpPr>
        <p:spPr>
          <a:xfrm>
            <a:off x="10336" y="6933"/>
            <a:ext cx="10239022" cy="5759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51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023102" y="1398208"/>
            <a:ext cx="4214009" cy="583565"/>
          </a:xfrm>
          <a:prstGeom prst="rect">
            <a:avLst/>
          </a:prstGeom>
          <a:solidFill>
            <a:srgbClr val="FEA9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社群变现</a:t>
            </a:r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法则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816860" y="2599055"/>
            <a:ext cx="4681855" cy="1708785"/>
            <a:chOff x="2160" y="4272"/>
            <a:chExt cx="7460" cy="2779"/>
          </a:xfrm>
        </p:grpSpPr>
        <p:sp>
          <p:nvSpPr>
            <p:cNvPr id="4" name="Freeform 5"/>
            <p:cNvSpPr/>
            <p:nvPr/>
          </p:nvSpPr>
          <p:spPr bwMode="auto">
            <a:xfrm>
              <a:off x="6538" y="4272"/>
              <a:ext cx="3082" cy="2779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EA900"/>
            </a:solidFill>
            <a:ln w="63500" cap="flat">
              <a:solidFill>
                <a:srgbClr val="000000"/>
              </a:solidFill>
              <a:prstDash val="solid"/>
              <a:miter lim="800000"/>
            </a:ln>
            <a:effectLst>
              <a:outerShdw blurRad="127000" dist="63500" dir="66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2160" y="4272"/>
              <a:ext cx="3082" cy="2779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EA900"/>
            </a:solidFill>
            <a:ln w="63500" cap="flat">
              <a:solidFill>
                <a:srgbClr val="000000"/>
              </a:solidFill>
              <a:prstDash val="solid"/>
              <a:miter lim="800000"/>
            </a:ln>
            <a:effectLst>
              <a:outerShdw blurRad="127000" dist="63500" dir="66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6" name="TextBox 7"/>
            <p:cNvSpPr txBox="1"/>
            <p:nvPr/>
          </p:nvSpPr>
          <p:spPr>
            <a:xfrm>
              <a:off x="7106" y="4798"/>
              <a:ext cx="2035" cy="18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lvl="0" algn="ctr" defTabSz="1219200">
                <a:defRPr/>
              </a:pPr>
              <a:r>
                <a:rPr lang="zh-CN" altLang="en-US" sz="3600" b="1" dirty="0">
                  <a:solidFill>
                    <a:prstClr val="white"/>
                  </a:solidFill>
                  <a:latin typeface="华文细黑" panose="02010600040101010101" charset="-122"/>
                  <a:ea typeface="华文细黑" panose="02010600040101010101" charset="-122"/>
                  <a:cs typeface="+mn-ea"/>
                </a:rPr>
                <a:t>自己造节</a:t>
              </a:r>
              <a:endParaRPr lang="zh-CN" altLang="en-US" sz="3600" b="1" dirty="0">
                <a:solidFill>
                  <a:prstClr val="white"/>
                </a:solidFill>
                <a:latin typeface="华文细黑" panose="02010600040101010101" charset="-122"/>
                <a:ea typeface="华文细黑" panose="02010600040101010101" charset="-122"/>
                <a:cs typeface="+mn-ea"/>
              </a:endParaRPr>
            </a:p>
          </p:txBody>
        </p:sp>
        <p:sp>
          <p:nvSpPr>
            <p:cNvPr id="21" name="TextBox 12"/>
            <p:cNvSpPr txBox="1"/>
            <p:nvPr/>
          </p:nvSpPr>
          <p:spPr>
            <a:xfrm>
              <a:off x="2683" y="4798"/>
              <a:ext cx="2035" cy="18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lvl="0" algn="ctr" defTabSz="1219200">
                <a:defRPr/>
              </a:pPr>
              <a:r>
                <a:rPr lang="zh-CN" sz="3600" b="1" dirty="0">
                  <a:solidFill>
                    <a:prstClr val="white"/>
                  </a:solidFill>
                  <a:latin typeface="华文细黑" panose="02010600040101010101" charset="-122"/>
                  <a:ea typeface="华文细黑" panose="02010600040101010101" charset="-122"/>
                  <a:cs typeface="+mn-ea"/>
                </a:rPr>
                <a:t>日常营销</a:t>
              </a:r>
              <a:endParaRPr lang="en-US" altLang="zh-CN" sz="3600" b="1" dirty="0">
                <a:solidFill>
                  <a:prstClr val="white"/>
                </a:solidFill>
                <a:latin typeface="华文细黑" panose="02010600040101010101" charset="-122"/>
                <a:ea typeface="华文细黑" panose="02010600040101010101" charset="-122"/>
                <a:cs typeface="+mn-ea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31863" y="338773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营销变现基本法则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7" name="对角圆角矩形 1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5462085" y="2049495"/>
            <a:ext cx="3097009" cy="943269"/>
            <a:chOff x="4540513" y="2812835"/>
            <a:chExt cx="3097009" cy="943269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5717381" y="2812835"/>
              <a:ext cx="757237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sp>
          <p:nvSpPr>
            <p:cNvPr id="36" name="文本框 35"/>
            <p:cNvSpPr txBox="1"/>
            <p:nvPr/>
          </p:nvSpPr>
          <p:spPr>
            <a:xfrm>
              <a:off x="4540513" y="3295729"/>
              <a:ext cx="3097009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ctr"/>
              <a:endParaRPr lang="zh-CN" altLang="en-US" sz="2400" b="1" kern="0" spc="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76643" y="184150"/>
            <a:ext cx="31140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b="1">
                <a:solidFill>
                  <a:schemeClr val="tx1"/>
                </a:solidFill>
                <a:sym typeface="+mn-ea"/>
              </a:rPr>
              <a:t>社群营销变现</a:t>
            </a:r>
            <a:r>
              <a:rPr lang="en-US" altLang="zh-CN" sz="1600" b="1"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主题大促</a:t>
            </a:r>
            <a:r>
              <a:rPr lang="en-US" altLang="zh-CN" sz="1600" b="1">
                <a:sym typeface="+mn-ea"/>
              </a:rPr>
              <a:t>--</a:t>
            </a:r>
            <a:r>
              <a:rPr lang="zh-CN" altLang="en-US" sz="1600" b="1">
                <a:sym typeface="+mn-ea"/>
              </a:rPr>
              <a:t>新品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52450" y="212725"/>
            <a:ext cx="341630" cy="280035"/>
            <a:chOff x="4729" y="1585"/>
            <a:chExt cx="842" cy="708"/>
          </a:xfrm>
        </p:grpSpPr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" y="521335"/>
            <a:ext cx="1930400" cy="41802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450" y="493395"/>
            <a:ext cx="1929765" cy="41808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670" y="493395"/>
            <a:ext cx="1893570" cy="41001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725" y="507365"/>
            <a:ext cx="1880870" cy="40722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3715" y="506730"/>
            <a:ext cx="1894205" cy="4100830"/>
          </a:xfrm>
          <a:prstGeom prst="rect">
            <a:avLst/>
          </a:prstGeom>
        </p:spPr>
      </p:pic>
      <p:sp>
        <p:nvSpPr>
          <p:cNvPr id="12" name="五边形 11"/>
          <p:cNvSpPr/>
          <p:nvPr>
            <p:custDataLst>
              <p:tags r:id="rId8"/>
            </p:custDataLst>
          </p:nvPr>
        </p:nvSpPr>
        <p:spPr>
          <a:xfrm>
            <a:off x="566859" y="4843788"/>
            <a:ext cx="1366276" cy="699961"/>
          </a:xfrm>
          <a:prstGeom prst="homePlate">
            <a:avLst/>
          </a:prstGeom>
          <a:solidFill>
            <a:srgbClr val="FA85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水军提问</a:t>
            </a:r>
            <a:b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无意种草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 charset="0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任意多边形 12"/>
          <p:cNvSpPr/>
          <p:nvPr>
            <p:custDataLst>
              <p:tags r:id="rId9"/>
            </p:custDataLst>
          </p:nvPr>
        </p:nvSpPr>
        <p:spPr>
          <a:xfrm>
            <a:off x="1933233" y="4837438"/>
            <a:ext cx="1366276" cy="699961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CE8D3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回答问题</a:t>
            </a:r>
            <a:b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引出新品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 charset="0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任意多边形 14"/>
          <p:cNvSpPr/>
          <p:nvPr>
            <p:custDataLst>
              <p:tags r:id="rId10"/>
            </p:custDataLst>
          </p:nvPr>
        </p:nvSpPr>
        <p:spPr>
          <a:xfrm>
            <a:off x="3338978" y="4837460"/>
            <a:ext cx="1366276" cy="699961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E74D5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预热群公告</a:t>
            </a:r>
            <a:b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强曝光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 charset="0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任意多边形 15"/>
          <p:cNvSpPr/>
          <p:nvPr>
            <p:custDataLst>
              <p:tags r:id="rId11"/>
            </p:custDataLst>
          </p:nvPr>
        </p:nvSpPr>
        <p:spPr>
          <a:xfrm>
            <a:off x="4725038" y="4843788"/>
            <a:ext cx="1366276" cy="699961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FABD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水军提问</a:t>
            </a:r>
            <a:b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再次引导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 charset="0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任意多边形 19"/>
          <p:cNvSpPr/>
          <p:nvPr>
            <p:custDataLst>
              <p:tags r:id="rId12"/>
            </p:custDataLst>
          </p:nvPr>
        </p:nvSpPr>
        <p:spPr>
          <a:xfrm>
            <a:off x="6111097" y="4837460"/>
            <a:ext cx="1366276" cy="699961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9C6A6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秒杀</a:t>
            </a:r>
            <a:r>
              <a:rPr lang="en-US" altLang="zh-CN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+</a:t>
            </a:r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上新</a:t>
            </a:r>
            <a:b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冲刺销售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 charset="0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任意多边形 39"/>
          <p:cNvSpPr/>
          <p:nvPr>
            <p:custDataLst>
              <p:tags r:id="rId13"/>
            </p:custDataLst>
          </p:nvPr>
        </p:nvSpPr>
        <p:spPr>
          <a:xfrm>
            <a:off x="7497157" y="4837460"/>
            <a:ext cx="1366276" cy="699961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DB7D5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充值折上折</a:t>
            </a:r>
            <a:b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引发高客单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 charset="0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文本框 115"/>
          <p:cNvSpPr txBox="1"/>
          <p:nvPr/>
        </p:nvSpPr>
        <p:spPr>
          <a:xfrm>
            <a:off x="3037205" y="120650"/>
            <a:ext cx="4882515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新品沐浴露种草执行细案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——1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21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40000"/>
              </a:lnSpc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06ecd000db188c755dcddd5130e2bd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890" y="608965"/>
            <a:ext cx="8972550" cy="4906645"/>
          </a:xfrm>
          <a:prstGeom prst="rect">
            <a:avLst/>
          </a:prstGeom>
          <a:ln w="28575" cmpd="sng">
            <a:solidFill>
              <a:srgbClr val="FEA900"/>
            </a:solidFill>
            <a:prstDash val="solid"/>
          </a:ln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文本框 115"/>
          <p:cNvSpPr txBox="1"/>
          <p:nvPr/>
        </p:nvSpPr>
        <p:spPr>
          <a:xfrm>
            <a:off x="3228340" y="120650"/>
            <a:ext cx="4882515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新品沐浴露种草执行细案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——1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22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40000"/>
              </a:lnSpc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d66e7cf152525b1e859e88ce978e0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005" y="618490"/>
            <a:ext cx="9153525" cy="4682490"/>
          </a:xfrm>
          <a:prstGeom prst="rect">
            <a:avLst/>
          </a:prstGeom>
          <a:ln w="28575" cmpd="sng">
            <a:solidFill>
              <a:srgbClr val="FEA900"/>
            </a:solidFill>
            <a:prstDash val="solid"/>
          </a:ln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68605" y="269240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701358" y="243205"/>
            <a:ext cx="159385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日常营销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团购</a:t>
            </a:r>
            <a:endParaRPr lang="zh-CN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263765" y="1929130"/>
            <a:ext cx="262890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60000"/>
              </a:lnSpc>
            </a:pPr>
            <a:r>
              <a:rPr lang="zh-CN" sz="1000" b="1"/>
              <a:t>【覆盖范围】 </a:t>
            </a:r>
            <a:endParaRPr lang="zh-CN" sz="1000" b="1"/>
          </a:p>
          <a:p>
            <a:pPr>
              <a:lnSpc>
                <a:spcPct val="160000"/>
              </a:lnSpc>
            </a:pPr>
            <a:r>
              <a:rPr lang="zh-CN" altLang="en-US" sz="1000" b="1"/>
              <a:t>群数：</a:t>
            </a:r>
            <a:r>
              <a:rPr lang="en-US" altLang="zh-CN" sz="1000" b="1"/>
              <a:t>300</a:t>
            </a:r>
            <a:endParaRPr lang="en-US" altLang="zh-CN" sz="1000" b="1"/>
          </a:p>
          <a:p>
            <a:pPr>
              <a:lnSpc>
                <a:spcPct val="160000"/>
              </a:lnSpc>
            </a:pPr>
            <a:r>
              <a:rPr lang="zh-CN" altLang="en-US" sz="1000" b="1"/>
              <a:t>群人数：约</a:t>
            </a:r>
            <a:r>
              <a:rPr lang="en-US" altLang="zh-CN" sz="1000" b="1"/>
              <a:t>42000</a:t>
            </a:r>
            <a:endParaRPr lang="zh-CN" altLang="en-US" sz="1000" b="1"/>
          </a:p>
          <a:p>
            <a:pPr>
              <a:lnSpc>
                <a:spcPct val="160000"/>
              </a:lnSpc>
            </a:pPr>
            <a:endParaRPr lang="zh-CN" altLang="en-US" sz="1000" b="1"/>
          </a:p>
          <a:p>
            <a:pPr>
              <a:lnSpc>
                <a:spcPct val="160000"/>
              </a:lnSpc>
            </a:pPr>
            <a:r>
              <a:rPr lang="zh-CN" altLang="en-US" sz="1000" b="1"/>
              <a:t>【转化数据】</a:t>
            </a:r>
            <a:endParaRPr lang="zh-CN" altLang="en-US" sz="1000" b="1"/>
          </a:p>
          <a:p>
            <a:pPr>
              <a:lnSpc>
                <a:spcPct val="160000"/>
              </a:lnSpc>
            </a:pPr>
            <a:r>
              <a:rPr lang="zh-CN" altLang="en-US" sz="1000" b="1"/>
              <a:t>销售额：19,927.10</a:t>
            </a:r>
            <a:endParaRPr lang="zh-CN" altLang="en-US" sz="1000" b="1"/>
          </a:p>
          <a:p>
            <a:pPr>
              <a:lnSpc>
                <a:spcPct val="160000"/>
              </a:lnSpc>
            </a:pPr>
            <a:r>
              <a:rPr lang="zh-CN" sz="1000" b="1"/>
              <a:t>单量：</a:t>
            </a:r>
            <a:r>
              <a:rPr sz="1000" b="1"/>
              <a:t>1,340</a:t>
            </a:r>
            <a:endParaRPr lang="zh-CN" altLang="en-US" sz="1000" b="1"/>
          </a:p>
          <a:p>
            <a:pPr>
              <a:lnSpc>
                <a:spcPct val="160000"/>
              </a:lnSpc>
            </a:pPr>
            <a:endParaRPr lang="zh-CN" altLang="en-US" sz="1000" b="1"/>
          </a:p>
        </p:txBody>
      </p:sp>
      <p:sp>
        <p:nvSpPr>
          <p:cNvPr id="7" name="矩形 6"/>
          <p:cNvSpPr/>
          <p:nvPr/>
        </p:nvSpPr>
        <p:spPr>
          <a:xfrm>
            <a:off x="7016115" y="1344295"/>
            <a:ext cx="2856230" cy="2957830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16" name="组合 15"/>
          <p:cNvGrpSpPr/>
          <p:nvPr/>
        </p:nvGrpSpPr>
        <p:grpSpPr>
          <a:xfrm>
            <a:off x="8978900" y="803275"/>
            <a:ext cx="828675" cy="891540"/>
            <a:chOff x="2019" y="2350"/>
            <a:chExt cx="1305" cy="1404"/>
          </a:xfrm>
        </p:grpSpPr>
        <p:pic>
          <p:nvPicPr>
            <p:cNvPr id="17" name="图片 16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19" y="2350"/>
              <a:ext cx="1305" cy="140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2239" y="2657"/>
              <a:ext cx="100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异业团购</a:t>
              </a:r>
              <a:endParaRPr lang="zh-CN" altLang="en-US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6" name="文本框 115"/>
          <p:cNvSpPr txBox="1"/>
          <p:nvPr/>
        </p:nvSpPr>
        <p:spPr>
          <a:xfrm>
            <a:off x="2178685" y="891540"/>
            <a:ext cx="4019550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【异业单品团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饼干】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296785" y="3841750"/>
            <a:ext cx="22955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200" b="1">
                <a:solidFill>
                  <a:schemeClr val="tx1"/>
                </a:solidFill>
                <a:sym typeface="+mn-ea"/>
              </a:rPr>
              <a:t>异业联合 话题新鲜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  <a:p>
            <a:pPr algn="l"/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88060" y="1532890"/>
            <a:ext cx="5140325" cy="3600450"/>
            <a:chOff x="911" y="2706"/>
            <a:chExt cx="6958" cy="4615"/>
          </a:xfrm>
        </p:grpSpPr>
        <p:pic>
          <p:nvPicPr>
            <p:cNvPr id="8" name="图片 7" descr="企业微信截图_1613840212807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1" y="2706"/>
              <a:ext cx="2926" cy="4615"/>
            </a:xfrm>
            <a:prstGeom prst="rect">
              <a:avLst/>
            </a:prstGeom>
          </p:spPr>
        </p:pic>
        <p:pic>
          <p:nvPicPr>
            <p:cNvPr id="11" name="图片 10" descr="企业微信截图_161384053547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8" y="2750"/>
              <a:ext cx="3741" cy="4527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829310" y="1428750"/>
            <a:ext cx="5577205" cy="3898265"/>
          </a:xfrm>
          <a:prstGeom prst="rect">
            <a:avLst/>
          </a:prstGeom>
          <a:noFill/>
          <a:ln w="15875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263765" y="1560830"/>
            <a:ext cx="21304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zh-CN" b="1">
                <a:solidFill>
                  <a:schemeClr val="tx1"/>
                </a:solidFill>
                <a:sym typeface="+mn-ea"/>
              </a:rPr>
              <a:t>增加用户购买半径</a:t>
            </a:r>
            <a:endParaRPr lang="zh-CN" altLang="zh-CN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840" y="1874520"/>
            <a:ext cx="548640" cy="2774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560" y="1874520"/>
            <a:ext cx="367030" cy="27749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78155" y="403860"/>
            <a:ext cx="341630" cy="280035"/>
            <a:chOff x="4729" y="1585"/>
            <a:chExt cx="842" cy="708"/>
          </a:xfrm>
        </p:grpSpPr>
        <p:pic>
          <p:nvPicPr>
            <p:cNvPr id="19" name="图片 18" descr="resource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24" name="图片 23" descr="resource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/>
        </p:nvSpPr>
        <p:spPr>
          <a:xfrm>
            <a:off x="910908" y="377825"/>
            <a:ext cx="159385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日常营销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团购</a:t>
            </a:r>
            <a:endParaRPr lang="zh-CN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48080" y="464185"/>
            <a:ext cx="238950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日常营销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-5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大主流形式</a:t>
            </a:r>
            <a:endParaRPr lang="zh-CN" altLang="zh-CN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855980" y="2480945"/>
            <a:ext cx="1821180" cy="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52475" y="1759585"/>
            <a:ext cx="4091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zh-CN" sz="36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超值买赠</a:t>
            </a:r>
            <a:endParaRPr lang="zh-CN" altLang="zh-CN" sz="36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1830" y="2691765"/>
            <a:ext cx="641604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价值点设计：</a:t>
            </a: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选择爆款明星利润产品作为主推品。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操作流程设计：</a:t>
            </a: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加X元领取另外一款让用户惊喜的产品（或精美礼品）。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例：</a:t>
            </a:r>
            <a:endParaRPr lang="zh-CN" sz="12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主推一款精华液买99元的精华液，送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45</a:t>
            </a: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元的爽肤水好像没啥。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但如果是买99的精华液，加1元送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45</a:t>
            </a: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元的爽肤水，你就好像一下子有</a:t>
            </a:r>
            <a:r>
              <a:rPr 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40</a:t>
            </a: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倍的回报。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这个方法看似简单，背后是对人性的洞察，用户就会觉得：花了100元买了两件东西，很划算。他们会有一种“不买就亏了”的感觉。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255" y="770890"/>
            <a:ext cx="2273300" cy="42799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935" y="2824480"/>
            <a:ext cx="2303780" cy="122936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630" y="3420110"/>
            <a:ext cx="468630" cy="2374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755" y="4053840"/>
            <a:ext cx="468630" cy="23749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48080" y="464185"/>
            <a:ext cx="238950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日常营销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-5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大主流形式</a:t>
            </a:r>
            <a:endParaRPr lang="zh-CN" altLang="zh-CN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1197610" y="2174875"/>
            <a:ext cx="4014470" cy="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094105" y="1453515"/>
            <a:ext cx="4438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36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爆品秒杀</a:t>
            </a:r>
            <a:r>
              <a:rPr lang="en-US" altLang="zh-CN" sz="36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36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限时限量</a:t>
            </a:r>
            <a:endParaRPr lang="zh-CN" altLang="en-US" sz="36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4105" y="2397760"/>
            <a:ext cx="41179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价值点设计：</a:t>
            </a: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优先选择复购高、受众广的应季引流品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+mj-ea"/>
              <a:buNone/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操作流程设计：</a:t>
            </a: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“限时限量”，给用户紧迫感，用户马上就下单了。</a:t>
            </a:r>
            <a:endParaRPr lang="zh-CN" sz="12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+mj-ea"/>
              <a:buNone/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例：</a:t>
            </a:r>
            <a:endParaRPr lang="zh-CN" sz="12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+mj-ea"/>
              <a:buNone/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原价2412元套盒，秒杀价1338元，低于5.9折！仅限10组！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+mj-ea"/>
              <a:buNone/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这个是超大的降价优惠，对于用户来说，诱惑力巨大。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+mj-ea"/>
              <a:buNone/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而且只能10个名额，“限时限量”给用户紧迫感，用户马上就下单了。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 descr="秒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015" y="343535"/>
            <a:ext cx="2356485" cy="5073015"/>
          </a:xfrm>
          <a:prstGeom prst="rect">
            <a:avLst/>
          </a:prstGeom>
          <a:ln w="12700" cmpd="sng">
            <a:solidFill>
              <a:srgbClr val="FEA900"/>
            </a:solidFill>
            <a:prstDash val="solid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145" y="1932940"/>
            <a:ext cx="222885" cy="1117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145" y="2343150"/>
            <a:ext cx="222885" cy="1758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230" y="5015230"/>
            <a:ext cx="222885" cy="1758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470" y="1312545"/>
            <a:ext cx="277495" cy="2197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510" y="2174875"/>
            <a:ext cx="277495" cy="2197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510" y="3073400"/>
            <a:ext cx="277495" cy="2197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900" y="3933825"/>
            <a:ext cx="277495" cy="2197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985" y="3933825"/>
            <a:ext cx="277495" cy="2197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rcRect l="8120" t="15139" r="5556" b="22175"/>
          <a:stretch>
            <a:fillRect/>
          </a:stretch>
        </p:blipFill>
        <p:spPr>
          <a:xfrm>
            <a:off x="6089015" y="343535"/>
            <a:ext cx="453390" cy="36385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7" name="对角圆角矩形 2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文本框 2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47345" y="1539875"/>
            <a:ext cx="4440555" cy="3982085"/>
          </a:xfrm>
          <a:prstGeom prst="rect">
            <a:avLst/>
          </a:prstGeom>
          <a:noFill/>
          <a:ln w="15875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[图片][图]</a:t>
            </a:r>
            <a:endParaRPr lang="zh-CN" altLang="en-US"/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3431540" y="565150"/>
            <a:ext cx="3522345" cy="15875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756025" y="182245"/>
            <a:ext cx="42303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秒杀</a:t>
            </a:r>
            <a:r>
              <a:rPr lang="en-US" altLang="zh-CN" sz="20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直播</a:t>
            </a:r>
            <a:r>
              <a:rPr lang="en-US" altLang="zh-CN" sz="20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社群</a:t>
            </a:r>
            <a:endParaRPr lang="zh-CN" altLang="en-US" sz="20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054465" y="805180"/>
            <a:ext cx="828675" cy="891540"/>
            <a:chOff x="2019" y="2350"/>
            <a:chExt cx="1305" cy="1404"/>
          </a:xfrm>
        </p:grpSpPr>
        <p:pic>
          <p:nvPicPr>
            <p:cNvPr id="17" name="图片 16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19" y="2350"/>
              <a:ext cx="1305" cy="140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2239" y="2657"/>
              <a:ext cx="100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社群秒杀</a:t>
              </a:r>
              <a:endParaRPr lang="zh-CN" altLang="en-US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5237480" y="1540510"/>
            <a:ext cx="4547870" cy="3981450"/>
          </a:xfrm>
          <a:prstGeom prst="rect">
            <a:avLst/>
          </a:prstGeom>
          <a:noFill/>
          <a:ln w="15875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034155" y="805180"/>
            <a:ext cx="828675" cy="891540"/>
            <a:chOff x="2019" y="2350"/>
            <a:chExt cx="1305" cy="1404"/>
          </a:xfrm>
        </p:grpSpPr>
        <p:pic>
          <p:nvPicPr>
            <p:cNvPr id="8" name="图片 7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19" y="2350"/>
              <a:ext cx="1305" cy="1404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239" y="2657"/>
              <a:ext cx="100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直播秒杀</a:t>
              </a:r>
              <a:endParaRPr lang="zh-CN" altLang="en-US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469890" y="1838325"/>
            <a:ext cx="3957320" cy="3500120"/>
            <a:chOff x="8614" y="2895"/>
            <a:chExt cx="6232" cy="5512"/>
          </a:xfrm>
        </p:grpSpPr>
        <p:pic>
          <p:nvPicPr>
            <p:cNvPr id="9" name="图片 8" descr="9a9410347067346e770075e58aee8d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14" y="3067"/>
              <a:ext cx="3193" cy="5167"/>
            </a:xfrm>
            <a:prstGeom prst="rect">
              <a:avLst/>
            </a:prstGeom>
          </p:spPr>
        </p:pic>
        <p:pic>
          <p:nvPicPr>
            <p:cNvPr id="10" name="图片 9" descr="43a43c18b85803bef0dc6a00faa06b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48" y="2895"/>
              <a:ext cx="2699" cy="551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9" y="3157"/>
              <a:ext cx="705" cy="61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42" y="6908"/>
              <a:ext cx="705" cy="61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52" y="7523"/>
              <a:ext cx="306" cy="26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23" y="8140"/>
              <a:ext cx="306" cy="26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23" y="8140"/>
              <a:ext cx="306" cy="267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566420" y="1833880"/>
            <a:ext cx="4080510" cy="3553460"/>
            <a:chOff x="892" y="2888"/>
            <a:chExt cx="6426" cy="5596"/>
          </a:xfrm>
        </p:grpSpPr>
        <p:pic>
          <p:nvPicPr>
            <p:cNvPr id="3" name="图片 2" descr="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2" y="2888"/>
              <a:ext cx="3054" cy="5596"/>
            </a:xfrm>
            <a:prstGeom prst="rect">
              <a:avLst/>
            </a:prstGeom>
          </p:spPr>
        </p:pic>
        <p:pic>
          <p:nvPicPr>
            <p:cNvPr id="4" name="图片 3" descr="21d2a238daa95b2337025fb5ad3157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04" y="2940"/>
              <a:ext cx="3115" cy="554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2" y="2940"/>
              <a:ext cx="861" cy="466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4" y="7175"/>
              <a:ext cx="705" cy="61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1031" y="2940"/>
              <a:ext cx="761" cy="17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1459" y="6548"/>
              <a:ext cx="761" cy="171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2" name="对角圆角矩形 3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文本框 3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7345" y="300355"/>
            <a:ext cx="341630" cy="280035"/>
            <a:chOff x="4729" y="1585"/>
            <a:chExt cx="842" cy="708"/>
          </a:xfrm>
        </p:grpSpPr>
        <p:pic>
          <p:nvPicPr>
            <p:cNvPr id="36" name="图片 35" descr="resource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7" name="图片 36" descr="resource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8" name="图片 37" descr="resource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9" name="文本框 38"/>
          <p:cNvSpPr txBox="1"/>
          <p:nvPr/>
        </p:nvSpPr>
        <p:spPr>
          <a:xfrm>
            <a:off x="827088" y="274320"/>
            <a:ext cx="159385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日常营销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秒杀</a:t>
            </a:r>
            <a:endParaRPr lang="zh-CN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文本框 115"/>
          <p:cNvSpPr txBox="1"/>
          <p:nvPr/>
        </p:nvSpPr>
        <p:spPr>
          <a:xfrm>
            <a:off x="815975" y="204470"/>
            <a:ext cx="401955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直播秒杀方案（含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个秒杀福利</a:t>
            </a: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40000"/>
              </a:lnSpc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5" name="表格 14"/>
          <p:cNvGraphicFramePr/>
          <p:nvPr>
            <p:custDataLst>
              <p:tags r:id="rId1"/>
            </p:custDataLst>
          </p:nvPr>
        </p:nvGraphicFramePr>
        <p:xfrm>
          <a:off x="375285" y="814670"/>
          <a:ext cx="9401810" cy="451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260"/>
                <a:gridCol w="375920"/>
                <a:gridCol w="339725"/>
                <a:gridCol w="1983105"/>
                <a:gridCol w="2632075"/>
                <a:gridCol w="1408430"/>
                <a:gridCol w="767715"/>
                <a:gridCol w="1592580"/>
              </a:tblGrid>
              <a:tr h="220980">
                <a:tc grid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1月直播流程安排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939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内容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时间轴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思静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杨总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道具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特别关注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工作人员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987425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开播前1小时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1、终端、儿童手表、vivo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S7e快充充电头、苹果和华为手机先拍好照片：玉婵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2、摄像头：庭照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3、空气净化器、直播手机、看直播间反应手机、现场物料：</a:t>
                      </a: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4、提词用的电视、演播室场地与主持确定：</a:t>
                      </a:r>
                      <a:r>
                        <a:rPr lang="en-US" altLang="zh-CN" sz="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XXX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1、开播前需要上架的链接：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2、直播期间按指示上架的链接：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1、福利链接上架/抽奖安排/禁言/私信：</a:t>
                      </a:r>
                      <a:r>
                        <a:rPr lang="en-US" altLang="zh-CN" sz="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XXX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2、直播镜头控制（手机展示时、直播抽奖截屏时）：</a:t>
                      </a:r>
                      <a:r>
                        <a:rPr lang="en-US" altLang="zh-CN" sz="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XXX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3、现场时间控场：</a:t>
                      </a:r>
                      <a:r>
                        <a:rPr lang="en-US" altLang="zh-CN" sz="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XXX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4、终端展示、调试：</a:t>
                      </a:r>
                      <a:r>
                        <a:rPr lang="en-US" altLang="zh-CN" sz="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XXX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5、题词：</a:t>
                      </a:r>
                      <a:r>
                        <a:rPr lang="en-US" altLang="zh-CN" sz="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XXX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6、场外刷直播间观看人数、点赞：</a:t>
                      </a:r>
                      <a:r>
                        <a:rPr lang="en-US" altLang="zh-CN" sz="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XXX(4</a:t>
                      </a:r>
                      <a:r>
                        <a:rPr lang="zh-CN" altLang="en-US" sz="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人</a:t>
                      </a:r>
                      <a:r>
                        <a:rPr lang="en-US" altLang="zh-CN" sz="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)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part1</a:t>
                      </a:r>
                      <a:endParaRPr 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开场预热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【7分钟】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自我介绍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（1分钟）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30秒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【自我介绍】大家好，我是</a:t>
                      </a: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，很高兴今晚又在</a:t>
                      </a: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直播间和大家见面了。今晚和我搭档的是江门移动的副总经理杨宇星，星哥。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721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30秒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【自我介绍】大家好，其实我也很年轻，大家可以叫我</a:t>
                      </a: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。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今晚我们直播间好货不断：大家想要的5G手机、智能摄像头、儿童手表都已经准备上了；同时还有咪咕阅读、和彩云等优惠爆款。所有5G手机链接已经在直播间上架了，大家可以先抢为快。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优惠介绍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（3分钟）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2分钟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【福利介绍】直播间的福利有充值话费优惠、送流量包，还有重磅优惠：直播间购买5G合约手机低至1分钱起，我再送宝宝们500元消费红包！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同时，成功下单的宝宝们还可以参加空气净化器、5G手机抽奖活动。福利仅限今天直播间，千万不要错过，现在就可以下单了。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755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1分钟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哇，这个简直是史无前例的重磅优惠，要买5G手机的宝宝们真的千万不要错过了，必须趁今晚买！！一不小心，1分钱买部5G手机，再领500元消费红包、空气净化器和带多部5G手机回家。赶紧关注我们江门移动直播间，并且转发直播间给更多好友，让更多朋友可以享受到这么大幅度的优惠吧！我已经让我场外的亲友们做好准备了。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8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抢流量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3分钟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好了，话不多说，先来送见面礼给大家：200份10G3天流量包，大家happy起来~！</a:t>
                      </a:r>
                      <a:endParaRPr 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准备上链接抢咯：3,2,1…上流量链接。快点击</a:t>
                      </a: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1号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链接抢吧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APP H5链接1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:200份流量包，即时到账（按指示上链接）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根据主持人指示上链接：</a:t>
                      </a:r>
                      <a:r>
                        <a:rPr lang="en-US" altLang="zh-CN" sz="7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XXX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1号链接！1号链接！各位的手机赶紧刷起来啊~！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98780" y="269240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文本框 115"/>
          <p:cNvSpPr txBox="1"/>
          <p:nvPr/>
        </p:nvSpPr>
        <p:spPr>
          <a:xfrm>
            <a:off x="902335" y="249555"/>
            <a:ext cx="401955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直播秒杀方案（含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个秒杀福利</a:t>
            </a: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40000"/>
              </a:lnSpc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3085" y="443230"/>
            <a:ext cx="37293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endParaRPr lang="zh-CN" altLang="en-US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86092" y="737518"/>
          <a:ext cx="9521190" cy="4834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65"/>
                <a:gridCol w="347980"/>
                <a:gridCol w="311785"/>
                <a:gridCol w="2577465"/>
                <a:gridCol w="2981325"/>
                <a:gridCol w="1380490"/>
                <a:gridCol w="441325"/>
                <a:gridCol w="1202055"/>
              </a:tblGrid>
              <a:tr h="255270">
                <a:tc grid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1月直播流程安排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chemeClr val="tx1"/>
                      </a:solidFill>
                      <a:prstDash val="solid"/>
                    </a:lnL>
                    <a:lnR w="3175">
                      <a:solidFill>
                        <a:schemeClr val="tx1"/>
                      </a:solidFill>
                      <a:prstDash val="soli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31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31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31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31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31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31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31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>
                      <a:solidFill>
                        <a:schemeClr val="tx1"/>
                      </a:solidFill>
                      <a:prstDash val="soli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31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内容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时间轴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>
                      <a:solidFill>
                        <a:schemeClr val="tx1"/>
                      </a:solidFill>
                      <a:prstDash val="soli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思静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chemeClr val="tx1"/>
                      </a:solidFill>
                      <a:prstDash val="solid"/>
                    </a:lnL>
                    <a:lnR w="3175">
                      <a:solidFill>
                        <a:schemeClr val="tx1"/>
                      </a:solidFill>
                      <a:prstDash val="soli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31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杨总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chemeClr val="tx1"/>
                      </a:solidFill>
                      <a:prstDash val="solid"/>
                    </a:lnL>
                    <a:lnR w="3175">
                      <a:solidFill>
                        <a:schemeClr val="tx1"/>
                      </a:solidFill>
                      <a:prstDash val="soli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31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道具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chemeClr val="tx1"/>
                      </a:solidFill>
                      <a:prstDash val="solid"/>
                    </a:lnL>
                    <a:lnR w="3175">
                      <a:solidFill>
                        <a:schemeClr val="tx1"/>
                      </a:solidFill>
                      <a:prstDash val="soli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31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特别关注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chemeClr val="tx1"/>
                      </a:solidFill>
                      <a:prstDash val="solid"/>
                    </a:lnL>
                    <a:lnR w="3175">
                      <a:solidFill>
                        <a:schemeClr val="tx1"/>
                      </a:solidFill>
                      <a:prstDash val="soli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31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工作人员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3175">
                      <a:solidFill>
                        <a:schemeClr val="tx1"/>
                      </a:solidFill>
                      <a:prstDash val="solid"/>
                    </a:lnL>
                    <a:lnR w="3175">
                      <a:solidFill>
                        <a:schemeClr val="tx1"/>
                      </a:solidFill>
                      <a:prstDash val="soli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31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8460"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part3</a:t>
                      </a:r>
                      <a:endParaRPr 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产品介绍部分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【20分钟】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vivo S7</a:t>
                      </a:r>
                      <a:endParaRPr 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（6分钟）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1分钟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700" b="1">
                          <a:solidFill>
                            <a:srgbClr val="ED7D31"/>
                          </a:solidFill>
                          <a:latin typeface="微软雅黑" panose="020B0503020204020204" charset="-122"/>
                        </a:rPr>
                        <a:t>切入场景（S7E的升级版，配置更高，更适合自拍女生的手机）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1.前置的超广角人像镜头，非常适合爱自拍的女生</a:t>
                      </a:r>
                      <a:endParaRPr 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2.丢掉自拍杆、同世界合影，分分钟拍出大片的视角</a:t>
                      </a:r>
                      <a:endParaRPr lang="en-US" altLang="en-US" sz="700" b="1">
                        <a:solidFill>
                          <a:srgbClr val="ED7D3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18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4分30秒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700" b="1">
                          <a:solidFill>
                            <a:srgbClr val="ED7D31"/>
                          </a:solidFill>
                          <a:latin typeface="微软雅黑" panose="020B0503020204020204" charset="-122"/>
                        </a:rPr>
                        <a:t>VIVO S7主推前置摄像头功能</a:t>
                      </a:r>
                      <a:r>
                        <a:rPr lang="en-US" sz="700" b="1">
                          <a:solidFill>
                            <a:srgbClr val="FF66FF"/>
                          </a:solidFill>
                          <a:latin typeface="微软雅黑" panose="020B0503020204020204" charset="-122"/>
                        </a:rPr>
                        <a:t>（——拿着vivo s7手机展示：玉婵递）</a:t>
                      </a:r>
                      <a:endParaRPr lang="en-US" sz="700" b="1">
                        <a:solidFill>
                          <a:srgbClr val="FF66FF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1.前置摄像头：4400万自控对焦广角双摄</a:t>
                      </a:r>
                      <a:endParaRPr 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2.前置摄像头：AF疾速自动对焦（远近都清晰）</a:t>
                      </a:r>
                      <a:endParaRPr 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3.这个手机还有一个特殊的照相功能：画中画和前后双景的展示很适合喜爱直播的宝宝们，既能看到自己的样子，也能看到周围的环境，这个功能好，来，有请我们的小助手帮忙在镜头前做一下展示</a:t>
                      </a:r>
                      <a:r>
                        <a:rPr lang="en-US" sz="700" b="1">
                          <a:solidFill>
                            <a:srgbClr val="FF66FF"/>
                          </a:solidFill>
                          <a:latin typeface="微软雅黑" panose="020B0503020204020204" charset="-122"/>
                        </a:rPr>
                        <a:t>（——玉婵拿手机展示画中画效果，同时口播告诉大家这个是画中画的效果；然后展示前后双景的展示，再口播告诉大家效果名称）</a:t>
                      </a:r>
                      <a:endParaRPr lang="en-US" altLang="en-US" sz="700" b="1">
                        <a:solidFill>
                          <a:srgbClr val="ED7D3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1、vivo S7手机：</a:t>
                      </a: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（现场递）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2、展示录像的画中画/前后双景：</a:t>
                      </a: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3、vivo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S7链接（开播前上架）：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</a:t>
                      </a:r>
                      <a:endParaRPr 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30秒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哇，这个简直就是直播专用手机啊！画中画和前后双景的功能，爱了爱了！喜欢的宝宝赶紧入手，3号链接！3号链接！</a:t>
                      </a:r>
                      <a:r>
                        <a:rPr lang="en-US" sz="700" b="1">
                          <a:solidFill>
                            <a:srgbClr val="ED7D31"/>
                          </a:solidFill>
                          <a:latin typeface="微软雅黑" panose="020B0503020204020204" charset="-122"/>
                        </a:rPr>
                        <a:t>再次强调一下直播间福利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1直播间下单买合约机，送500元消费红包；还能抽奖中5G手机和空气净化器！</a:t>
                      </a:r>
                      <a:endParaRPr 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2.拍</a:t>
                      </a: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3号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链接，参与直播间5G手机、空气净化器抽奖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51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和彩云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（4分钟）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2分钟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很多人跟我说，现在换手机，最麻烦的就是资料传递问题，“和彩云”可以将原来的照片、视频、微信文件（视频、照片、文件等）全部一键搞定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这么好的产品，现在首次月1元就有4T的空间，4T相当于可以存2000多部2G的高清电影，一天看2部，都要看2年9个月。对比某度的10元/月2T，简直是秒杀！赶紧点击10号链接！10号链接！今晚直播间限时优惠抢购，1元4TG的和彩云网盘哦！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14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2分钟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1、和彩云网盘，上传下载不限速，5G有多快，上下载速度就有多快（5G有多快？下载峰值达到1000Mbps，相当于10秒内下载完一部1GB电影）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2、高速大容量的网盘，还那么优惠，直播间限时抢购哦！马上点击10号链接！10号链接！过时不候！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14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充送优惠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（5分钟）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1分钟30秒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感谢各位下单宝宝的支持！福利时间带了，充值50送50、充值100送100元话费，限量50个名额。马上点击</a:t>
                      </a: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11号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链接，抢充送优惠，抢到名额的宝宝们需要在今晚23:00前在XXXX智慧生活APP专区充值对应金额的话费（扫码进入）。赶紧截屏保存二维码！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广东移动智慧生活APP二维码：</a:t>
                      </a: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</a:t>
                      </a:r>
                      <a:endParaRPr lang="en-US" alt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8514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30秒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对了，是在直播间链接先抢名额，抢到的宝宝们在广东移动智慧生活APP充50或100元话费，充值金额马上到账，赠送的话费将会在1月底前一次性到账。赶紧截屏保存二维码！对，快点赶紧截屏保存二维码！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717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3分钟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共限量50个名额，赶紧准备好咯。3、2、1….上充值优惠是我们的</a:t>
                      </a: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11号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链接，链接已经上线，赶紧抢名额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问卷星充送链接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:50份名额（按指示上链接）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根据主持人指示上链接：</a:t>
                      </a: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</a:t>
                      </a:r>
                      <a:endParaRPr lang="en-US" alt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85775" y="334010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文本框 115"/>
          <p:cNvSpPr txBox="1"/>
          <p:nvPr/>
        </p:nvSpPr>
        <p:spPr>
          <a:xfrm>
            <a:off x="751205" y="204470"/>
            <a:ext cx="401955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某通信运营商直播秒杀方案</a:t>
            </a:r>
            <a:endParaRPr lang="zh-CN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40000"/>
              </a:lnSpc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274570" y="1055370"/>
            <a:ext cx="2495550" cy="1168400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期间</a:t>
            </a: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个秒杀福利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、开场流量秒杀</a:t>
            </a:r>
            <a:endParaRPr lang="zh-CN" altLang="en-US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、充</a:t>
            </a: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</a:t>
            </a:r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送</a:t>
            </a: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</a:t>
            </a:r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、充</a:t>
            </a: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50</a:t>
            </a:r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送</a:t>
            </a: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50</a:t>
            </a:r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名额秒杀</a:t>
            </a:r>
            <a:endParaRPr lang="zh-CN" altLang="en-US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、直播</a:t>
            </a:r>
            <a:r>
              <a:rPr 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购机用户快闪群抢红包抽</a:t>
            </a: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666</a:t>
            </a:r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元话费</a:t>
            </a:r>
            <a:endParaRPr lang="zh-CN" altLang="en-US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35766831e2a6b091f2f63f66dae93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6565" y="749300"/>
            <a:ext cx="2544445" cy="4525010"/>
          </a:xfrm>
          <a:prstGeom prst="rect">
            <a:avLst/>
          </a:prstGeom>
        </p:spPr>
      </p:pic>
      <p:pic>
        <p:nvPicPr>
          <p:cNvPr id="5" name="图片 4" descr="d4e88457f75e023df026e77a1b190ac"/>
          <p:cNvPicPr>
            <a:picLocks noChangeAspect="1"/>
          </p:cNvPicPr>
          <p:nvPr/>
        </p:nvPicPr>
        <p:blipFill>
          <a:blip r:embed="rId2"/>
          <a:srcRect l="4528" t="47386" r="4184" b="16162"/>
          <a:stretch>
            <a:fillRect/>
          </a:stretch>
        </p:blipFill>
        <p:spPr>
          <a:xfrm>
            <a:off x="2256155" y="2602865"/>
            <a:ext cx="2514600" cy="205041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529715" y="670560"/>
            <a:ext cx="7032625" cy="4681855"/>
          </a:xfrm>
          <a:prstGeom prst="rect">
            <a:avLst/>
          </a:prstGeom>
          <a:noFill/>
          <a:ln w="15875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916680"/>
            <a:ext cx="300355" cy="2857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927350"/>
            <a:ext cx="300355" cy="285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185" y="1153795"/>
            <a:ext cx="1569720" cy="39116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98780" y="290830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让用户养成习惯</a:t>
            </a:r>
            <a:endParaRPr lang="zh-CN" altLang="en-US" sz="2800" b="1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65543" y="338773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日常营销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48080" y="464185"/>
            <a:ext cx="238950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日常营销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-5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大主流形式</a:t>
            </a:r>
            <a:endParaRPr lang="zh-CN" altLang="zh-CN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702444" y="2686175"/>
            <a:ext cx="2159403" cy="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98805" y="1748790"/>
            <a:ext cx="658050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优惠券+私聊转化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8805" y="2698750"/>
            <a:ext cx="496824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形式：单品优惠券、满减优惠券、无门槛优惠券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每月针对社群内活跃客户或营销活动发送优惠券，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引导转化购买。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操作流程设计：</a:t>
            </a:r>
            <a:endParaRPr lang="zh-CN" sz="12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通过私聊领优惠券方式，合情合理引导群内人添加好友。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充分利用群价值，为接下来一对一私聊转化做积累，方便以后发起活动及针对性会员运营。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955" y="4445635"/>
            <a:ext cx="106680" cy="19177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380" y="1012825"/>
            <a:ext cx="2247900" cy="3943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575" y="951865"/>
            <a:ext cx="1848485" cy="406463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3" name="对角圆角矩形 1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用户变现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7025640" y="1696085"/>
            <a:ext cx="2628900" cy="22821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60000"/>
              </a:lnSpc>
            </a:pPr>
            <a:r>
              <a:rPr lang="zh-CN" sz="1000" b="1"/>
              <a:t>【转化平台】 </a:t>
            </a:r>
            <a:endParaRPr lang="zh-CN" sz="1000" b="1"/>
          </a:p>
          <a:p>
            <a:pPr>
              <a:lnSpc>
                <a:spcPct val="160000"/>
              </a:lnSpc>
            </a:pPr>
            <a:r>
              <a:rPr lang="zh-CN" sz="1000" b="1"/>
              <a:t>天猫旗舰店</a:t>
            </a:r>
            <a:endParaRPr lang="zh-CN" sz="1000" b="1"/>
          </a:p>
          <a:p>
            <a:pPr>
              <a:lnSpc>
                <a:spcPct val="160000"/>
              </a:lnSpc>
            </a:pPr>
            <a:endParaRPr lang="zh-CN" altLang="en-US" sz="1000" b="1"/>
          </a:p>
          <a:p>
            <a:pPr>
              <a:lnSpc>
                <a:spcPct val="160000"/>
              </a:lnSpc>
            </a:pPr>
            <a:r>
              <a:rPr lang="zh-CN" sz="1000" b="1">
                <a:sym typeface="+mn-ea"/>
              </a:rPr>
              <a:t>【路径】 </a:t>
            </a:r>
            <a:endParaRPr lang="zh-CN" sz="1000" b="1"/>
          </a:p>
          <a:p>
            <a:pPr>
              <a:lnSpc>
                <a:spcPct val="160000"/>
              </a:lnSpc>
            </a:pPr>
            <a:r>
              <a:rPr lang="zh-CN" altLang="en-US" sz="1000" b="1"/>
              <a:t>天猫客服暗号赠券</a:t>
            </a:r>
            <a:endParaRPr lang="zh-CN" altLang="en-US" sz="1000" b="1"/>
          </a:p>
          <a:p>
            <a:pPr>
              <a:lnSpc>
                <a:spcPct val="160000"/>
              </a:lnSpc>
            </a:pPr>
            <a:endParaRPr lang="zh-CN" altLang="en-US" sz="1000" b="1"/>
          </a:p>
          <a:p>
            <a:pPr>
              <a:lnSpc>
                <a:spcPct val="160000"/>
              </a:lnSpc>
            </a:pPr>
            <a:r>
              <a:rPr lang="zh-CN" altLang="en-US" sz="1000" b="1">
                <a:sym typeface="+mn-ea"/>
              </a:rPr>
              <a:t>【转化效果】</a:t>
            </a:r>
            <a:endParaRPr lang="zh-CN" altLang="en-US" sz="1000" b="1"/>
          </a:p>
          <a:p>
            <a:pPr>
              <a:lnSpc>
                <a:spcPct val="160000"/>
              </a:lnSpc>
            </a:pPr>
            <a:r>
              <a:rPr lang="zh-CN" altLang="en-US" sz="1000" b="1"/>
              <a:t>月单粉价值：</a:t>
            </a:r>
            <a:r>
              <a:rPr lang="en-US" altLang="zh-CN" sz="1000" b="1"/>
              <a:t>1</a:t>
            </a:r>
            <a:r>
              <a:rPr lang="zh-CN" altLang="en-US" sz="1000" b="1"/>
              <a:t>元</a:t>
            </a:r>
            <a:r>
              <a:rPr lang="zh-CN" altLang="en-US" sz="900" b="1"/>
              <a:t>  </a:t>
            </a:r>
            <a:endParaRPr lang="zh-CN" altLang="en-US" sz="900" b="1"/>
          </a:p>
          <a:p>
            <a:pPr>
              <a:lnSpc>
                <a:spcPct val="160000"/>
              </a:lnSpc>
            </a:pPr>
            <a:endParaRPr lang="en-US" altLang="zh-CN" sz="900" b="1"/>
          </a:p>
        </p:txBody>
      </p:sp>
      <p:sp>
        <p:nvSpPr>
          <p:cNvPr id="6" name="文本框 5"/>
          <p:cNvSpPr txBox="1"/>
          <p:nvPr/>
        </p:nvSpPr>
        <p:spPr>
          <a:xfrm>
            <a:off x="7025640" y="1750060"/>
            <a:ext cx="18548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endParaRPr lang="zh-CN" altLang="zh-CN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86905" y="1520190"/>
            <a:ext cx="2900045" cy="3067050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16" name="组合 15"/>
          <p:cNvGrpSpPr/>
          <p:nvPr/>
        </p:nvGrpSpPr>
        <p:grpSpPr>
          <a:xfrm>
            <a:off x="8949690" y="979170"/>
            <a:ext cx="828675" cy="891540"/>
            <a:chOff x="2019" y="2350"/>
            <a:chExt cx="1305" cy="1404"/>
          </a:xfrm>
        </p:grpSpPr>
        <p:pic>
          <p:nvPicPr>
            <p:cNvPr id="17" name="图片 16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19" y="2350"/>
              <a:ext cx="1305" cy="140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2239" y="2657"/>
              <a:ext cx="100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组合券包</a:t>
              </a:r>
              <a:endParaRPr lang="zh-CN" altLang="en-US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308610" y="1520190"/>
            <a:ext cx="6532245" cy="3104515"/>
          </a:xfrm>
          <a:prstGeom prst="rect">
            <a:avLst/>
          </a:prstGeom>
          <a:noFill/>
          <a:ln w="15875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文本框 115"/>
          <p:cNvSpPr txBox="1"/>
          <p:nvPr/>
        </p:nvSpPr>
        <p:spPr>
          <a:xfrm>
            <a:off x="1320165" y="547370"/>
            <a:ext cx="4882515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某鸡肉零食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TOP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品牌新人组合劵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025640" y="3832860"/>
            <a:ext cx="22955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200" b="1">
                <a:solidFill>
                  <a:schemeClr val="tx1"/>
                </a:solidFill>
                <a:sym typeface="+mn-ea"/>
              </a:rPr>
              <a:t>全网优先体验，打造专属感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200" b="1">
                <a:solidFill>
                  <a:schemeClr val="tx1"/>
                </a:solidFill>
                <a:sym typeface="+mn-ea"/>
              </a:rPr>
              <a:t>基于用户自身周边需求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200" b="1">
                <a:solidFill>
                  <a:schemeClr val="tx1"/>
                </a:solidFill>
                <a:sym typeface="+mn-ea"/>
              </a:rPr>
              <a:t>挖掘用户更大价值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10" name="图片 9" descr="企业微信截图_161384279622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940" y="2015490"/>
            <a:ext cx="2368550" cy="24733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75" y="1614170"/>
            <a:ext cx="3971290" cy="287464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10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48080" y="464185"/>
            <a:ext cx="238950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日常营销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-7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大主流形式</a:t>
            </a:r>
            <a:endParaRPr lang="zh-CN" altLang="zh-CN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52475" y="2106930"/>
            <a:ext cx="4780915" cy="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640080" y="1442085"/>
            <a:ext cx="6580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朋友圈抽奖+评论发布促销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0080" y="2298700"/>
            <a:ext cx="67703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价值点设计：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朋友圈点赞送福利，吸引更多人参与，让大家都开始关注你的朋友圈。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点赞的那条朋友圈是 宣传文案+诱人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促销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海报。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操作流程设计：</a:t>
            </a:r>
            <a:endParaRPr lang="zh-CN" sz="12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、先发朋友圈，告诉大家你有点赞送福利活动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、好友已经点赞，你发的每一条评论，都会提醒他，相当于你的促销绑定了她，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她会一直关注，直到被吸引、下单、购买。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、公布完之后，再发一条评论，让顾客可以直接看到你的促销发布，优惠的价格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可以吸引更多人下单。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55" y="719455"/>
            <a:ext cx="2621915" cy="466217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8" name="矩形 7"/>
          <p:cNvSpPr/>
          <p:nvPr/>
        </p:nvSpPr>
        <p:spPr>
          <a:xfrm>
            <a:off x="637540" y="2173605"/>
            <a:ext cx="5947410" cy="2607310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48080" y="464185"/>
            <a:ext cx="238950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日常营销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-7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大主流形式</a:t>
            </a:r>
            <a:endParaRPr lang="zh-CN" altLang="zh-CN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52475" y="2106930"/>
            <a:ext cx="4780915" cy="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640080" y="1442085"/>
            <a:ext cx="6580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深聊挖需成交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0080" y="2298700"/>
            <a:ext cx="50730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深聊：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来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回，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个回合以上，挖掘手机号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+2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个与销售强相关的标签</a:t>
            </a:r>
            <a:endParaRPr lang="zh-CN" altLang="en-US" sz="12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12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操作流程设计：</a:t>
            </a:r>
            <a:endParaRPr lang="zh-CN" sz="1200"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、先设计好的【钩子】，引发客户回复；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、客户回复后，根据客户的话题，进行眼神，进行卖货。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、提问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点评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建议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推荐产品，让客户主动加单。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095" y="887730"/>
            <a:ext cx="4028440" cy="32537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25795" y="4282440"/>
            <a:ext cx="4025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某个销售员一天的深聊记录表</a:t>
            </a:r>
            <a:r>
              <a:rPr lang="en-US" altLang="zh-CN"/>
              <a:t>~</a:t>
            </a:r>
            <a:endParaRPr lang="en-US" altLang="zh-CN"/>
          </a:p>
        </p:txBody>
      </p:sp>
      <p:sp>
        <p:nvSpPr>
          <p:cNvPr id="8" name="矩形 7"/>
          <p:cNvSpPr/>
          <p:nvPr/>
        </p:nvSpPr>
        <p:spPr>
          <a:xfrm>
            <a:off x="637540" y="2173605"/>
            <a:ext cx="4779010" cy="1736725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495743" y="464185"/>
            <a:ext cx="16941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深聊挖需的流程</a:t>
            </a:r>
            <a:endParaRPr lang="zh-CN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>
            <p:custDataLst>
              <p:tags r:id="rId3"/>
            </p:custDataLst>
          </p:nvPr>
        </p:nvGrpSpPr>
        <p:grpSpPr>
          <a:xfrm>
            <a:off x="68960" y="1475812"/>
            <a:ext cx="1940143" cy="3251311"/>
            <a:chOff x="404276" y="1908093"/>
            <a:chExt cx="1692000" cy="2835470"/>
          </a:xfrm>
        </p:grpSpPr>
        <p:sp>
          <p:nvSpPr>
            <p:cNvPr id="8" name="五边形 7"/>
            <p:cNvSpPr/>
            <p:nvPr>
              <p:custDataLst>
                <p:tags r:id="rId4"/>
              </p:custDataLst>
            </p:nvPr>
          </p:nvSpPr>
          <p:spPr>
            <a:xfrm>
              <a:off x="404276" y="1908093"/>
              <a:ext cx="1692000" cy="609170"/>
            </a:xfrm>
            <a:prstGeom prst="homePlate">
              <a:avLst/>
            </a:prstGeom>
            <a:solidFill>
              <a:srgbClr val="FA85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FA8550">
                <a:shade val="50000"/>
              </a:srgbClr>
            </a:lnRef>
            <a:fillRef idx="1">
              <a:srgbClr val="FA8550"/>
            </a:fillRef>
            <a:effectRef idx="0">
              <a:srgbClr val="FA8550"/>
            </a:effectRef>
            <a:fontRef idx="minor">
              <a:sysClr val="window" lastClr="FFFFFF"/>
            </a:fontRef>
          </p:style>
          <p:txBody>
  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  <a:normAutofit/>
            </a:bodyPr>
            <a:p>
              <a:pPr algn="ctr"/>
              <a:r>
                <a:rPr lang="zh-CN" altLang="en-US" sz="1510" b="1" dirty="0">
                  <a:solidFill>
                    <a:sysClr val="window" lastClr="FFFFFF"/>
                  </a:solidFill>
                  <a:latin typeface="Calibri Light" panose="020F0302020204030204" charset="0"/>
                  <a:ea typeface="宋体" panose="02010600030101010101" pitchFamily="2" charset="-122"/>
                  <a:cs typeface="+mn-ea"/>
                  <a:sym typeface="Arial" panose="020B0604020202020204" pitchFamily="34" charset="0"/>
                </a:rPr>
                <a:t>破冰</a:t>
              </a:r>
              <a:endParaRPr lang="zh-CN" altLang="en-US" sz="1510" b="1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512276" y="2723987"/>
              <a:ext cx="1476000" cy="2019576"/>
            </a:xfrm>
            <a:prstGeom prst="rect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square">
              <a:normAutofit/>
            </a:bodyPr>
            <a:p>
              <a:pPr>
                <a:lnSpc>
                  <a:spcPct val="120000"/>
                </a:lnSpc>
              </a:pP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个性化话术</a:t>
              </a:r>
              <a:b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</a:b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表情多</a:t>
              </a:r>
              <a:r>
                <a:rPr lang="en-US" altLang="zh-CN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+</a:t>
              </a: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语气词</a:t>
              </a:r>
              <a:r>
                <a:rPr lang="en-US" altLang="zh-CN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=</a:t>
              </a: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像真人</a:t>
              </a:r>
              <a:b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</a:b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重在在于让客户回复</a:t>
              </a: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>
            <p:custDataLst>
              <p:tags r:id="rId6"/>
            </p:custDataLst>
          </p:nvPr>
        </p:nvGrpSpPr>
        <p:grpSpPr>
          <a:xfrm>
            <a:off x="2037196" y="1475812"/>
            <a:ext cx="1940143" cy="3251311"/>
            <a:chOff x="2120776" y="1908093"/>
            <a:chExt cx="1692000" cy="2835470"/>
          </a:xfrm>
        </p:grpSpPr>
        <p:sp>
          <p:nvSpPr>
            <p:cNvPr id="9" name="任意多边形 8"/>
            <p:cNvSpPr/>
            <p:nvPr>
              <p:custDataLst>
                <p:tags r:id="rId7"/>
              </p:custDataLst>
            </p:nvPr>
          </p:nvSpPr>
          <p:spPr>
            <a:xfrm>
              <a:off x="2120776" y="1908093"/>
              <a:ext cx="1692000" cy="609170"/>
            </a:xfrm>
            <a:custGeom>
              <a:avLst/>
              <a:gdLst>
                <a:gd name="connsiteX0" fmla="*/ 0 w 2044284"/>
                <a:gd name="connsiteY0" fmla="*/ 0 h 734516"/>
                <a:gd name="connsiteX1" fmla="*/ 1677027 w 2044284"/>
                <a:gd name="connsiteY1" fmla="*/ 0 h 734516"/>
                <a:gd name="connsiteX2" fmla="*/ 2044284 w 2044284"/>
                <a:gd name="connsiteY2" fmla="*/ 367259 h 734516"/>
                <a:gd name="connsiteX3" fmla="*/ 1677027 w 2044284"/>
                <a:gd name="connsiteY3" fmla="*/ 734516 h 734516"/>
                <a:gd name="connsiteX4" fmla="*/ 6359 w 2044284"/>
                <a:gd name="connsiteY4" fmla="*/ 734516 h 734516"/>
                <a:gd name="connsiteX5" fmla="*/ 366815 w 2044284"/>
                <a:gd name="connsiteY5" fmla="*/ 374060 h 734516"/>
                <a:gd name="connsiteX6" fmla="*/ 0 w 2044284"/>
                <a:gd name="connsiteY6" fmla="*/ 7244 h 73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4284" h="734516">
                  <a:moveTo>
                    <a:pt x="0" y="0"/>
                  </a:moveTo>
                  <a:lnTo>
                    <a:pt x="1677027" y="0"/>
                  </a:lnTo>
                  <a:lnTo>
                    <a:pt x="2044284" y="367259"/>
                  </a:lnTo>
                  <a:lnTo>
                    <a:pt x="1677027" y="734516"/>
                  </a:lnTo>
                  <a:lnTo>
                    <a:pt x="6359" y="734516"/>
                  </a:lnTo>
                  <a:lnTo>
                    <a:pt x="366815" y="374060"/>
                  </a:lnTo>
                  <a:lnTo>
                    <a:pt x="0" y="7244"/>
                  </a:lnTo>
                  <a:close/>
                </a:path>
              </a:pathLst>
            </a:custGeom>
            <a:solidFill>
              <a:srgbClr val="CE8D3E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FA8550">
                <a:shade val="50000"/>
              </a:srgbClr>
            </a:lnRef>
            <a:fillRef idx="1">
              <a:srgbClr val="FA8550"/>
            </a:fillRef>
            <a:effectRef idx="0">
              <a:srgbClr val="FA8550"/>
            </a:effectRef>
            <a:fontRef idx="minor">
              <a:sysClr val="window" lastClr="FFFFFF"/>
            </a:fontRef>
          </p:style>
          <p:txBody>
  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  <a:normAutofit/>
            </a:bodyPr>
            <a:p>
              <a:pPr algn="ctr"/>
              <a:r>
                <a:rPr lang="zh-CN" altLang="en-US" sz="1510" b="1" dirty="0">
                  <a:solidFill>
                    <a:sysClr val="window" lastClr="FFFFFF"/>
                  </a:solidFill>
                  <a:latin typeface="Calibri Light" panose="020F0302020204030204" charset="0"/>
                  <a:ea typeface="宋体" panose="02010600030101010101" pitchFamily="2" charset="-122"/>
                  <a:cs typeface="+mn-ea"/>
                  <a:sym typeface="Arial" panose="020B0604020202020204" pitchFamily="34" charset="0"/>
                </a:rPr>
                <a:t>客户回答</a:t>
              </a:r>
              <a:endParaRPr lang="zh-CN" altLang="en-US" sz="1510" b="1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8"/>
              </p:custDataLst>
            </p:nvPr>
          </p:nvSpPr>
          <p:spPr>
            <a:xfrm>
              <a:off x="2228776" y="2723987"/>
              <a:ext cx="1476000" cy="2019576"/>
            </a:xfrm>
            <a:prstGeom prst="rect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>
              <a:normAutofit lnSpcReduction="10000"/>
            </a:bodyPr>
            <a:p>
              <a:pPr>
                <a:lnSpc>
                  <a:spcPct val="120000"/>
                </a:lnSpc>
              </a:pP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表达理解，尊重，认同，夸奖</a:t>
              </a:r>
              <a:r>
                <a:rPr lang="en-US" altLang="zh-CN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...</a:t>
              </a:r>
              <a:endParaRPr lang="en-US" altLang="zh-CN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zh-CN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建立友好平等的沟通氛围</a:t>
              </a:r>
              <a:b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</a:br>
              <a:b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</a:b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34" name="组合 33"/>
          <p:cNvGrpSpPr/>
          <p:nvPr>
            <p:custDataLst>
              <p:tags r:id="rId9"/>
            </p:custDataLst>
          </p:nvPr>
        </p:nvGrpSpPr>
        <p:grpSpPr>
          <a:xfrm>
            <a:off x="4005432" y="1466827"/>
            <a:ext cx="1940143" cy="3260298"/>
            <a:chOff x="3837276" y="1900256"/>
            <a:chExt cx="1692000" cy="2843308"/>
          </a:xfrm>
        </p:grpSpPr>
        <p:sp>
          <p:nvSpPr>
            <p:cNvPr id="10" name="任意多边形 9"/>
            <p:cNvSpPr/>
            <p:nvPr>
              <p:custDataLst>
                <p:tags r:id="rId10"/>
              </p:custDataLst>
            </p:nvPr>
          </p:nvSpPr>
          <p:spPr>
            <a:xfrm>
              <a:off x="3837276" y="1900256"/>
              <a:ext cx="1692000" cy="609170"/>
            </a:xfrm>
            <a:custGeom>
              <a:avLst/>
              <a:gdLst>
                <a:gd name="connsiteX0" fmla="*/ 0 w 2044284"/>
                <a:gd name="connsiteY0" fmla="*/ 0 h 734516"/>
                <a:gd name="connsiteX1" fmla="*/ 1677027 w 2044284"/>
                <a:gd name="connsiteY1" fmla="*/ 0 h 734516"/>
                <a:gd name="connsiteX2" fmla="*/ 2044284 w 2044284"/>
                <a:gd name="connsiteY2" fmla="*/ 367259 h 734516"/>
                <a:gd name="connsiteX3" fmla="*/ 1677027 w 2044284"/>
                <a:gd name="connsiteY3" fmla="*/ 734516 h 734516"/>
                <a:gd name="connsiteX4" fmla="*/ 6359 w 2044284"/>
                <a:gd name="connsiteY4" fmla="*/ 734516 h 734516"/>
                <a:gd name="connsiteX5" fmla="*/ 366815 w 2044284"/>
                <a:gd name="connsiteY5" fmla="*/ 374060 h 734516"/>
                <a:gd name="connsiteX6" fmla="*/ 0 w 2044284"/>
                <a:gd name="connsiteY6" fmla="*/ 7244 h 73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4284" h="734516">
                  <a:moveTo>
                    <a:pt x="0" y="0"/>
                  </a:moveTo>
                  <a:lnTo>
                    <a:pt x="1677027" y="0"/>
                  </a:lnTo>
                  <a:lnTo>
                    <a:pt x="2044284" y="367259"/>
                  </a:lnTo>
                  <a:lnTo>
                    <a:pt x="1677027" y="734516"/>
                  </a:lnTo>
                  <a:lnTo>
                    <a:pt x="6359" y="734516"/>
                  </a:lnTo>
                  <a:lnTo>
                    <a:pt x="366815" y="374060"/>
                  </a:lnTo>
                  <a:lnTo>
                    <a:pt x="0" y="7244"/>
                  </a:lnTo>
                  <a:close/>
                </a:path>
              </a:pathLst>
            </a:custGeom>
            <a:solidFill>
              <a:srgbClr val="E74D5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FA8550">
                <a:shade val="50000"/>
              </a:srgbClr>
            </a:lnRef>
            <a:fillRef idx="1">
              <a:srgbClr val="FA8550"/>
            </a:fillRef>
            <a:effectRef idx="0">
              <a:srgbClr val="FA8550"/>
            </a:effectRef>
            <a:fontRef idx="minor">
              <a:sysClr val="window" lastClr="FFFFFF"/>
            </a:fontRef>
          </p:style>
          <p:txBody>
  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  <a:normAutofit/>
            </a:bodyPr>
            <a:p>
              <a:pPr algn="ctr"/>
              <a:r>
                <a:rPr lang="zh-CN" altLang="en-US" sz="1510" b="1" dirty="0">
                  <a:solidFill>
                    <a:sysClr val="window" lastClr="FFFFFF"/>
                  </a:solidFill>
                  <a:latin typeface="Calibri Light" panose="020F0302020204030204" charset="0"/>
                  <a:ea typeface="宋体" panose="02010600030101010101" pitchFamily="2" charset="-122"/>
                  <a:cs typeface="+mn-ea"/>
                  <a:sym typeface="Arial" panose="020B0604020202020204" pitchFamily="34" charset="0"/>
                </a:rPr>
                <a:t>多次提问</a:t>
              </a:r>
              <a:endParaRPr lang="zh-CN" altLang="en-US" sz="1510" b="1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矩形 28"/>
            <p:cNvSpPr/>
            <p:nvPr>
              <p:custDataLst>
                <p:tags r:id="rId11"/>
              </p:custDataLst>
            </p:nvPr>
          </p:nvSpPr>
          <p:spPr>
            <a:xfrm>
              <a:off x="3945276" y="2723988"/>
              <a:ext cx="1476000" cy="2019576"/>
            </a:xfrm>
            <a:prstGeom prst="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>
              <a:normAutofit/>
            </a:bodyPr>
            <a:p>
              <a:pPr>
                <a:lnSpc>
                  <a:spcPct val="120000"/>
                </a:lnSpc>
              </a:pP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每一句话以提问结尾</a:t>
              </a: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开放</a:t>
              </a:r>
              <a:r>
                <a:rPr lang="en-US" altLang="zh-CN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/</a:t>
              </a: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封闭</a:t>
              </a:r>
              <a:r>
                <a:rPr lang="en-US" altLang="zh-CN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/</a:t>
              </a: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半封闭交错出现</a:t>
              </a: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提问围绕核心买点</a:t>
              </a: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12"/>
            </p:custDataLst>
          </p:nvPr>
        </p:nvGrpSpPr>
        <p:grpSpPr>
          <a:xfrm>
            <a:off x="5973668" y="1475812"/>
            <a:ext cx="1940143" cy="3251311"/>
            <a:chOff x="5553776" y="1908093"/>
            <a:chExt cx="1692000" cy="2835470"/>
          </a:xfrm>
        </p:grpSpPr>
        <p:sp>
          <p:nvSpPr>
            <p:cNvPr id="12" name="任意多边形 11"/>
            <p:cNvSpPr/>
            <p:nvPr>
              <p:custDataLst>
                <p:tags r:id="rId13"/>
              </p:custDataLst>
            </p:nvPr>
          </p:nvSpPr>
          <p:spPr>
            <a:xfrm>
              <a:off x="5553776" y="1908093"/>
              <a:ext cx="1692000" cy="609170"/>
            </a:xfrm>
            <a:custGeom>
              <a:avLst/>
              <a:gdLst>
                <a:gd name="connsiteX0" fmla="*/ 0 w 2044284"/>
                <a:gd name="connsiteY0" fmla="*/ 0 h 734516"/>
                <a:gd name="connsiteX1" fmla="*/ 1677027 w 2044284"/>
                <a:gd name="connsiteY1" fmla="*/ 0 h 734516"/>
                <a:gd name="connsiteX2" fmla="*/ 2044284 w 2044284"/>
                <a:gd name="connsiteY2" fmla="*/ 367259 h 734516"/>
                <a:gd name="connsiteX3" fmla="*/ 1677027 w 2044284"/>
                <a:gd name="connsiteY3" fmla="*/ 734516 h 734516"/>
                <a:gd name="connsiteX4" fmla="*/ 6359 w 2044284"/>
                <a:gd name="connsiteY4" fmla="*/ 734516 h 734516"/>
                <a:gd name="connsiteX5" fmla="*/ 366815 w 2044284"/>
                <a:gd name="connsiteY5" fmla="*/ 374060 h 734516"/>
                <a:gd name="connsiteX6" fmla="*/ 0 w 2044284"/>
                <a:gd name="connsiteY6" fmla="*/ 7244 h 73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4284" h="734516">
                  <a:moveTo>
                    <a:pt x="0" y="0"/>
                  </a:moveTo>
                  <a:lnTo>
                    <a:pt x="1677027" y="0"/>
                  </a:lnTo>
                  <a:lnTo>
                    <a:pt x="2044284" y="367259"/>
                  </a:lnTo>
                  <a:lnTo>
                    <a:pt x="1677027" y="734516"/>
                  </a:lnTo>
                  <a:lnTo>
                    <a:pt x="6359" y="734516"/>
                  </a:lnTo>
                  <a:lnTo>
                    <a:pt x="366815" y="374060"/>
                  </a:lnTo>
                  <a:lnTo>
                    <a:pt x="0" y="7244"/>
                  </a:lnTo>
                  <a:close/>
                </a:path>
              </a:pathLst>
            </a:custGeom>
            <a:solidFill>
              <a:srgbClr val="FABD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FA8550">
                <a:shade val="50000"/>
              </a:srgbClr>
            </a:lnRef>
            <a:fillRef idx="1">
              <a:srgbClr val="FA8550"/>
            </a:fillRef>
            <a:effectRef idx="0">
              <a:srgbClr val="FA8550"/>
            </a:effectRef>
            <a:fontRef idx="minor">
              <a:sysClr val="window" lastClr="FFFFFF"/>
            </a:fontRef>
          </p:style>
          <p:txBody>
  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  <a:normAutofit/>
            </a:bodyPr>
            <a:p>
              <a:pPr algn="ctr"/>
              <a:r>
                <a:rPr lang="zh-CN" altLang="en-US" sz="1510" b="1" dirty="0">
                  <a:solidFill>
                    <a:sysClr val="window" lastClr="FFFFFF"/>
                  </a:solidFill>
                  <a:latin typeface="Calibri Light" panose="020F0302020204030204" charset="0"/>
                  <a:ea typeface="宋体" panose="02010600030101010101" pitchFamily="2" charset="-122"/>
                  <a:cs typeface="+mn-ea"/>
                  <a:sym typeface="Arial" panose="020B0604020202020204" pitchFamily="34" charset="0"/>
                </a:rPr>
                <a:t>给建议</a:t>
              </a:r>
              <a:r>
                <a:rPr lang="en-US" altLang="zh-CN" sz="1510" b="1" dirty="0">
                  <a:solidFill>
                    <a:sysClr val="window" lastClr="FFFFFF"/>
                  </a:solidFill>
                  <a:latin typeface="Calibri Light" panose="020F0302020204030204" charset="0"/>
                  <a:ea typeface="宋体" panose="02010600030101010101" pitchFamily="2" charset="-122"/>
                  <a:cs typeface="+mn-ea"/>
                  <a:sym typeface="Arial" panose="020B0604020202020204" pitchFamily="34" charset="0"/>
                </a:rPr>
                <a:t>/</a:t>
              </a:r>
              <a:r>
                <a:rPr lang="zh-CN" altLang="en-US" sz="1510" b="1" dirty="0">
                  <a:solidFill>
                    <a:sysClr val="window" lastClr="FFFFFF"/>
                  </a:solidFill>
                  <a:latin typeface="Calibri Light" panose="020F0302020204030204" charset="0"/>
                  <a:ea typeface="宋体" panose="02010600030101010101" pitchFamily="2" charset="-122"/>
                  <a:cs typeface="+mn-ea"/>
                  <a:sym typeface="Arial" panose="020B0604020202020204" pitchFamily="34" charset="0"/>
                </a:rPr>
                <a:t>方案</a:t>
              </a:r>
              <a:endParaRPr lang="zh-CN" altLang="en-US" sz="1510" b="1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 29"/>
            <p:cNvSpPr/>
            <p:nvPr>
              <p:custDataLst>
                <p:tags r:id="rId14"/>
              </p:custDataLst>
            </p:nvPr>
          </p:nvSpPr>
          <p:spPr>
            <a:xfrm>
              <a:off x="5661776" y="2723987"/>
              <a:ext cx="1476000" cy="2019576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normAutofit/>
            </a:bodyPr>
            <a:p>
              <a:pPr>
                <a:lnSpc>
                  <a:spcPct val="120000"/>
                </a:lnSpc>
              </a:pP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轻，特别注重语气，不要搞成说教</a:t>
              </a: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相对客观，捎带私货</a:t>
              </a: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15"/>
            </p:custDataLst>
          </p:nvPr>
        </p:nvGrpSpPr>
        <p:grpSpPr>
          <a:xfrm>
            <a:off x="7941904" y="1466827"/>
            <a:ext cx="1940143" cy="3260298"/>
            <a:chOff x="7270276" y="1900256"/>
            <a:chExt cx="1692000" cy="2843308"/>
          </a:xfrm>
        </p:grpSpPr>
        <p:sp>
          <p:nvSpPr>
            <p:cNvPr id="13" name="任意多边形 12"/>
            <p:cNvSpPr/>
            <p:nvPr>
              <p:custDataLst>
                <p:tags r:id="rId16"/>
              </p:custDataLst>
            </p:nvPr>
          </p:nvSpPr>
          <p:spPr>
            <a:xfrm>
              <a:off x="7270276" y="1900256"/>
              <a:ext cx="1692000" cy="609170"/>
            </a:xfrm>
            <a:custGeom>
              <a:avLst/>
              <a:gdLst>
                <a:gd name="connsiteX0" fmla="*/ 0 w 2044284"/>
                <a:gd name="connsiteY0" fmla="*/ 0 h 734516"/>
                <a:gd name="connsiteX1" fmla="*/ 1677027 w 2044284"/>
                <a:gd name="connsiteY1" fmla="*/ 0 h 734516"/>
                <a:gd name="connsiteX2" fmla="*/ 2044284 w 2044284"/>
                <a:gd name="connsiteY2" fmla="*/ 367259 h 734516"/>
                <a:gd name="connsiteX3" fmla="*/ 1677027 w 2044284"/>
                <a:gd name="connsiteY3" fmla="*/ 734516 h 734516"/>
                <a:gd name="connsiteX4" fmla="*/ 6359 w 2044284"/>
                <a:gd name="connsiteY4" fmla="*/ 734516 h 734516"/>
                <a:gd name="connsiteX5" fmla="*/ 366815 w 2044284"/>
                <a:gd name="connsiteY5" fmla="*/ 374060 h 734516"/>
                <a:gd name="connsiteX6" fmla="*/ 0 w 2044284"/>
                <a:gd name="connsiteY6" fmla="*/ 7244 h 73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4284" h="734516">
                  <a:moveTo>
                    <a:pt x="0" y="0"/>
                  </a:moveTo>
                  <a:lnTo>
                    <a:pt x="1677027" y="0"/>
                  </a:lnTo>
                  <a:lnTo>
                    <a:pt x="2044284" y="367259"/>
                  </a:lnTo>
                  <a:lnTo>
                    <a:pt x="1677027" y="734516"/>
                  </a:lnTo>
                  <a:lnTo>
                    <a:pt x="6359" y="734516"/>
                  </a:lnTo>
                  <a:lnTo>
                    <a:pt x="366815" y="374060"/>
                  </a:lnTo>
                  <a:lnTo>
                    <a:pt x="0" y="7244"/>
                  </a:lnTo>
                  <a:close/>
                </a:path>
              </a:pathLst>
            </a:custGeom>
            <a:solidFill>
              <a:srgbClr val="9C6A6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FA8550">
                <a:shade val="50000"/>
              </a:srgbClr>
            </a:lnRef>
            <a:fillRef idx="1">
              <a:srgbClr val="FA8550"/>
            </a:fillRef>
            <a:effectRef idx="0">
              <a:srgbClr val="FA8550"/>
            </a:effectRef>
            <a:fontRef idx="minor">
              <a:sysClr val="window" lastClr="FFFFFF"/>
            </a:fontRef>
          </p:style>
          <p:txBody>
  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  <a:normAutofit/>
            </a:bodyPr>
            <a:p>
              <a:pPr algn="ctr"/>
              <a:r>
                <a:rPr lang="zh-CN" altLang="en-US" sz="1510" b="1" dirty="0">
                  <a:solidFill>
                    <a:sysClr val="window" lastClr="FFFFFF"/>
                  </a:solidFill>
                  <a:latin typeface="Calibri Light" panose="020F0302020204030204" charset="0"/>
                  <a:ea typeface="宋体" panose="02010600030101010101" pitchFamily="2" charset="-122"/>
                  <a:cs typeface="+mn-ea"/>
                  <a:sym typeface="Arial" panose="020B0604020202020204" pitchFamily="34" charset="0"/>
                </a:rPr>
                <a:t>引导销售</a:t>
              </a:r>
              <a:endParaRPr lang="zh-CN" altLang="en-US" sz="1510" b="1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矩形 30"/>
            <p:cNvSpPr/>
            <p:nvPr>
              <p:custDataLst>
                <p:tags r:id="rId17"/>
              </p:custDataLst>
            </p:nvPr>
          </p:nvSpPr>
          <p:spPr>
            <a:xfrm>
              <a:off x="7378276" y="2723988"/>
              <a:ext cx="1476000" cy="2019576"/>
            </a:xfrm>
            <a:prstGeom prst="rect">
              <a:avLst/>
            </a:prstGeom>
            <a:ln w="28575">
              <a:solidFill>
                <a:srgbClr val="0264AC"/>
              </a:solidFill>
            </a:ln>
          </p:spPr>
          <p:txBody>
            <a:bodyPr wrap="square">
              <a:normAutofit/>
            </a:bodyPr>
            <a:p>
              <a:pPr>
                <a:lnSpc>
                  <a:spcPct val="120000"/>
                </a:lnSpc>
              </a:pP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适时配合营销活动</a:t>
              </a: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站在客户立场，帮客户找便宜</a:t>
              </a: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510" dirty="0">
                  <a:solidFill>
                    <a:srgbClr val="39302A"/>
                  </a:solidFill>
                  <a:sym typeface="Arial" panose="020B0604020202020204" pitchFamily="34" charset="0"/>
                </a:rPr>
                <a:t>心态要放平</a:t>
              </a: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zh-CN" altLang="en-US" sz="1510" dirty="0">
                <a:solidFill>
                  <a:srgbClr val="39302A"/>
                </a:solidFill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48080" y="464185"/>
            <a:ext cx="238950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日常营销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-7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大主流形式</a:t>
            </a:r>
            <a:endParaRPr lang="zh-CN" altLang="zh-CN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52475" y="2106930"/>
            <a:ext cx="4780915" cy="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640080" y="1442085"/>
            <a:ext cx="6580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充值消费</a:t>
            </a:r>
            <a:r>
              <a:rPr lang="en-US" altLang="zh-CN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锁死</a:t>
            </a:r>
            <a:r>
              <a:rPr lang="en-US" altLang="zh-CN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VIP</a:t>
            </a: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客户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0080" y="2298700"/>
            <a:ext cx="677037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充值：痛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次，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VIP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自动刷业绩的方法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充值的好处：</a:t>
            </a:r>
            <a:endParaRPr lang="zh-CN" sz="12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、提高客单；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、回购和活跃都有提升，会自动成为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水军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（内心的自豪感）。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、每次活动都享受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折上折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，每次都会来找便宜。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、刷卡无痛感，余额消耗快，产品和服务满意，持续充值。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145" y="770890"/>
            <a:ext cx="2621915" cy="466217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202373" y="438150"/>
            <a:ext cx="254381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VIP</a:t>
            </a:r>
            <a:r>
              <a: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充值的黄金三角模型</a:t>
            </a:r>
            <a:endParaRPr lang="zh-CN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4" name="Freeform 63"/>
          <p:cNvSpPr/>
          <p:nvPr>
            <p:custDataLst>
              <p:tags r:id="rId3"/>
            </p:custDataLst>
          </p:nvPr>
        </p:nvSpPr>
        <p:spPr>
          <a:xfrm>
            <a:off x="1544591" y="1237403"/>
            <a:ext cx="1124748" cy="1124748"/>
          </a:xfrm>
          <a:custGeom>
            <a:avLst/>
            <a:gdLst>
              <a:gd name="connsiteX0" fmla="*/ 0 w 2793352"/>
              <a:gd name="connsiteY0" fmla="*/ 1396676 h 2793352"/>
              <a:gd name="connsiteX1" fmla="*/ 1396676 w 2793352"/>
              <a:gd name="connsiteY1" fmla="*/ 0 h 2793352"/>
              <a:gd name="connsiteX2" fmla="*/ 2793352 w 2793352"/>
              <a:gd name="connsiteY2" fmla="*/ 1396676 h 2793352"/>
              <a:gd name="connsiteX3" fmla="*/ 1396676 w 2793352"/>
              <a:gd name="connsiteY3" fmla="*/ 2793352 h 2793352"/>
              <a:gd name="connsiteX4" fmla="*/ 0 w 2793352"/>
              <a:gd name="connsiteY4" fmla="*/ 1396676 h 2793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3352" h="2793352">
                <a:moveTo>
                  <a:pt x="0" y="1396676"/>
                </a:moveTo>
                <a:cubicBezTo>
                  <a:pt x="0" y="625313"/>
                  <a:pt x="625313" y="0"/>
                  <a:pt x="1396676" y="0"/>
                </a:cubicBezTo>
                <a:cubicBezTo>
                  <a:pt x="2168039" y="0"/>
                  <a:pt x="2793352" y="625313"/>
                  <a:pt x="2793352" y="1396676"/>
                </a:cubicBezTo>
                <a:cubicBezTo>
                  <a:pt x="2793352" y="2168039"/>
                  <a:pt x="2168039" y="2793352"/>
                  <a:pt x="1396676" y="2793352"/>
                </a:cubicBezTo>
                <a:cubicBezTo>
                  <a:pt x="625313" y="2793352"/>
                  <a:pt x="0" y="2168039"/>
                  <a:pt x="0" y="1396676"/>
                </a:cubicBezTo>
                <a:close/>
              </a:path>
            </a:pathLst>
          </a:custGeom>
          <a:solidFill>
            <a:srgbClr val="ED7D31"/>
          </a:solidFill>
        </p:spPr>
        <p:style>
          <a:lnRef idx="2">
            <a:srgbClr val="FFFFFF">
              <a:hueOff val="0"/>
              <a:satOff val="0"/>
              <a:lumOff val="0"/>
              <a:alphaOff val="0"/>
            </a:srgbClr>
          </a:lnRef>
          <a:fillRef idx="1">
            <a:srgbClr val="00B0F0">
              <a:hueOff val="0"/>
              <a:satOff val="0"/>
              <a:lumOff val="0"/>
              <a:alphaOff val="0"/>
            </a:srgbClr>
          </a:fillRef>
          <a:effectRef idx="0">
            <a:srgbClr val="00B0F0">
              <a:hueOff val="0"/>
              <a:satOff val="0"/>
              <a:lumOff val="0"/>
              <a:alphaOff val="0"/>
            </a:srgbClr>
          </a:effectRef>
          <a:fontRef idx="minor">
            <a:srgbClr val="FFFFFF"/>
          </a:fontRef>
        </p:style>
        <p:txBody>
          <a:bodyPr spcFirstLastPara="0" vert="horz" wrap="square" lIns="75583" tIns="39303" rIns="75583" bIns="39303" numCol="1" spcCol="1270" anchor="ctr" anchorCtr="0">
            <a:normAutofit/>
          </a:bodyPr>
          <a:p>
            <a:pPr algn="ctr" defTabSz="311150">
              <a:spcBef>
                <a:spcPct val="0"/>
              </a:spcBef>
              <a:spcAft>
                <a:spcPct val="35000"/>
              </a:spcAft>
            </a:pPr>
            <a:r>
              <a:rPr lang="zh-CN" altLang="en-US" sz="1680" b="1" dirty="0">
                <a:sym typeface="Arial" panose="020B0604020202020204" pitchFamily="34" charset="0"/>
              </a:rPr>
              <a:t>利益点</a:t>
            </a:r>
            <a:endParaRPr lang="zh-CN" altLang="en-US" sz="1680" b="1" dirty="0">
              <a:sym typeface="Arial" panose="020B0604020202020204" pitchFamily="34" charset="0"/>
            </a:endParaRPr>
          </a:p>
        </p:txBody>
      </p:sp>
      <p:sp>
        <p:nvSpPr>
          <p:cNvPr id="68" name="Freeform 67"/>
          <p:cNvSpPr/>
          <p:nvPr>
            <p:custDataLst>
              <p:tags r:id="rId4"/>
            </p:custDataLst>
          </p:nvPr>
        </p:nvSpPr>
        <p:spPr>
          <a:xfrm>
            <a:off x="2591577" y="3038161"/>
            <a:ext cx="1124748" cy="1124748"/>
          </a:xfrm>
          <a:custGeom>
            <a:avLst/>
            <a:gdLst>
              <a:gd name="connsiteX0" fmla="*/ 0 w 2793352"/>
              <a:gd name="connsiteY0" fmla="*/ 1396676 h 2793352"/>
              <a:gd name="connsiteX1" fmla="*/ 1396676 w 2793352"/>
              <a:gd name="connsiteY1" fmla="*/ 0 h 2793352"/>
              <a:gd name="connsiteX2" fmla="*/ 2793352 w 2793352"/>
              <a:gd name="connsiteY2" fmla="*/ 1396676 h 2793352"/>
              <a:gd name="connsiteX3" fmla="*/ 1396676 w 2793352"/>
              <a:gd name="connsiteY3" fmla="*/ 2793352 h 2793352"/>
              <a:gd name="connsiteX4" fmla="*/ 0 w 2793352"/>
              <a:gd name="connsiteY4" fmla="*/ 1396676 h 2793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3352" h="2793352">
                <a:moveTo>
                  <a:pt x="0" y="1396676"/>
                </a:moveTo>
                <a:cubicBezTo>
                  <a:pt x="0" y="625313"/>
                  <a:pt x="625313" y="0"/>
                  <a:pt x="1396676" y="0"/>
                </a:cubicBezTo>
                <a:cubicBezTo>
                  <a:pt x="2168039" y="0"/>
                  <a:pt x="2793352" y="625313"/>
                  <a:pt x="2793352" y="1396676"/>
                </a:cubicBezTo>
                <a:cubicBezTo>
                  <a:pt x="2793352" y="2168039"/>
                  <a:pt x="2168039" y="2793352"/>
                  <a:pt x="1396676" y="2793352"/>
                </a:cubicBezTo>
                <a:cubicBezTo>
                  <a:pt x="625313" y="2793352"/>
                  <a:pt x="0" y="2168039"/>
                  <a:pt x="0" y="1396676"/>
                </a:cubicBezTo>
                <a:close/>
              </a:path>
            </a:pathLst>
          </a:custGeom>
          <a:solidFill>
            <a:srgbClr val="A5A5A5"/>
          </a:solidFill>
        </p:spPr>
        <p:style>
          <a:lnRef idx="2">
            <a:srgbClr val="FFFFFF">
              <a:hueOff val="0"/>
              <a:satOff val="0"/>
              <a:lumOff val="0"/>
              <a:alphaOff val="0"/>
            </a:srgbClr>
          </a:lnRef>
          <a:fillRef idx="1">
            <a:srgbClr val="0070C0">
              <a:hueOff val="0"/>
              <a:satOff val="0"/>
              <a:lumOff val="0"/>
              <a:alphaOff val="0"/>
            </a:srgbClr>
          </a:fillRef>
          <a:effectRef idx="0">
            <a:srgbClr val="0070C0">
              <a:hueOff val="0"/>
              <a:satOff val="0"/>
              <a:lumOff val="0"/>
              <a:alphaOff val="0"/>
            </a:srgbClr>
          </a:effectRef>
          <a:fontRef idx="minor">
            <a:srgbClr val="FFFFFF"/>
          </a:fontRef>
        </p:style>
        <p:txBody>
          <a:bodyPr spcFirstLastPara="0" vert="horz" wrap="square" lIns="75583" tIns="39303" rIns="75583" bIns="39303" numCol="1" spcCol="1270" anchor="ctr" anchorCtr="0">
            <a:normAutofit/>
          </a:bodyPr>
          <a:p>
            <a:pPr algn="ctr" defTabSz="311150">
              <a:spcBef>
                <a:spcPct val="0"/>
              </a:spcBef>
              <a:spcAft>
                <a:spcPct val="35000"/>
              </a:spcAft>
            </a:pPr>
            <a:r>
              <a:rPr lang="zh-CN" altLang="en-US" sz="1680" b="1" dirty="0">
                <a:sym typeface="Arial" panose="020B0604020202020204" pitchFamily="34" charset="0"/>
              </a:rPr>
              <a:t>结合活动</a:t>
            </a:r>
            <a:endParaRPr lang="zh-CN" altLang="en-US" sz="1680" b="1" dirty="0">
              <a:sym typeface="Arial" panose="020B0604020202020204" pitchFamily="34" charset="0"/>
            </a:endParaRPr>
          </a:p>
        </p:txBody>
      </p:sp>
      <p:sp>
        <p:nvSpPr>
          <p:cNvPr id="71" name="Freeform 70"/>
          <p:cNvSpPr/>
          <p:nvPr>
            <p:custDataLst>
              <p:tags r:id="rId5"/>
            </p:custDataLst>
          </p:nvPr>
        </p:nvSpPr>
        <p:spPr>
          <a:xfrm>
            <a:off x="497604" y="3039427"/>
            <a:ext cx="1124748" cy="1124748"/>
          </a:xfrm>
          <a:custGeom>
            <a:avLst/>
            <a:gdLst>
              <a:gd name="connsiteX0" fmla="*/ 0 w 2793352"/>
              <a:gd name="connsiteY0" fmla="*/ 1396676 h 2793352"/>
              <a:gd name="connsiteX1" fmla="*/ 1396676 w 2793352"/>
              <a:gd name="connsiteY1" fmla="*/ 0 h 2793352"/>
              <a:gd name="connsiteX2" fmla="*/ 2793352 w 2793352"/>
              <a:gd name="connsiteY2" fmla="*/ 1396676 h 2793352"/>
              <a:gd name="connsiteX3" fmla="*/ 1396676 w 2793352"/>
              <a:gd name="connsiteY3" fmla="*/ 2793352 h 2793352"/>
              <a:gd name="connsiteX4" fmla="*/ 0 w 2793352"/>
              <a:gd name="connsiteY4" fmla="*/ 1396676 h 2793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3352" h="2793352">
                <a:moveTo>
                  <a:pt x="0" y="1396676"/>
                </a:moveTo>
                <a:cubicBezTo>
                  <a:pt x="0" y="625313"/>
                  <a:pt x="625313" y="0"/>
                  <a:pt x="1396676" y="0"/>
                </a:cubicBezTo>
                <a:cubicBezTo>
                  <a:pt x="2168039" y="0"/>
                  <a:pt x="2793352" y="625313"/>
                  <a:pt x="2793352" y="1396676"/>
                </a:cubicBezTo>
                <a:cubicBezTo>
                  <a:pt x="2793352" y="2168039"/>
                  <a:pt x="2168039" y="2793352"/>
                  <a:pt x="1396676" y="2793352"/>
                </a:cubicBezTo>
                <a:cubicBezTo>
                  <a:pt x="625313" y="2793352"/>
                  <a:pt x="0" y="2168039"/>
                  <a:pt x="0" y="1396676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rgbClr val="FFFFFF">
              <a:hueOff val="0"/>
              <a:satOff val="0"/>
              <a:lumOff val="0"/>
              <a:alphaOff val="0"/>
            </a:srgbClr>
          </a:lnRef>
          <a:fillRef idx="1">
            <a:srgbClr val="002060">
              <a:hueOff val="0"/>
              <a:satOff val="0"/>
              <a:lumOff val="0"/>
              <a:alphaOff val="0"/>
            </a:srgbClr>
          </a:fillRef>
          <a:effectRef idx="0">
            <a:srgbClr val="002060">
              <a:hueOff val="0"/>
              <a:satOff val="0"/>
              <a:lumOff val="0"/>
              <a:alphaOff val="0"/>
            </a:srgbClr>
          </a:effectRef>
          <a:fontRef idx="minor">
            <a:srgbClr val="FFFFFF"/>
          </a:fontRef>
        </p:style>
        <p:txBody>
          <a:bodyPr spcFirstLastPara="0" vert="horz" wrap="square" lIns="75583" tIns="39303" rIns="75583" bIns="39303" numCol="1" spcCol="1270" anchor="ctr" anchorCtr="0">
            <a:normAutofit/>
          </a:bodyPr>
          <a:p>
            <a:pPr algn="ctr" defTabSz="311150">
              <a:spcBef>
                <a:spcPct val="0"/>
              </a:spcBef>
              <a:spcAft>
                <a:spcPct val="35000"/>
              </a:spcAft>
            </a:pPr>
            <a:r>
              <a:rPr lang="zh-CN" altLang="en-US" sz="1680" b="1" dirty="0">
                <a:sym typeface="Arial" panose="020B0604020202020204" pitchFamily="34" charset="0"/>
              </a:rPr>
              <a:t>话术</a:t>
            </a:r>
            <a:endParaRPr lang="zh-CN" altLang="en-US" sz="1680" b="1" dirty="0">
              <a:sym typeface="Arial" panose="020B0604020202020204" pitchFamily="34" charset="0"/>
            </a:endParaRPr>
          </a:p>
        </p:txBody>
      </p:sp>
      <p:sp>
        <p:nvSpPr>
          <p:cNvPr id="65" name="Freeform 64"/>
          <p:cNvSpPr/>
          <p:nvPr>
            <p:custDataLst>
              <p:tags r:id="rId6"/>
            </p:custDataLst>
          </p:nvPr>
        </p:nvSpPr>
        <p:spPr>
          <a:xfrm rot="3600000">
            <a:off x="2526025" y="2661405"/>
            <a:ext cx="298268" cy="100067"/>
          </a:xfrm>
          <a:custGeom>
            <a:avLst/>
            <a:gdLst>
              <a:gd name="connsiteX0" fmla="*/ 0 w 740758"/>
              <a:gd name="connsiteY0" fmla="*/ 49704 h 248520"/>
              <a:gd name="connsiteX1" fmla="*/ 616498 w 740758"/>
              <a:gd name="connsiteY1" fmla="*/ 49704 h 248520"/>
              <a:gd name="connsiteX2" fmla="*/ 616498 w 740758"/>
              <a:gd name="connsiteY2" fmla="*/ 0 h 248520"/>
              <a:gd name="connsiteX3" fmla="*/ 740758 w 740758"/>
              <a:gd name="connsiteY3" fmla="*/ 124260 h 248520"/>
              <a:gd name="connsiteX4" fmla="*/ 616498 w 740758"/>
              <a:gd name="connsiteY4" fmla="*/ 248520 h 248520"/>
              <a:gd name="connsiteX5" fmla="*/ 616498 w 740758"/>
              <a:gd name="connsiteY5" fmla="*/ 198816 h 248520"/>
              <a:gd name="connsiteX6" fmla="*/ 0 w 740758"/>
              <a:gd name="connsiteY6" fmla="*/ 198816 h 248520"/>
              <a:gd name="connsiteX7" fmla="*/ 0 w 740758"/>
              <a:gd name="connsiteY7" fmla="*/ 49704 h 24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0758" h="248520">
                <a:moveTo>
                  <a:pt x="0" y="49704"/>
                </a:moveTo>
                <a:lnTo>
                  <a:pt x="616498" y="49704"/>
                </a:lnTo>
                <a:lnTo>
                  <a:pt x="616498" y="0"/>
                </a:lnTo>
                <a:lnTo>
                  <a:pt x="740758" y="124260"/>
                </a:lnTo>
                <a:lnTo>
                  <a:pt x="616498" y="248520"/>
                </a:lnTo>
                <a:lnTo>
                  <a:pt x="616498" y="198816"/>
                </a:lnTo>
                <a:lnTo>
                  <a:pt x="0" y="198816"/>
                </a:lnTo>
                <a:lnTo>
                  <a:pt x="0" y="49704"/>
                </a:lnTo>
                <a:close/>
              </a:path>
            </a:pathLst>
          </a:custGeom>
          <a:solidFill>
            <a:srgbClr val="ED7D31"/>
          </a:solidFill>
        </p:spPr>
        <p:style>
          <a:lnRef idx="0">
            <a:srgbClr val="FFFFFF">
              <a:hueOff val="0"/>
              <a:satOff val="0"/>
              <a:lumOff val="0"/>
              <a:alphaOff val="0"/>
            </a:srgbClr>
          </a:lnRef>
          <a:fillRef idx="1">
            <a:srgbClr val="00B0F0">
              <a:hueOff val="0"/>
              <a:satOff val="0"/>
              <a:lumOff val="0"/>
              <a:alphaOff val="0"/>
            </a:srgbClr>
          </a:fillRef>
          <a:effectRef idx="0">
            <a:srgbClr val="00B0F0">
              <a:hueOff val="0"/>
              <a:satOff val="0"/>
              <a:lumOff val="0"/>
              <a:alphaOff val="0"/>
            </a:srgbClr>
          </a:effectRef>
          <a:fontRef idx="minor">
            <a:srgbClr val="FFFFFF"/>
          </a:fontRef>
        </p:style>
        <p:txBody>
          <a:bodyPr spcFirstLastPara="0" vert="horz" wrap="square" lIns="75583" tIns="39303" rIns="75583" bIns="39303" numCol="1" spcCol="1270" anchor="ctr" anchorCtr="0">
            <a:normAutofit fontScale="25000" lnSpcReduction="20000"/>
          </a:bodyPr>
          <a:p>
            <a:pPr algn="ctr" defTabSz="22225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endParaRPr lang="en-US" sz="670">
              <a:sym typeface="Arial" panose="020B0604020202020204" pitchFamily="34" charset="0"/>
            </a:endParaRPr>
          </a:p>
        </p:txBody>
      </p:sp>
      <p:sp>
        <p:nvSpPr>
          <p:cNvPr id="72" name="Freeform 71"/>
          <p:cNvSpPr/>
          <p:nvPr>
            <p:custDataLst>
              <p:tags r:id="rId7"/>
            </p:custDataLst>
          </p:nvPr>
        </p:nvSpPr>
        <p:spPr>
          <a:xfrm rot="7200000">
            <a:off x="1389638" y="2661405"/>
            <a:ext cx="298268" cy="100067"/>
          </a:xfrm>
          <a:custGeom>
            <a:avLst/>
            <a:gdLst>
              <a:gd name="connsiteX0" fmla="*/ 0 w 740758"/>
              <a:gd name="connsiteY0" fmla="*/ 49704 h 248520"/>
              <a:gd name="connsiteX1" fmla="*/ 616498 w 740758"/>
              <a:gd name="connsiteY1" fmla="*/ 49704 h 248520"/>
              <a:gd name="connsiteX2" fmla="*/ 616498 w 740758"/>
              <a:gd name="connsiteY2" fmla="*/ 0 h 248520"/>
              <a:gd name="connsiteX3" fmla="*/ 740758 w 740758"/>
              <a:gd name="connsiteY3" fmla="*/ 124260 h 248520"/>
              <a:gd name="connsiteX4" fmla="*/ 616498 w 740758"/>
              <a:gd name="connsiteY4" fmla="*/ 248520 h 248520"/>
              <a:gd name="connsiteX5" fmla="*/ 616498 w 740758"/>
              <a:gd name="connsiteY5" fmla="*/ 198816 h 248520"/>
              <a:gd name="connsiteX6" fmla="*/ 0 w 740758"/>
              <a:gd name="connsiteY6" fmla="*/ 198816 h 248520"/>
              <a:gd name="connsiteX7" fmla="*/ 0 w 740758"/>
              <a:gd name="connsiteY7" fmla="*/ 49704 h 24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0758" h="248520">
                <a:moveTo>
                  <a:pt x="740758" y="198815"/>
                </a:moveTo>
                <a:lnTo>
                  <a:pt x="124260" y="198815"/>
                </a:lnTo>
                <a:lnTo>
                  <a:pt x="124260" y="248519"/>
                </a:lnTo>
                <a:lnTo>
                  <a:pt x="0" y="124260"/>
                </a:lnTo>
                <a:lnTo>
                  <a:pt x="124260" y="1"/>
                </a:lnTo>
                <a:lnTo>
                  <a:pt x="124260" y="49705"/>
                </a:lnTo>
                <a:lnTo>
                  <a:pt x="740758" y="49705"/>
                </a:lnTo>
                <a:lnTo>
                  <a:pt x="740758" y="198815"/>
                </a:lnTo>
                <a:close/>
              </a:path>
            </a:pathLst>
          </a:custGeom>
          <a:solidFill>
            <a:srgbClr val="FFC000"/>
          </a:solidFill>
        </p:spPr>
        <p:style>
          <a:lnRef idx="0">
            <a:srgbClr val="FFFFFF">
              <a:hueOff val="0"/>
              <a:satOff val="0"/>
              <a:lumOff val="0"/>
              <a:alphaOff val="0"/>
            </a:srgbClr>
          </a:lnRef>
          <a:fillRef idx="1">
            <a:srgbClr val="002060">
              <a:hueOff val="0"/>
              <a:satOff val="0"/>
              <a:lumOff val="0"/>
              <a:alphaOff val="0"/>
            </a:srgbClr>
          </a:fillRef>
          <a:effectRef idx="0">
            <a:srgbClr val="002060">
              <a:hueOff val="0"/>
              <a:satOff val="0"/>
              <a:lumOff val="0"/>
              <a:alphaOff val="0"/>
            </a:srgbClr>
          </a:effectRef>
          <a:fontRef idx="minor">
            <a:srgbClr val="FFFFFF"/>
          </a:fontRef>
        </p:style>
        <p:txBody>
          <a:bodyPr spcFirstLastPara="0" vert="horz" wrap="square" lIns="75583" tIns="39303" rIns="75583" bIns="39303" numCol="1" spcCol="1270" anchor="ctr" anchorCtr="0">
            <a:normAutofit fontScale="25000" lnSpcReduction="20000"/>
          </a:bodyPr>
          <a:p>
            <a:pPr algn="ctr" defTabSz="22225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endParaRPr lang="en-US" sz="670">
              <a:sym typeface="Arial" panose="020B0604020202020204" pitchFamily="34" charset="0"/>
            </a:endParaRPr>
          </a:p>
        </p:txBody>
      </p:sp>
      <p:sp>
        <p:nvSpPr>
          <p:cNvPr id="70" name="Freeform 69"/>
          <p:cNvSpPr/>
          <p:nvPr>
            <p:custDataLst>
              <p:tags r:id="rId8"/>
            </p:custDataLst>
          </p:nvPr>
        </p:nvSpPr>
        <p:spPr>
          <a:xfrm>
            <a:off x="1957831" y="3550501"/>
            <a:ext cx="298268" cy="100067"/>
          </a:xfrm>
          <a:custGeom>
            <a:avLst/>
            <a:gdLst>
              <a:gd name="connsiteX0" fmla="*/ 0 w 740758"/>
              <a:gd name="connsiteY0" fmla="*/ 49704 h 248520"/>
              <a:gd name="connsiteX1" fmla="*/ 616498 w 740758"/>
              <a:gd name="connsiteY1" fmla="*/ 49704 h 248520"/>
              <a:gd name="connsiteX2" fmla="*/ 616498 w 740758"/>
              <a:gd name="connsiteY2" fmla="*/ 0 h 248520"/>
              <a:gd name="connsiteX3" fmla="*/ 740758 w 740758"/>
              <a:gd name="connsiteY3" fmla="*/ 124260 h 248520"/>
              <a:gd name="connsiteX4" fmla="*/ 616498 w 740758"/>
              <a:gd name="connsiteY4" fmla="*/ 248520 h 248520"/>
              <a:gd name="connsiteX5" fmla="*/ 616498 w 740758"/>
              <a:gd name="connsiteY5" fmla="*/ 198816 h 248520"/>
              <a:gd name="connsiteX6" fmla="*/ 0 w 740758"/>
              <a:gd name="connsiteY6" fmla="*/ 198816 h 248520"/>
              <a:gd name="connsiteX7" fmla="*/ 0 w 740758"/>
              <a:gd name="connsiteY7" fmla="*/ 49704 h 24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0758" h="248520">
                <a:moveTo>
                  <a:pt x="740758" y="198815"/>
                </a:moveTo>
                <a:lnTo>
                  <a:pt x="124260" y="198815"/>
                </a:lnTo>
                <a:lnTo>
                  <a:pt x="124260" y="248519"/>
                </a:lnTo>
                <a:lnTo>
                  <a:pt x="0" y="124260"/>
                </a:lnTo>
                <a:lnTo>
                  <a:pt x="124260" y="1"/>
                </a:lnTo>
                <a:lnTo>
                  <a:pt x="124260" y="49705"/>
                </a:lnTo>
                <a:lnTo>
                  <a:pt x="740758" y="49705"/>
                </a:lnTo>
                <a:lnTo>
                  <a:pt x="740758" y="198815"/>
                </a:lnTo>
                <a:close/>
              </a:path>
            </a:pathLst>
          </a:custGeom>
          <a:solidFill>
            <a:srgbClr val="A5A5A5"/>
          </a:solidFill>
        </p:spPr>
        <p:style>
          <a:lnRef idx="0">
            <a:srgbClr val="FFFFFF">
              <a:hueOff val="0"/>
              <a:satOff val="0"/>
              <a:lumOff val="0"/>
              <a:alphaOff val="0"/>
            </a:srgbClr>
          </a:lnRef>
          <a:fillRef idx="1">
            <a:srgbClr val="0070C0">
              <a:hueOff val="0"/>
              <a:satOff val="0"/>
              <a:lumOff val="0"/>
              <a:alphaOff val="0"/>
            </a:srgbClr>
          </a:fillRef>
          <a:effectRef idx="0">
            <a:srgbClr val="0070C0">
              <a:hueOff val="0"/>
              <a:satOff val="0"/>
              <a:lumOff val="0"/>
              <a:alphaOff val="0"/>
            </a:srgbClr>
          </a:effectRef>
          <a:fontRef idx="minor">
            <a:srgbClr val="FFFFFF"/>
          </a:fontRef>
        </p:style>
        <p:txBody>
          <a:bodyPr spcFirstLastPara="0" vert="horz" wrap="square" lIns="75583" tIns="39303" rIns="75583" bIns="39303" numCol="1" spcCol="1270" anchor="ctr" anchorCtr="0">
            <a:normAutofit fontScale="25000" lnSpcReduction="20000"/>
          </a:bodyPr>
          <a:p>
            <a:pPr algn="ctr" defTabSz="22225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endParaRPr lang="en-US" sz="670">
              <a:sym typeface="Arial" panose="020B0604020202020204" pitchFamily="34" charset="0"/>
            </a:endParaRPr>
          </a:p>
        </p:txBody>
      </p:sp>
      <p:sp>
        <p:nvSpPr>
          <p:cNvPr id="136" name="TextBox 135"/>
          <p:cNvSpPr txBox="1"/>
          <p:nvPr>
            <p:custDataLst>
              <p:tags r:id="rId9"/>
            </p:custDataLst>
          </p:nvPr>
        </p:nvSpPr>
        <p:spPr>
          <a:xfrm>
            <a:off x="5985620" y="1637211"/>
            <a:ext cx="3683790" cy="371078"/>
          </a:xfrm>
          <a:prstGeom prst="rect">
            <a:avLst/>
          </a:prstGeom>
          <a:noFill/>
        </p:spPr>
        <p:txBody>
          <a:bodyPr vert="horz" wrap="square" lIns="75583" tIns="39303" rIns="75583" bIns="39303" rtlCol="0" anchor="b" anchorCtr="0">
            <a:normAutofit lnSpcReduction="10000"/>
          </a:bodyPr>
          <a:p>
            <a:pPr>
              <a:lnSpc>
                <a:spcPct val="120000"/>
              </a:lnSpc>
              <a:spcAft>
                <a:spcPts val="1600"/>
              </a:spcAft>
            </a:pPr>
            <a:r>
              <a:rPr lang="zh-CN" altLang="en-US" sz="151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充值利益点</a:t>
            </a:r>
            <a:endParaRPr lang="zh-CN" altLang="en-US" sz="151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7" name="TextBox 136"/>
          <p:cNvSpPr txBox="1"/>
          <p:nvPr>
            <p:custDataLst>
              <p:tags r:id="rId10"/>
            </p:custDataLst>
          </p:nvPr>
        </p:nvSpPr>
        <p:spPr>
          <a:xfrm>
            <a:off x="5985620" y="2014170"/>
            <a:ext cx="3683790" cy="425709"/>
          </a:xfrm>
          <a:prstGeom prst="rect">
            <a:avLst/>
          </a:prstGeom>
          <a:noFill/>
        </p:spPr>
        <p:txBody>
          <a:bodyPr vert="horz" wrap="square" lIns="75583" tIns="39303" rIns="75583" bIns="39303" rtlCol="0" anchor="t" anchorCtr="0">
            <a:normAutofit/>
          </a:bodyPr>
          <a:p>
            <a:pPr>
              <a:lnSpc>
                <a:spcPct val="120000"/>
              </a:lnSpc>
              <a:spcAft>
                <a:spcPts val="1600"/>
              </a:spcAft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冲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XX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送余额；冲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XX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送券，冲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XX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送实物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5" name="TextBox 144"/>
          <p:cNvSpPr txBox="1"/>
          <p:nvPr>
            <p:custDataLst>
              <p:tags r:id="rId11"/>
            </p:custDataLst>
          </p:nvPr>
        </p:nvSpPr>
        <p:spPr>
          <a:xfrm>
            <a:off x="5985620" y="2641045"/>
            <a:ext cx="3683790" cy="371078"/>
          </a:xfrm>
          <a:prstGeom prst="rect">
            <a:avLst/>
          </a:prstGeom>
          <a:noFill/>
        </p:spPr>
        <p:txBody>
          <a:bodyPr vert="horz" wrap="square" lIns="75583" tIns="39303" rIns="75583" bIns="39303" rtlCol="0" anchor="b" anchorCtr="0">
            <a:normAutofit lnSpcReduction="10000"/>
          </a:bodyPr>
          <a:p>
            <a:pPr>
              <a:lnSpc>
                <a:spcPct val="120000"/>
              </a:lnSpc>
              <a:spcAft>
                <a:spcPts val="1600"/>
              </a:spcAft>
            </a:pPr>
            <a:r>
              <a:rPr lang="zh-CN" altLang="en-US" sz="151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结合高客单活动推折上折概念</a:t>
            </a:r>
            <a:endParaRPr lang="zh-CN" altLang="en-US" sz="151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6" name="TextBox 145"/>
          <p:cNvSpPr txBox="1"/>
          <p:nvPr>
            <p:custDataLst>
              <p:tags r:id="rId12"/>
            </p:custDataLst>
          </p:nvPr>
        </p:nvSpPr>
        <p:spPr>
          <a:xfrm>
            <a:off x="5923269" y="3011628"/>
            <a:ext cx="3683790" cy="425709"/>
          </a:xfrm>
          <a:prstGeom prst="rect">
            <a:avLst/>
          </a:prstGeom>
          <a:noFill/>
        </p:spPr>
        <p:txBody>
          <a:bodyPr vert="horz" wrap="square" lIns="75583" tIns="39303" rIns="75583" bIns="39303" rtlCol="0" anchor="t" anchorCtr="0">
            <a:noAutofit/>
          </a:bodyPr>
          <a:p>
            <a:pPr>
              <a:lnSpc>
                <a:spcPct val="120000"/>
              </a:lnSpc>
              <a:spcAft>
                <a:spcPts val="1600"/>
              </a:spcAft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高客单活动结合充值，充值最低线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/3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8" name="TextBox 147"/>
          <p:cNvSpPr txBox="1"/>
          <p:nvPr>
            <p:custDataLst>
              <p:tags r:id="rId13"/>
            </p:custDataLst>
          </p:nvPr>
        </p:nvSpPr>
        <p:spPr>
          <a:xfrm>
            <a:off x="5985620" y="3644880"/>
            <a:ext cx="3683790" cy="371078"/>
          </a:xfrm>
          <a:prstGeom prst="rect">
            <a:avLst/>
          </a:prstGeom>
          <a:noFill/>
        </p:spPr>
        <p:txBody>
          <a:bodyPr vert="horz" wrap="square" lIns="75583" tIns="39303" rIns="75583" bIns="39303" rtlCol="0" anchor="b" anchorCtr="0">
            <a:normAutofit lnSpcReduction="10000"/>
          </a:bodyPr>
          <a:p>
            <a:pPr>
              <a:lnSpc>
                <a:spcPct val="120000"/>
              </a:lnSpc>
              <a:spcAft>
                <a:spcPts val="1600"/>
              </a:spcAft>
            </a:pPr>
            <a:r>
              <a:rPr lang="zh-CN" altLang="en-US" sz="151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从对方角度出发的话术</a:t>
            </a:r>
            <a:endParaRPr lang="zh-CN" altLang="en-US" sz="151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9" name="TextBox 148"/>
          <p:cNvSpPr txBox="1"/>
          <p:nvPr>
            <p:custDataLst>
              <p:tags r:id="rId14"/>
            </p:custDataLst>
          </p:nvPr>
        </p:nvSpPr>
        <p:spPr>
          <a:xfrm>
            <a:off x="5985620" y="4021839"/>
            <a:ext cx="3683790" cy="425709"/>
          </a:xfrm>
          <a:prstGeom prst="rect">
            <a:avLst/>
          </a:prstGeom>
          <a:noFill/>
        </p:spPr>
        <p:txBody>
          <a:bodyPr vert="horz" wrap="square" lIns="75583" tIns="39303" rIns="75583" bIns="39303" rtlCol="0" anchor="t" anchorCtr="0">
            <a:normAutofit/>
          </a:bodyPr>
          <a:p>
            <a:pPr>
              <a:lnSpc>
                <a:spcPct val="120000"/>
              </a:lnSpc>
              <a:spcAft>
                <a:spcPts val="1600"/>
              </a:spcAft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帮客户找优惠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+X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次回本的概念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7" name="Oval 137"/>
          <p:cNvSpPr/>
          <p:nvPr>
            <p:custDataLst>
              <p:tags r:id="rId15"/>
            </p:custDataLst>
          </p:nvPr>
        </p:nvSpPr>
        <p:spPr>
          <a:xfrm>
            <a:off x="5161553" y="1770734"/>
            <a:ext cx="480864" cy="480990"/>
          </a:xfrm>
          <a:prstGeom prst="ellipse">
            <a:avLst/>
          </a:prstGeom>
          <a:solidFill>
            <a:srgbClr val="ED7D31"/>
          </a:solidFill>
          <a:ln w="12700">
            <a:noFill/>
          </a:ln>
        </p:spPr>
        <p:style>
          <a:lnRef idx="2">
            <a:srgbClr val="20AF86">
              <a:shade val="50000"/>
            </a:srgbClr>
          </a:lnRef>
          <a:fillRef idx="1">
            <a:srgbClr val="20AF86"/>
          </a:fillRef>
          <a:effectRef idx="0">
            <a:srgbClr val="20AF86"/>
          </a:effectRef>
          <a:fontRef idx="minor">
            <a:srgbClr val="FFFFFF"/>
          </a:fontRef>
        </p:style>
        <p:txBody>
          <a:bodyPr vert="horz" wrap="square" lIns="75583" tIns="39303" rIns="75583" bIns="39303" rtlCol="0" anchor="ctr">
            <a:normAutofit/>
          </a:bodyPr>
          <a:p>
            <a:pPr algn="ctr"/>
            <a:endParaRPr lang="en-US" sz="755">
              <a:sym typeface="Arial" panose="020B0604020202020204" pitchFamily="34" charset="0"/>
            </a:endParaRPr>
          </a:p>
        </p:txBody>
      </p:sp>
      <p:grpSp>
        <p:nvGrpSpPr>
          <p:cNvPr id="38" name="组合 37"/>
          <p:cNvGrpSpPr/>
          <p:nvPr>
            <p:custDataLst>
              <p:tags r:id="rId16"/>
            </p:custDataLst>
          </p:nvPr>
        </p:nvGrpSpPr>
        <p:grpSpPr>
          <a:xfrm>
            <a:off x="5255537" y="1890056"/>
            <a:ext cx="296086" cy="241819"/>
            <a:chOff x="6262588" y="2661892"/>
            <a:chExt cx="315972" cy="258060"/>
          </a:xfrm>
        </p:grpSpPr>
        <p:sp>
          <p:nvSpPr>
            <p:cNvPr id="39" name="Freeform 457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6262588" y="2661892"/>
              <a:ext cx="315972" cy="144303"/>
            </a:xfrm>
            <a:custGeom>
              <a:avLst/>
              <a:gdLst>
                <a:gd name="T0" fmla="*/ 664 w 1324"/>
                <a:gd name="T1" fmla="*/ 0 h 603"/>
                <a:gd name="T2" fmla="*/ 0 w 1324"/>
                <a:gd name="T3" fmla="*/ 301 h 603"/>
                <a:gd name="T4" fmla="*/ 664 w 1324"/>
                <a:gd name="T5" fmla="*/ 602 h 603"/>
                <a:gd name="T6" fmla="*/ 1323 w 1324"/>
                <a:gd name="T7" fmla="*/ 301 h 603"/>
                <a:gd name="T8" fmla="*/ 664 w 1324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4" h="603">
                  <a:moveTo>
                    <a:pt x="664" y="0"/>
                  </a:moveTo>
                  <a:lnTo>
                    <a:pt x="0" y="301"/>
                  </a:lnTo>
                  <a:lnTo>
                    <a:pt x="664" y="602"/>
                  </a:lnTo>
                  <a:lnTo>
                    <a:pt x="1323" y="301"/>
                  </a:lnTo>
                  <a:lnTo>
                    <a:pt x="664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bevel/>
            </a:ln>
            <a:effectLst/>
          </p:spPr>
          <p:txBody>
            <a:bodyPr vert="horz" wrap="square" lIns="75583" tIns="39303" rIns="75583" bIns="39303" anchor="ctr">
              <a:normAutofit fontScale="425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  <p:sp>
          <p:nvSpPr>
            <p:cNvPr id="40" name="Freeform 458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6262588" y="2819888"/>
              <a:ext cx="315972" cy="100064"/>
            </a:xfrm>
            <a:custGeom>
              <a:avLst/>
              <a:gdLst>
                <a:gd name="T0" fmla="*/ 1054 w 1324"/>
                <a:gd name="T1" fmla="*/ 0 h 421"/>
                <a:gd name="T2" fmla="*/ 1323 w 1324"/>
                <a:gd name="T3" fmla="*/ 121 h 421"/>
                <a:gd name="T4" fmla="*/ 664 w 1324"/>
                <a:gd name="T5" fmla="*/ 420 h 421"/>
                <a:gd name="T6" fmla="*/ 0 w 1324"/>
                <a:gd name="T7" fmla="*/ 121 h 421"/>
                <a:gd name="T8" fmla="*/ 262 w 1324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4" h="421">
                  <a:moveTo>
                    <a:pt x="1054" y="0"/>
                  </a:moveTo>
                  <a:lnTo>
                    <a:pt x="1323" y="121"/>
                  </a:lnTo>
                  <a:lnTo>
                    <a:pt x="664" y="420"/>
                  </a:lnTo>
                  <a:lnTo>
                    <a:pt x="0" y="121"/>
                  </a:lnTo>
                  <a:lnTo>
                    <a:pt x="262" y="0"/>
                  </a:lnTo>
                </a:path>
              </a:pathLst>
            </a:cu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  <p:sp>
          <p:nvSpPr>
            <p:cNvPr id="41" name="Freeform 45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262588" y="2763010"/>
              <a:ext cx="315972" cy="101118"/>
            </a:xfrm>
            <a:custGeom>
              <a:avLst/>
              <a:gdLst>
                <a:gd name="T0" fmla="*/ 1054 w 1324"/>
                <a:gd name="T1" fmla="*/ 0 h 423"/>
                <a:gd name="T2" fmla="*/ 1323 w 1324"/>
                <a:gd name="T3" fmla="*/ 121 h 423"/>
                <a:gd name="T4" fmla="*/ 1054 w 1324"/>
                <a:gd name="T5" fmla="*/ 241 h 423"/>
                <a:gd name="T6" fmla="*/ 664 w 1324"/>
                <a:gd name="T7" fmla="*/ 422 h 423"/>
                <a:gd name="T8" fmla="*/ 262 w 1324"/>
                <a:gd name="T9" fmla="*/ 241 h 423"/>
                <a:gd name="T10" fmla="*/ 0 w 1324"/>
                <a:gd name="T11" fmla="*/ 121 h 423"/>
                <a:gd name="T12" fmla="*/ 262 w 1324"/>
                <a:gd name="T13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4" h="423">
                  <a:moveTo>
                    <a:pt x="1054" y="0"/>
                  </a:moveTo>
                  <a:lnTo>
                    <a:pt x="1323" y="121"/>
                  </a:lnTo>
                  <a:lnTo>
                    <a:pt x="1054" y="241"/>
                  </a:lnTo>
                  <a:lnTo>
                    <a:pt x="664" y="422"/>
                  </a:lnTo>
                  <a:lnTo>
                    <a:pt x="262" y="241"/>
                  </a:lnTo>
                  <a:lnTo>
                    <a:pt x="0" y="121"/>
                  </a:lnTo>
                  <a:lnTo>
                    <a:pt x="262" y="0"/>
                  </a:lnTo>
                </a:path>
              </a:pathLst>
            </a:cu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</p:grpSp>
      <p:sp>
        <p:nvSpPr>
          <p:cNvPr id="42" name="Oval 146"/>
          <p:cNvSpPr/>
          <p:nvPr>
            <p:custDataLst>
              <p:tags r:id="rId20"/>
            </p:custDataLst>
          </p:nvPr>
        </p:nvSpPr>
        <p:spPr>
          <a:xfrm>
            <a:off x="5161553" y="2774569"/>
            <a:ext cx="480864" cy="480990"/>
          </a:xfrm>
          <a:prstGeom prst="ellipse">
            <a:avLst/>
          </a:prstGeom>
          <a:solidFill>
            <a:srgbClr val="A5A5A5"/>
          </a:solidFill>
          <a:ln w="12700">
            <a:noFill/>
          </a:ln>
        </p:spPr>
        <p:style>
          <a:lnRef idx="2">
            <a:srgbClr val="20AF86">
              <a:shade val="50000"/>
            </a:srgbClr>
          </a:lnRef>
          <a:fillRef idx="1">
            <a:srgbClr val="20AF86"/>
          </a:fillRef>
          <a:effectRef idx="0">
            <a:srgbClr val="20AF86"/>
          </a:effectRef>
          <a:fontRef idx="minor">
            <a:srgbClr val="FFFFFF"/>
          </a:fontRef>
        </p:style>
        <p:txBody>
          <a:bodyPr vert="horz" wrap="square" lIns="75583" tIns="39303" rIns="75583" bIns="39303" rtlCol="0" anchor="ctr">
            <a:normAutofit/>
          </a:bodyPr>
          <a:p>
            <a:pPr algn="ctr"/>
            <a:endParaRPr lang="en-US" sz="755">
              <a:sym typeface="Arial" panose="020B0604020202020204" pitchFamily="34" charset="0"/>
            </a:endParaRPr>
          </a:p>
        </p:txBody>
      </p:sp>
      <p:grpSp>
        <p:nvGrpSpPr>
          <p:cNvPr id="43" name="组合 42"/>
          <p:cNvGrpSpPr/>
          <p:nvPr>
            <p:custDataLst>
              <p:tags r:id="rId21"/>
            </p:custDataLst>
          </p:nvPr>
        </p:nvGrpSpPr>
        <p:grpSpPr>
          <a:xfrm>
            <a:off x="5244321" y="2851651"/>
            <a:ext cx="323886" cy="324988"/>
            <a:chOff x="6250619" y="3440419"/>
            <a:chExt cx="345639" cy="346814"/>
          </a:xfrm>
        </p:grpSpPr>
        <p:sp>
          <p:nvSpPr>
            <p:cNvPr id="44" name="Freeform 826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297857" y="3487660"/>
              <a:ext cx="252316" cy="251181"/>
            </a:xfrm>
            <a:custGeom>
              <a:avLst/>
              <a:gdLst>
                <a:gd name="T0" fmla="*/ 481 w 964"/>
                <a:gd name="T1" fmla="*/ 0 h 963"/>
                <a:gd name="T2" fmla="*/ 481 w 964"/>
                <a:gd name="T3" fmla="*/ 0 h 963"/>
                <a:gd name="T4" fmla="*/ 0 w 964"/>
                <a:gd name="T5" fmla="*/ 481 h 963"/>
                <a:gd name="T6" fmla="*/ 481 w 964"/>
                <a:gd name="T7" fmla="*/ 962 h 963"/>
                <a:gd name="T8" fmla="*/ 963 w 964"/>
                <a:gd name="T9" fmla="*/ 481 h 963"/>
                <a:gd name="T10" fmla="*/ 481 w 964"/>
                <a:gd name="T11" fmla="*/ 0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4" h="963">
                  <a:moveTo>
                    <a:pt x="481" y="0"/>
                  </a:moveTo>
                  <a:lnTo>
                    <a:pt x="481" y="0"/>
                  </a:lnTo>
                  <a:cubicBezTo>
                    <a:pt x="210" y="0"/>
                    <a:pt x="0" y="221"/>
                    <a:pt x="0" y="481"/>
                  </a:cubicBezTo>
                  <a:cubicBezTo>
                    <a:pt x="0" y="752"/>
                    <a:pt x="210" y="962"/>
                    <a:pt x="481" y="962"/>
                  </a:cubicBezTo>
                  <a:cubicBezTo>
                    <a:pt x="741" y="962"/>
                    <a:pt x="963" y="752"/>
                    <a:pt x="963" y="481"/>
                  </a:cubicBezTo>
                  <a:cubicBezTo>
                    <a:pt x="963" y="221"/>
                    <a:pt x="741" y="0"/>
                    <a:pt x="481" y="0"/>
                  </a:cubicBezTo>
                </a:path>
              </a:pathLst>
            </a:cu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 anchor="ctr">
              <a:normAutofit/>
            </a:bodyPr>
            <a:p>
              <a:endParaRPr lang="en-US" sz="755">
                <a:sym typeface="Arial" panose="020B0604020202020204" pitchFamily="34" charset="0"/>
              </a:endParaRPr>
            </a:p>
          </p:txBody>
        </p:sp>
        <p:sp>
          <p:nvSpPr>
            <p:cNvPr id="45" name="Freeform 827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6376201" y="3566009"/>
              <a:ext cx="94475" cy="94481"/>
            </a:xfrm>
            <a:custGeom>
              <a:avLst/>
              <a:gdLst>
                <a:gd name="T0" fmla="*/ 180 w 361"/>
                <a:gd name="T1" fmla="*/ 360 h 361"/>
                <a:gd name="T2" fmla="*/ 180 w 361"/>
                <a:gd name="T3" fmla="*/ 360 h 361"/>
                <a:gd name="T4" fmla="*/ 0 w 361"/>
                <a:gd name="T5" fmla="*/ 180 h 361"/>
                <a:gd name="T6" fmla="*/ 180 w 361"/>
                <a:gd name="T7" fmla="*/ 0 h 361"/>
                <a:gd name="T8" fmla="*/ 360 w 361"/>
                <a:gd name="T9" fmla="*/ 180 h 361"/>
                <a:gd name="T10" fmla="*/ 180 w 361"/>
                <a:gd name="T11" fmla="*/ 36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1" h="361">
                  <a:moveTo>
                    <a:pt x="180" y="360"/>
                  </a:moveTo>
                  <a:lnTo>
                    <a:pt x="180" y="360"/>
                  </a:lnTo>
                  <a:cubicBezTo>
                    <a:pt x="80" y="360"/>
                    <a:pt x="0" y="280"/>
                    <a:pt x="0" y="180"/>
                  </a:cubicBezTo>
                  <a:cubicBezTo>
                    <a:pt x="0" y="80"/>
                    <a:pt x="80" y="0"/>
                    <a:pt x="180" y="0"/>
                  </a:cubicBezTo>
                  <a:cubicBezTo>
                    <a:pt x="281" y="0"/>
                    <a:pt x="360" y="80"/>
                    <a:pt x="360" y="180"/>
                  </a:cubicBezTo>
                  <a:cubicBezTo>
                    <a:pt x="360" y="280"/>
                    <a:pt x="281" y="360"/>
                    <a:pt x="180" y="360"/>
                  </a:cubicBezTo>
                </a:path>
              </a:pathLst>
            </a:cu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 anchor="ctr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  <p:sp>
          <p:nvSpPr>
            <p:cNvPr id="46" name="Freeform 828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6423438" y="3660490"/>
              <a:ext cx="1153" cy="126743"/>
            </a:xfrm>
            <a:custGeom>
              <a:avLst/>
              <a:gdLst>
                <a:gd name="T0" fmla="*/ 0 w 1"/>
                <a:gd name="T1" fmla="*/ 482 h 483"/>
                <a:gd name="T2" fmla="*/ 0 w 1"/>
                <a:gd name="T3" fmla="*/ 301 h 483"/>
                <a:gd name="T4" fmla="*/ 0 w 1"/>
                <a:gd name="T5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83">
                  <a:moveTo>
                    <a:pt x="0" y="482"/>
                  </a:moveTo>
                  <a:lnTo>
                    <a:pt x="0" y="301"/>
                  </a:lnTo>
                  <a:lnTo>
                    <a:pt x="0" y="0"/>
                  </a:lnTo>
                </a:path>
              </a:pathLst>
            </a:cu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  <p:sp>
          <p:nvSpPr>
            <p:cNvPr id="47" name="Freeform 829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423438" y="3440419"/>
              <a:ext cx="1153" cy="126743"/>
            </a:xfrm>
            <a:custGeom>
              <a:avLst/>
              <a:gdLst>
                <a:gd name="T0" fmla="*/ 0 w 1"/>
                <a:gd name="T1" fmla="*/ 0 h 483"/>
                <a:gd name="T2" fmla="*/ 0 w 1"/>
                <a:gd name="T3" fmla="*/ 181 h 483"/>
                <a:gd name="T4" fmla="*/ 0 w 1"/>
                <a:gd name="T5" fmla="*/ 482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83">
                  <a:moveTo>
                    <a:pt x="0" y="0"/>
                  </a:moveTo>
                  <a:lnTo>
                    <a:pt x="0" y="181"/>
                  </a:lnTo>
                  <a:lnTo>
                    <a:pt x="0" y="482"/>
                  </a:lnTo>
                </a:path>
              </a:pathLst>
            </a:cu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  <p:sp>
          <p:nvSpPr>
            <p:cNvPr id="48" name="Freeform 83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250619" y="3613249"/>
              <a:ext cx="125582" cy="1153"/>
            </a:xfrm>
            <a:custGeom>
              <a:avLst/>
              <a:gdLst>
                <a:gd name="T0" fmla="*/ 0 w 482"/>
                <a:gd name="T1" fmla="*/ 0 h 1"/>
                <a:gd name="T2" fmla="*/ 180 w 482"/>
                <a:gd name="T3" fmla="*/ 0 h 1"/>
                <a:gd name="T4" fmla="*/ 481 w 48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2" h="1">
                  <a:moveTo>
                    <a:pt x="0" y="0"/>
                  </a:moveTo>
                  <a:lnTo>
                    <a:pt x="180" y="0"/>
                  </a:lnTo>
                  <a:lnTo>
                    <a:pt x="481" y="0"/>
                  </a:lnTo>
                </a:path>
              </a:pathLst>
            </a:cu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  <p:sp>
          <p:nvSpPr>
            <p:cNvPr id="49" name="Freeform 83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469524" y="3613249"/>
              <a:ext cx="126734" cy="1153"/>
            </a:xfrm>
            <a:custGeom>
              <a:avLst/>
              <a:gdLst>
                <a:gd name="T0" fmla="*/ 0 w 483"/>
                <a:gd name="T1" fmla="*/ 0 h 1"/>
                <a:gd name="T2" fmla="*/ 302 w 483"/>
                <a:gd name="T3" fmla="*/ 0 h 1"/>
                <a:gd name="T4" fmla="*/ 482 w 48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3" h="1">
                  <a:moveTo>
                    <a:pt x="0" y="0"/>
                  </a:moveTo>
                  <a:lnTo>
                    <a:pt x="302" y="0"/>
                  </a:lnTo>
                  <a:lnTo>
                    <a:pt x="482" y="0"/>
                  </a:lnTo>
                </a:path>
              </a:pathLst>
            </a:cu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</p:grpSp>
      <p:sp>
        <p:nvSpPr>
          <p:cNvPr id="50" name="Oval 149"/>
          <p:cNvSpPr/>
          <p:nvPr>
            <p:custDataLst>
              <p:tags r:id="rId28"/>
            </p:custDataLst>
          </p:nvPr>
        </p:nvSpPr>
        <p:spPr>
          <a:xfrm>
            <a:off x="5161553" y="3778403"/>
            <a:ext cx="480864" cy="480990"/>
          </a:xfrm>
          <a:prstGeom prst="ellipse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rgbClr val="20AF86">
              <a:shade val="50000"/>
            </a:srgbClr>
          </a:lnRef>
          <a:fillRef idx="1">
            <a:srgbClr val="20AF86"/>
          </a:fillRef>
          <a:effectRef idx="0">
            <a:srgbClr val="20AF86"/>
          </a:effectRef>
          <a:fontRef idx="minor">
            <a:srgbClr val="FFFFFF"/>
          </a:fontRef>
        </p:style>
        <p:txBody>
          <a:bodyPr vert="horz" wrap="square" lIns="75583" tIns="39303" rIns="75583" bIns="39303" rtlCol="0" anchor="ctr">
            <a:normAutofit/>
          </a:bodyPr>
          <a:p>
            <a:pPr algn="ctr"/>
            <a:endParaRPr lang="en-US" sz="755">
              <a:sym typeface="Arial" panose="020B0604020202020204" pitchFamily="34" charset="0"/>
            </a:endParaRPr>
          </a:p>
        </p:txBody>
      </p:sp>
      <p:grpSp>
        <p:nvGrpSpPr>
          <p:cNvPr id="51" name="组合 50"/>
          <p:cNvGrpSpPr/>
          <p:nvPr>
            <p:custDataLst>
              <p:tags r:id="rId29"/>
            </p:custDataLst>
          </p:nvPr>
        </p:nvGrpSpPr>
        <p:grpSpPr>
          <a:xfrm>
            <a:off x="5265199" y="3877826"/>
            <a:ext cx="281599" cy="281614"/>
            <a:chOff x="6272899" y="4287865"/>
            <a:chExt cx="300512" cy="300528"/>
          </a:xfrm>
        </p:grpSpPr>
        <p:sp>
          <p:nvSpPr>
            <p:cNvPr id="52" name="Line 28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H="1">
              <a:off x="6523901" y="4430644"/>
              <a:ext cx="49510" cy="47210"/>
            </a:xfrm>
            <a:prstGeom prst="line">
              <a:avLst/>
            </a:pr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  <p:sp>
          <p:nvSpPr>
            <p:cNvPr id="53" name="Line 28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 flipV="1">
              <a:off x="6523901" y="4382284"/>
              <a:ext cx="49510" cy="49513"/>
            </a:xfrm>
            <a:prstGeom prst="line">
              <a:avLst/>
            </a:pr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  <p:sp>
          <p:nvSpPr>
            <p:cNvPr id="54" name="Line 28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6274051" y="4382284"/>
              <a:ext cx="47207" cy="49513"/>
            </a:xfrm>
            <a:prstGeom prst="line">
              <a:avLst/>
            </a:pr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  <p:sp>
          <p:nvSpPr>
            <p:cNvPr id="55" name="Line 29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6274051" y="4430644"/>
              <a:ext cx="47207" cy="47210"/>
            </a:xfrm>
            <a:prstGeom prst="line">
              <a:avLst/>
            </a:pr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  <p:sp>
          <p:nvSpPr>
            <p:cNvPr id="56" name="Line 29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>
              <a:off x="6272899" y="4430645"/>
              <a:ext cx="300512" cy="1152"/>
            </a:xfrm>
            <a:prstGeom prst="line">
              <a:avLst/>
            </a:pr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  <p:sp>
          <p:nvSpPr>
            <p:cNvPr id="57" name="Line 29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6382281" y="4538880"/>
              <a:ext cx="49509" cy="49513"/>
            </a:xfrm>
            <a:prstGeom prst="line">
              <a:avLst/>
            </a:pr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  <p:sp>
          <p:nvSpPr>
            <p:cNvPr id="58" name="Line 29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6430639" y="4538880"/>
              <a:ext cx="47207" cy="49513"/>
            </a:xfrm>
            <a:prstGeom prst="line">
              <a:avLst/>
            </a:pr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  <p:sp>
          <p:nvSpPr>
            <p:cNvPr id="59" name="Line 29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6430639" y="4289017"/>
              <a:ext cx="47207" cy="47209"/>
            </a:xfrm>
            <a:prstGeom prst="line">
              <a:avLst/>
            </a:pr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  <p:sp>
          <p:nvSpPr>
            <p:cNvPr id="60" name="Line 29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H="1">
              <a:off x="6382281" y="4289017"/>
              <a:ext cx="49509" cy="47209"/>
            </a:xfrm>
            <a:prstGeom prst="line">
              <a:avLst/>
            </a:pr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  <p:sp>
          <p:nvSpPr>
            <p:cNvPr id="61" name="Line 29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6430639" y="4287865"/>
              <a:ext cx="1151" cy="300528"/>
            </a:xfrm>
            <a:prstGeom prst="line">
              <a:avLst/>
            </a:prstGeom>
            <a:noFill/>
            <a:ln w="4680" cap="flat">
              <a:solidFill>
                <a:srgbClr val="FFFFFF"/>
              </a:solidFill>
              <a:round/>
            </a:ln>
            <a:effectLst/>
          </p:spPr>
          <p:txBody>
            <a:bodyPr vert="horz" wrap="square" lIns="75583" tIns="39303" rIns="75583" bIns="39303">
              <a:normAutofit fontScale="25000" lnSpcReduction="20000"/>
            </a:bodyPr>
            <a:p>
              <a:pPr>
                <a:lnSpc>
                  <a:spcPct val="120000"/>
                </a:lnSpc>
              </a:pPr>
              <a:endParaRPr lang="en-US" sz="755"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6555105" y="4887595"/>
            <a:ext cx="2508885" cy="6369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3742055" y="5005070"/>
            <a:ext cx="1823085" cy="6369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862330" y="4968240"/>
            <a:ext cx="1823085" cy="6369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63003" y="464185"/>
            <a:ext cx="2875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VIP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充值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常见的利益点设计</a:t>
            </a:r>
            <a:endParaRPr lang="zh-CN" altLang="en-US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45" y="908685"/>
            <a:ext cx="1816100" cy="39427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105" y="908685"/>
            <a:ext cx="2402840" cy="38620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56615" y="4944110"/>
            <a:ext cx="1814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送现金</a:t>
            </a:r>
            <a:r>
              <a:rPr lang="en-US" altLang="zh-CN"/>
              <a:t>+</a:t>
            </a:r>
            <a:r>
              <a:rPr lang="zh-CN" altLang="en-US"/>
              <a:t>优惠券</a:t>
            </a:r>
            <a:r>
              <a:rPr lang="en-US" altLang="zh-CN"/>
              <a:t>+</a:t>
            </a:r>
            <a:r>
              <a:rPr lang="zh-CN" altLang="en-US"/>
              <a:t>会员升级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729990" y="5139690"/>
            <a:ext cx="1798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开卡送实物礼品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579235" y="5005070"/>
            <a:ext cx="2459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送代金券</a:t>
            </a:r>
            <a:r>
              <a:rPr lang="en-US" altLang="zh-CN"/>
              <a:t>1</a:t>
            </a:r>
            <a:r>
              <a:rPr lang="zh-CN" altLang="en-US"/>
              <a:t>次回本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925" y="850265"/>
            <a:ext cx="1822450" cy="4060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/>
        </p:nvSpPr>
        <p:spPr>
          <a:xfrm>
            <a:off x="7310120" y="5259070"/>
            <a:ext cx="1919605" cy="330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5086350" y="5299075"/>
            <a:ext cx="1919605" cy="330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2947670" y="5288915"/>
            <a:ext cx="1919605" cy="330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757555" y="5250815"/>
            <a:ext cx="1919605" cy="330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4423" y="412750"/>
            <a:ext cx="46024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VIP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充值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结合</a:t>
            </a:r>
            <a:r>
              <a: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各种活动推充值等于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折上折概念</a:t>
            </a:r>
            <a:endParaRPr lang="zh-CN" altLang="en-US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898525"/>
            <a:ext cx="1997710" cy="43256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490" y="898525"/>
            <a:ext cx="2005330" cy="43414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350" y="898525"/>
            <a:ext cx="1994535" cy="431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0120" y="898525"/>
            <a:ext cx="1969770" cy="42652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99465" y="5250815"/>
            <a:ext cx="1903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69</a:t>
            </a:r>
            <a:r>
              <a:rPr lang="zh-CN" altLang="en-US"/>
              <a:t>元</a:t>
            </a:r>
            <a:r>
              <a:rPr lang="en-US" altLang="zh-CN"/>
              <a:t>3</a:t>
            </a:r>
            <a:r>
              <a:rPr lang="zh-CN" altLang="en-US"/>
              <a:t>件推充值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919095" y="5266690"/>
            <a:ext cx="2032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客单＞</a:t>
            </a:r>
            <a:r>
              <a:rPr lang="en-US" altLang="zh-CN"/>
              <a:t>50</a:t>
            </a:r>
            <a:r>
              <a:rPr lang="zh-CN" altLang="en-US"/>
              <a:t>异业合作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086350" y="5299075"/>
            <a:ext cx="2032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/>
              <a:t>秒杀推充值</a:t>
            </a:r>
            <a:endParaRPr lang="zh-CN"/>
          </a:p>
        </p:txBody>
      </p:sp>
      <p:sp>
        <p:nvSpPr>
          <p:cNvPr id="12" name="文本框 11"/>
          <p:cNvSpPr txBox="1"/>
          <p:nvPr/>
        </p:nvSpPr>
        <p:spPr>
          <a:xfrm>
            <a:off x="7279005" y="5240020"/>
            <a:ext cx="2032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/>
              <a:t>拼团推充值</a:t>
            </a:r>
            <a:endParaRPr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05193" y="464185"/>
            <a:ext cx="2875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VIP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充值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社群充值经典案例</a:t>
            </a:r>
            <a:endParaRPr lang="zh-CN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>
            <a:hlinkClick r:id="rId4" tooltip="" action="ppaction://hlinkfile"/>
          </p:cNvPr>
          <p:cNvSpPr txBox="1"/>
          <p:nvPr/>
        </p:nvSpPr>
        <p:spPr>
          <a:xfrm>
            <a:off x="2225040" y="2312035"/>
            <a:ext cx="6041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linkClick r:id="rId5" tooltip="" action="ppaction://hlinkfile"/>
              </a:rPr>
              <a:t>来看个真实案例</a:t>
            </a:r>
            <a:r>
              <a:rPr lang="en-US" altLang="zh-CN">
                <a:hlinkClick r:id="rId5" tooltip="" action="ppaction://hlinkfile"/>
              </a:rPr>
              <a:t>,  </a:t>
            </a:r>
            <a:r>
              <a:rPr lang="zh-CN" altLang="en-US">
                <a:sym typeface="+mn-ea"/>
                <a:hlinkClick r:id="rId5" tooltip="" action="ppaction://hlinkfile"/>
              </a:rPr>
              <a:t>有点长，但绝对真实</a:t>
            </a:r>
            <a:r>
              <a:rPr lang="en-US" altLang="zh-CN">
                <a:sym typeface="+mn-ea"/>
                <a:hlinkClick r:id="rId5" tooltip="" action="ppaction://hlinkfile"/>
              </a:rPr>
              <a:t>...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1241425" y="3274060"/>
            <a:ext cx="6501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https://shimo.im/docs/pDWxxQQwRgDKHWyc/ 《碧翠园社群充值深聊经典案例》，可复制链接后用石墨文档 App 或小程序打开</a:t>
            </a:r>
            <a:endParaRPr lang="zh-CN" altLang="en-US"/>
          </a:p>
        </p:txBody>
      </p:sp>
      <p:pic>
        <p:nvPicPr>
          <p:cNvPr id="8" name="图片 7" descr="32313538333733313b32313538333831333bc5acc1a6b7dcb6b7b5c4c4d0c9fa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740" y="1943735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13385" y="21272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108585" y="140693"/>
            <a:ext cx="10116792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56615" y="186690"/>
            <a:ext cx="238950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日常营销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-7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大主流形式</a:t>
            </a:r>
            <a:endParaRPr lang="zh-CN" altLang="en-US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12750" y="572770"/>
            <a:ext cx="9123680" cy="3593957"/>
            <a:chOff x="503" y="1435"/>
            <a:chExt cx="13618" cy="5248"/>
          </a:xfrm>
        </p:grpSpPr>
        <p:grpSp>
          <p:nvGrpSpPr>
            <p:cNvPr id="8" name="组合 7"/>
            <p:cNvGrpSpPr/>
            <p:nvPr/>
          </p:nvGrpSpPr>
          <p:grpSpPr>
            <a:xfrm>
              <a:off x="548" y="1435"/>
              <a:ext cx="13573" cy="833"/>
              <a:chOff x="1742" y="3425"/>
              <a:chExt cx="15454" cy="1102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1742" y="3425"/>
                <a:ext cx="3826" cy="1103"/>
              </a:xfrm>
              <a:prstGeom prst="roundRect">
                <a:avLst/>
              </a:prstGeom>
              <a:solidFill>
                <a:srgbClr val="FEA900"/>
              </a:solidFill>
              <a:ln w="28575" cmpd="sng">
                <a:solidFill>
                  <a:srgbClr val="FEA9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优惠团购</a:t>
                </a:r>
                <a:endPara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" name="圆角矩形 2"/>
              <p:cNvSpPr/>
              <p:nvPr/>
            </p:nvSpPr>
            <p:spPr>
              <a:xfrm>
                <a:off x="5968" y="3425"/>
                <a:ext cx="11228" cy="1103"/>
              </a:xfrm>
              <a:prstGeom prst="roundRect">
                <a:avLst/>
              </a:prstGeom>
              <a:noFill/>
              <a:ln w="28575" cmpd="sng">
                <a:solidFill>
                  <a:srgbClr val="FEA900"/>
                </a:solidFill>
                <a:prstDash val="soli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zh-CN" sz="16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快闪群、秒杀群，同样可在门店粉丝群发起团购活动；用性价比高的福利产品刺激新客户下单，有了信任后就会有强关系。</a:t>
                </a:r>
                <a:endParaRPr lang="zh-CN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503" y="2564"/>
              <a:ext cx="13573" cy="834"/>
              <a:chOff x="1717" y="2573"/>
              <a:chExt cx="15454" cy="1103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1717" y="2573"/>
                <a:ext cx="3826" cy="1103"/>
              </a:xfrm>
              <a:prstGeom prst="roundRect">
                <a:avLst/>
              </a:prstGeom>
              <a:solidFill>
                <a:srgbClr val="FEA900"/>
              </a:solidFill>
              <a:ln w="28575" cmpd="sng">
                <a:solidFill>
                  <a:srgbClr val="FEA9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超值买赠</a:t>
                </a:r>
                <a:endPara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5943" y="2573"/>
                <a:ext cx="11228" cy="1103"/>
              </a:xfrm>
              <a:prstGeom prst="roundRect">
                <a:avLst/>
              </a:prstGeom>
              <a:noFill/>
              <a:ln w="28575" cmpd="sng">
                <a:solidFill>
                  <a:srgbClr val="FEA900"/>
                </a:solidFill>
                <a:prstDash val="soli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zh-CN" sz="16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通过超值买赠组合，提高产品的吸引力。</a:t>
                </a:r>
                <a:endParaRPr lang="zh-CN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549" y="3619"/>
              <a:ext cx="13527" cy="834"/>
              <a:chOff x="1794" y="1894"/>
              <a:chExt cx="15402" cy="1103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1794" y="1894"/>
                <a:ext cx="3826" cy="1103"/>
              </a:xfrm>
              <a:prstGeom prst="roundRect">
                <a:avLst/>
              </a:prstGeom>
              <a:solidFill>
                <a:srgbClr val="FEA900"/>
              </a:solidFill>
              <a:ln w="28575" cmpd="sng">
                <a:solidFill>
                  <a:srgbClr val="FEA9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8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爆品秒杀</a:t>
                </a:r>
                <a:endPara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5968" y="1894"/>
                <a:ext cx="11228" cy="1103"/>
              </a:xfrm>
              <a:prstGeom prst="roundRect">
                <a:avLst/>
              </a:prstGeom>
              <a:noFill/>
              <a:ln w="28575" cmpd="sng">
                <a:solidFill>
                  <a:srgbClr val="FEA900"/>
                </a:solidFill>
                <a:prstDash val="soli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>
                  <a:lnSpc>
                    <a:spcPct val="100000"/>
                  </a:lnSpc>
                  <a:buClrTx/>
                  <a:buSzTx/>
                  <a:buFontTx/>
                </a:pPr>
                <a:r>
                  <a:rPr lang="zh-CN" sz="16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rPr>
                  <a:t>每月推出群内顾客特价秒杀优惠活动，如99元秒杀，19.9元秒杀。</a:t>
                </a:r>
                <a:endParaRPr lang="zh-CN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550" y="5849"/>
              <a:ext cx="13570" cy="834"/>
              <a:chOff x="1796" y="779"/>
              <a:chExt cx="15451" cy="1103"/>
            </a:xfrm>
          </p:grpSpPr>
          <p:sp>
            <p:nvSpPr>
              <p:cNvPr id="24" name="圆角矩形 23"/>
              <p:cNvSpPr/>
              <p:nvPr/>
            </p:nvSpPr>
            <p:spPr>
              <a:xfrm>
                <a:off x="1796" y="779"/>
                <a:ext cx="3826" cy="1103"/>
              </a:xfrm>
              <a:prstGeom prst="roundRect">
                <a:avLst/>
              </a:prstGeom>
              <a:solidFill>
                <a:srgbClr val="FEA900"/>
              </a:solidFill>
              <a:ln w="28575" cmpd="sng">
                <a:solidFill>
                  <a:srgbClr val="FEA9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>
                  <a:buClrTx/>
                  <a:buSzTx/>
                  <a:buFontTx/>
                </a:pPr>
                <a:r>
                  <a:rPr lang="zh-CN" altLang="en-US" sz="28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抽奖评论</a:t>
                </a:r>
                <a:endPara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endPara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>
                <a:off x="6019" y="779"/>
                <a:ext cx="11228" cy="1103"/>
              </a:xfrm>
              <a:prstGeom prst="roundRect">
                <a:avLst/>
              </a:prstGeom>
              <a:noFill/>
              <a:ln w="28575" cmpd="sng">
                <a:solidFill>
                  <a:srgbClr val="FEA900"/>
                </a:solidFill>
                <a:prstDash val="soli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zh-CN" sz="16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引导去翻朋友圈【提前布局朋友圈，打造专业人设】</a:t>
                </a:r>
                <a:endParaRPr lang="zh-CN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l"/>
                <a:r>
                  <a:rPr lang="zh-CN" sz="16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为接下来一对一私聊转化做积累。</a:t>
                </a:r>
                <a:endParaRPr lang="zh-CN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550" y="4708"/>
              <a:ext cx="13526" cy="834"/>
              <a:chOff x="1796" y="1281"/>
              <a:chExt cx="15400" cy="1103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1796" y="1281"/>
                <a:ext cx="3826" cy="1103"/>
              </a:xfrm>
              <a:prstGeom prst="roundRect">
                <a:avLst/>
              </a:prstGeom>
              <a:solidFill>
                <a:srgbClr val="FEA900"/>
              </a:solidFill>
              <a:ln w="28575" cmpd="sng">
                <a:solidFill>
                  <a:srgbClr val="FEA9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优惠券</a:t>
                </a:r>
                <a:endPara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5968" y="1281"/>
                <a:ext cx="11228" cy="1103"/>
              </a:xfrm>
              <a:prstGeom prst="roundRect">
                <a:avLst/>
              </a:prstGeom>
              <a:noFill/>
              <a:ln w="28575" cmpd="sng">
                <a:solidFill>
                  <a:srgbClr val="FEA900"/>
                </a:solidFill>
                <a:prstDash val="soli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zh-CN" sz="16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一对一私聊领券，同时经营朋友圈，多点触达粉丝。</a:t>
                </a:r>
                <a:endParaRPr lang="zh-CN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7" name="对角圆角矩形 2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文本框 31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444496" y="4279751"/>
            <a:ext cx="2251324" cy="571014"/>
          </a:xfrm>
          <a:prstGeom prst="roundRect">
            <a:avLst/>
          </a:prstGeom>
          <a:solidFill>
            <a:srgbClr val="FEA900"/>
          </a:solidFill>
          <a:ln w="28575" cmpd="sng">
            <a:solidFill>
              <a:srgbClr val="FEA9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深聊开单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929426" y="4279751"/>
            <a:ext cx="6606865" cy="571014"/>
          </a:xfrm>
          <a:prstGeom prst="roundRect">
            <a:avLst/>
          </a:prstGeom>
          <a:noFill/>
          <a:ln w="28575" cmpd="sng">
            <a:solidFill>
              <a:srgbClr val="FEA9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与会员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对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深聊，在深聊中挖掘用户需求，给出建议和解决方案；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13381" y="4947136"/>
            <a:ext cx="2251324" cy="571014"/>
          </a:xfrm>
          <a:prstGeom prst="roundRect">
            <a:avLst/>
          </a:prstGeom>
          <a:solidFill>
            <a:srgbClr val="FEA900"/>
          </a:solidFill>
          <a:ln w="28575" cmpd="sng">
            <a:solidFill>
              <a:srgbClr val="FEA9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充值引导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899581" y="4947136"/>
            <a:ext cx="6606865" cy="571014"/>
          </a:xfrm>
          <a:prstGeom prst="roundRect">
            <a:avLst/>
          </a:prstGeom>
          <a:noFill/>
          <a:ln w="28575" cmpd="sng">
            <a:solidFill>
              <a:srgbClr val="FEA9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结合高客单单品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活动，以及充值优惠，引导充值。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4740" y="450850"/>
            <a:ext cx="322262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VIP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充值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-1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私聊的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SOP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话术</a:t>
            </a:r>
            <a:endParaRPr lang="zh-CN" altLang="en-US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" y="893445"/>
            <a:ext cx="3923665" cy="22625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545" y="831850"/>
            <a:ext cx="3992245" cy="2324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160" y="3155950"/>
            <a:ext cx="3625850" cy="2479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440" y="3236595"/>
            <a:ext cx="4149090" cy="1456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48080" y="464185"/>
            <a:ext cx="238950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日常营销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-7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大主流形式</a:t>
            </a:r>
            <a:endParaRPr lang="zh-CN" altLang="zh-CN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773555" y="2790190"/>
            <a:ext cx="6477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https://shimo.im/docs/j6kRxkWcPXDdYhtP/ 《碧翠园优秀私聊案例-02》，可复制链接后用石墨文档 App 或小程序打开</a:t>
            </a:r>
            <a:endParaRPr lang="zh-CN" altLang="en-US"/>
          </a:p>
        </p:txBody>
      </p:sp>
      <p:pic>
        <p:nvPicPr>
          <p:cNvPr id="8" name="图片 7" descr="32313538333733313b32313538333831323bc5acc1a6b7dcb6b7b5c4c5aec9fa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8575" y="1516380"/>
            <a:ext cx="914400" cy="9144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94585" y="1774190"/>
            <a:ext cx="4977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linkClick r:id="rId6" tooltip="" action="ppaction://hlinkfile"/>
              </a:rPr>
              <a:t>好长，但真实，趋近完美的深聊案例！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周周都有双十一</a:t>
            </a:r>
            <a:endParaRPr lang="zh-CN" altLang="en-US" sz="2800" b="1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23938" y="351473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自行造节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52475" y="451485"/>
            <a:ext cx="1388110" cy="306070"/>
            <a:chOff x="1185" y="711"/>
            <a:chExt cx="2186" cy="482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16" name="图片 15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1723" y="711"/>
              <a:ext cx="164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endPara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140772" y="1665535"/>
            <a:ext cx="6012733" cy="3364844"/>
            <a:chOff x="1219200" y="2428875"/>
            <a:chExt cx="6012733" cy="2609850"/>
          </a:xfrm>
        </p:grpSpPr>
        <p:sp>
          <p:nvSpPr>
            <p:cNvPr id="7" name="矩形: 圆角 5"/>
            <p:cNvSpPr/>
            <p:nvPr/>
          </p:nvSpPr>
          <p:spPr>
            <a:xfrm>
              <a:off x="1219200" y="2428875"/>
              <a:ext cx="2838450" cy="2609850"/>
            </a:xfrm>
            <a:prstGeom prst="roundRect">
              <a:avLst>
                <a:gd name="adj" fmla="val 11867"/>
              </a:avLst>
            </a:prstGeom>
            <a:solidFill>
              <a:srgbClr val="FEA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1999059" y="2639003"/>
              <a:ext cx="1278731" cy="345282"/>
              <a:chOff x="1999060" y="2621756"/>
              <a:chExt cx="1278731" cy="345282"/>
            </a:xfrm>
          </p:grpSpPr>
          <p:sp>
            <p:nvSpPr>
              <p:cNvPr id="21" name="矩形: 圆角 14"/>
              <p:cNvSpPr/>
              <p:nvPr/>
            </p:nvSpPr>
            <p:spPr>
              <a:xfrm>
                <a:off x="1999060" y="2621756"/>
                <a:ext cx="1278731" cy="345282"/>
              </a:xfrm>
              <a:prstGeom prst="round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2259807" y="2795588"/>
                <a:ext cx="75723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6" name="组合 25"/>
            <p:cNvGrpSpPr/>
            <p:nvPr/>
          </p:nvGrpSpPr>
          <p:grpSpPr>
            <a:xfrm>
              <a:off x="1222928" y="3092957"/>
              <a:ext cx="6009005" cy="1568678"/>
              <a:chOff x="1222928" y="3009857"/>
              <a:chExt cx="6009005" cy="1568678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1222928" y="3009857"/>
                <a:ext cx="2838448" cy="404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zh-CN" altLang="en-US" sz="2800" b="1" kern="0" spc="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「宠粉日」</a:t>
                </a:r>
                <a:endParaRPr lang="zh-CN" altLang="en-US" sz="2800" b="1" kern="0" spc="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462958" y="3712191"/>
                <a:ext cx="2358390" cy="866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ts val="2000"/>
                  </a:lnSpc>
                </a:pPr>
                <a:r>
                  <a:rPr lang="zh-CN" altLang="en-US" sz="1600" kern="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设置每周有促销日，</a:t>
                </a:r>
                <a:endParaRPr lang="zh-CN" altLang="en-US" sz="16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lvl="0" algn="ctr">
                  <a:lnSpc>
                    <a:spcPts val="2000"/>
                  </a:lnSpc>
                </a:pPr>
                <a:r>
                  <a:rPr lang="zh-CN" altLang="en-US" sz="1600" kern="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周周都有群内优惠。</a:t>
                </a:r>
                <a:endParaRPr lang="zh-CN" altLang="en-US" sz="16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lvl="0" algn="ctr">
                  <a:lnSpc>
                    <a:spcPts val="2000"/>
                  </a:lnSpc>
                </a:pPr>
                <a:r>
                  <a:rPr lang="zh-CN" sz="1600" kern="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做好会员活动，会员价，会员商品设置。</a:t>
                </a:r>
                <a:endParaRPr lang="zh-CN" sz="16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4960538" y="3712191"/>
                <a:ext cx="2271395" cy="866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ts val="2000"/>
                  </a:lnSpc>
                </a:pPr>
                <a:r>
                  <a:rPr lang="zh-CN" altLang="en-US" sz="1600" kern="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每年设置多个社群主题营销活动，如双十一、每月力度最大的会员日等。</a:t>
                </a:r>
                <a:endParaRPr lang="zh-CN" altLang="en-US" sz="16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5462085" y="1665535"/>
            <a:ext cx="3097009" cy="3364844"/>
            <a:chOff x="4540513" y="2428875"/>
            <a:chExt cx="3097009" cy="3364844"/>
          </a:xfrm>
        </p:grpSpPr>
        <p:sp>
          <p:nvSpPr>
            <p:cNvPr id="31" name="矩形: 圆角 6"/>
            <p:cNvSpPr/>
            <p:nvPr/>
          </p:nvSpPr>
          <p:spPr>
            <a:xfrm>
              <a:off x="4676775" y="2428875"/>
              <a:ext cx="2838450" cy="3364844"/>
            </a:xfrm>
            <a:prstGeom prst="roundRect">
              <a:avLst>
                <a:gd name="adj" fmla="val 11867"/>
              </a:avLst>
            </a:prstGeom>
            <a:noFill/>
            <a:ln w="19050" cap="flat" cmpd="sng" algn="ctr">
              <a:solidFill>
                <a:srgbClr val="FEA9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5456634" y="2639003"/>
              <a:ext cx="1278731" cy="345282"/>
              <a:chOff x="1999060" y="2621756"/>
              <a:chExt cx="1278731" cy="345282"/>
            </a:xfrm>
          </p:grpSpPr>
          <p:sp>
            <p:nvSpPr>
              <p:cNvPr id="33" name="矩形: 圆角 11"/>
              <p:cNvSpPr/>
              <p:nvPr/>
            </p:nvSpPr>
            <p:spPr>
              <a:xfrm>
                <a:off x="1999060" y="2621756"/>
                <a:ext cx="1278731" cy="345282"/>
              </a:xfrm>
              <a:prstGeom prst="roundRect">
                <a:avLst/>
              </a:prstGeom>
              <a:solidFill>
                <a:srgbClr val="FEA9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2259807" y="2795588"/>
                <a:ext cx="75723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6" name="文本框 35"/>
            <p:cNvSpPr txBox="1"/>
            <p:nvPr/>
          </p:nvSpPr>
          <p:spPr>
            <a:xfrm>
              <a:off x="4540513" y="3295729"/>
              <a:ext cx="3097009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endParaRPr lang="zh-CN" altLang="en-US" sz="2400" b="1" kern="0" spc="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598265" y="2382027"/>
            <a:ext cx="283844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400" b="1" kern="0" spc="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「主题大促」</a:t>
            </a:r>
            <a:endParaRPr lang="zh-CN" altLang="en-US" sz="2400" b="1" kern="0" spc="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68650" y="974090"/>
            <a:ext cx="3922395" cy="460375"/>
          </a:xfrm>
          <a:prstGeom prst="rect">
            <a:avLst/>
          </a:prstGeom>
          <a:solidFill>
            <a:srgbClr val="FEA900"/>
          </a:solidFill>
          <a:ln w="28575" cmpd="sng">
            <a:solidFill>
              <a:srgbClr val="120C16"/>
            </a:solidFill>
            <a:prstDash val="solid"/>
          </a:ln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400" b="1" dirty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社群造节的</a:t>
            </a:r>
            <a:r>
              <a:rPr lang="en-US" altLang="zh-CN" sz="2400" b="1" dirty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大形式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3" name="对角圆角矩形 2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文本框 24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52475" y="451485"/>
            <a:ext cx="1388110" cy="306070"/>
            <a:chOff x="1185" y="711"/>
            <a:chExt cx="2186" cy="482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16" name="图片 15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1723" y="711"/>
              <a:ext cx="164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endPara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5" name="图片 4" descr="黑金预热海报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585" y="1753870"/>
            <a:ext cx="2472055" cy="3296285"/>
          </a:xfrm>
          <a:prstGeom prst="rect">
            <a:avLst/>
          </a:prstGeom>
        </p:spPr>
      </p:pic>
      <p:pic>
        <p:nvPicPr>
          <p:cNvPr id="2" name="图片 1" descr="181K海报gai-恢复的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130" y="1753870"/>
            <a:ext cx="2620010" cy="331660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37385" y="1527175"/>
            <a:ext cx="5942330" cy="3770630"/>
          </a:xfrm>
          <a:prstGeom prst="rect">
            <a:avLst/>
          </a:prstGeom>
          <a:noFill/>
          <a:ln w="15875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2910205" y="1316990"/>
            <a:ext cx="4605020" cy="508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157855" y="744855"/>
            <a:ext cx="6580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</a:pPr>
            <a:r>
              <a:rPr lang="zh-CN" altLang="zh-CN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双十一、双十二提前购</a:t>
            </a:r>
            <a:endParaRPr lang="en-US" altLang="zh-CN" sz="32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630" y="1753870"/>
            <a:ext cx="711200" cy="2755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805" y="1753870"/>
            <a:ext cx="901065" cy="3492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52475" y="451485"/>
            <a:ext cx="1388110" cy="306070"/>
            <a:chOff x="1185" y="711"/>
            <a:chExt cx="2186" cy="482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16" name="图片 15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1723" y="711"/>
              <a:ext cx="164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endPara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1073742851" name="图片 10737428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45" y="1324610"/>
            <a:ext cx="2893695" cy="38830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4" name="直接连接符 23"/>
          <p:cNvCxnSpPr/>
          <p:nvPr/>
        </p:nvCxnSpPr>
        <p:spPr>
          <a:xfrm>
            <a:off x="3145790" y="1041400"/>
            <a:ext cx="2839085" cy="635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393440" y="464185"/>
            <a:ext cx="6580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燃脂挑战赛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078" y="1106170"/>
            <a:ext cx="2047240" cy="4434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3592830" y="1246505"/>
            <a:ext cx="3685540" cy="4154170"/>
          </a:xfrm>
          <a:prstGeom prst="rect">
            <a:avLst/>
          </a:prstGeom>
          <a:noFill/>
          <a:ln w="12700" cmpd="sng">
            <a:solidFill>
              <a:srgbClr val="FEA9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1200"/>
              <a:t>一、活动背景</a:t>
            </a:r>
            <a:endParaRPr lang="zh-CN" altLang="en-US" sz="1200"/>
          </a:p>
          <a:p>
            <a:r>
              <a:rPr lang="zh-CN" altLang="en-US" sz="1200"/>
              <a:t>推广新上线产品181k，贴合产品特性，举行燃脂比赛，迎合双十一热点，增大品牌曝光量，覆盖度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二、活动主题</a:t>
            </a:r>
            <a:endParaRPr lang="zh-CN" altLang="en-US" sz="1200"/>
          </a:p>
          <a:p>
            <a:r>
              <a:rPr lang="zh-CN" altLang="en-US" sz="1200"/>
              <a:t>#</a:t>
            </a:r>
            <a:r>
              <a:rPr lang="en-US" altLang="zh-CN" sz="1200"/>
              <a:t>XXXX</a:t>
            </a:r>
            <a:r>
              <a:rPr lang="zh-CN" altLang="en-US" sz="1200"/>
              <a:t>燃脂挑战赛#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三、初期活动目标</a:t>
            </a:r>
            <a:endParaRPr lang="zh-CN" altLang="en-US" sz="1200"/>
          </a:p>
          <a:p>
            <a:r>
              <a:rPr lang="zh-CN" altLang="en-US" sz="1200"/>
              <a:t>（1）增大品牌曝光量，覆盖度</a:t>
            </a:r>
            <a:endParaRPr lang="zh-CN" altLang="en-US" sz="1200"/>
          </a:p>
          <a:p>
            <a:r>
              <a:rPr lang="zh-CN" altLang="en-US" sz="1200"/>
              <a:t>（2）新品内容种草5000+（含小红书、抖音、快手、朋友圈等）</a:t>
            </a:r>
            <a:endParaRPr lang="zh-CN" altLang="en-US" sz="1200"/>
          </a:p>
          <a:p>
            <a:r>
              <a:rPr lang="zh-CN" altLang="en-US" sz="1200"/>
              <a:t>（3）新增企微粉丝5000+</a:t>
            </a:r>
            <a:endParaRPr lang="zh-CN" altLang="en-US" sz="1200"/>
          </a:p>
          <a:p>
            <a:r>
              <a:rPr lang="zh-CN" altLang="en-US" sz="1200"/>
              <a:t>（4）新增微信公众号粉丝5000+</a:t>
            </a:r>
            <a:endParaRPr lang="zh-CN" altLang="en-US" sz="1200"/>
          </a:p>
          <a:p>
            <a:r>
              <a:rPr lang="zh-CN" altLang="en-US" sz="1200"/>
              <a:t>（5）新增亚美唯他KOL181人+</a:t>
            </a:r>
            <a:endParaRPr lang="zh-CN" altLang="en-US" sz="1200"/>
          </a:p>
          <a:p>
            <a:r>
              <a:rPr lang="zh-CN" altLang="en-US" sz="1200"/>
              <a:t>（6）新增亚美唯他网红主播18人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四、活动最终完成结果</a:t>
            </a:r>
            <a:endParaRPr lang="zh-CN" altLang="en-US" sz="1200"/>
          </a:p>
          <a:p>
            <a:r>
              <a:rPr lang="zh-CN" altLang="en-US" sz="1200"/>
              <a:t>（1）增大了品牌曝光量，覆盖度</a:t>
            </a:r>
            <a:endParaRPr lang="zh-CN" altLang="en-US" sz="1200"/>
          </a:p>
          <a:p>
            <a:r>
              <a:rPr lang="zh-CN" altLang="en-US" sz="1200"/>
              <a:t>（2）新品内容种草10篇+（缓慢增长）</a:t>
            </a:r>
            <a:endParaRPr lang="zh-CN" altLang="en-US" sz="1200"/>
          </a:p>
          <a:p>
            <a:r>
              <a:rPr lang="zh-CN" altLang="en-US" sz="1200"/>
              <a:t>（3）新增企微粉丝13355人</a:t>
            </a:r>
            <a:endParaRPr lang="zh-CN" altLang="en-US" sz="1200"/>
          </a:p>
          <a:p>
            <a:r>
              <a:rPr lang="zh-CN" altLang="en-US" sz="1200"/>
              <a:t>（4）新增微信公众号粉丝756人</a:t>
            </a:r>
            <a:endParaRPr lang="zh-CN" altLang="en-US" sz="1200"/>
          </a:p>
          <a:p>
            <a:r>
              <a:rPr lang="zh-CN" altLang="en-US" sz="1200"/>
              <a:t>（5）新增有潜质成为</a:t>
            </a:r>
            <a:r>
              <a:rPr lang="en-US" altLang="zh-CN" sz="1200"/>
              <a:t>XXXX</a:t>
            </a:r>
            <a:r>
              <a:rPr lang="zh-CN" altLang="en-US" sz="1200"/>
              <a:t>koc的人数为5位</a:t>
            </a:r>
            <a:endParaRPr lang="zh-CN" altLang="en-US" sz="12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660" y="1324610"/>
            <a:ext cx="466725" cy="1892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35" y="1459865"/>
            <a:ext cx="728980" cy="2825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565" y="4350385"/>
            <a:ext cx="447675" cy="39052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52475" y="451485"/>
            <a:ext cx="1388110" cy="306070"/>
            <a:chOff x="1185" y="711"/>
            <a:chExt cx="2186" cy="482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16" name="图片 15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1723" y="711"/>
              <a:ext cx="164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endPara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231775" y="1144553"/>
          <a:ext cx="9830435" cy="3552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65"/>
                <a:gridCol w="320675"/>
                <a:gridCol w="730885"/>
                <a:gridCol w="1767840"/>
                <a:gridCol w="922655"/>
                <a:gridCol w="821055"/>
                <a:gridCol w="308610"/>
                <a:gridCol w="209550"/>
                <a:gridCol w="151130"/>
                <a:gridCol w="151130"/>
                <a:gridCol w="151130"/>
                <a:gridCol w="151130"/>
                <a:gridCol w="151130"/>
                <a:gridCol w="151130"/>
                <a:gridCol w="151130"/>
                <a:gridCol w="151765"/>
                <a:gridCol w="151130"/>
                <a:gridCol w="150495"/>
                <a:gridCol w="151130"/>
                <a:gridCol w="151130"/>
                <a:gridCol w="151130"/>
                <a:gridCol w="151130"/>
                <a:gridCol w="151130"/>
                <a:gridCol w="151130"/>
                <a:gridCol w="151130"/>
                <a:gridCol w="151130"/>
                <a:gridCol w="151130"/>
                <a:gridCol w="151765"/>
                <a:gridCol w="150495"/>
                <a:gridCol w="151765"/>
                <a:gridCol w="149860"/>
                <a:gridCol w="151765"/>
                <a:gridCol w="150495"/>
                <a:gridCol w="151765"/>
                <a:gridCol w="150495"/>
                <a:gridCol w="151765"/>
                <a:gridCol w="150495"/>
                <a:gridCol w="151765"/>
              </a:tblGrid>
              <a:tr h="316865">
                <a:tc gridSpan="3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燃脂挑战营》——招募燃脂代言人项目时间规划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>
                        <a:alpha val="45000"/>
                      </a:srgbClr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1336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序号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项目阶段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项目名称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主要内容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开始时间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完成时间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耗时/天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0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10月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11月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39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13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17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22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23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26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27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28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29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31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11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前期筹备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项目细节执行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物料准备、话术准备、活动测试、工具设置等筹备工作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2020年10月12日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2020年10月16日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裂变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裂变活动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种子用户：企业微信粉丝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2020年10月16日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2020年10月17日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9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预热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活动预热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活动信息推送+活动征集181名挑战者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2020年10月17日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2020年10月19日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报名截止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海选报名时间截止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2020年10月19日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2020年10月19日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初赛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初赛选拔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群内互动参与初赛，完成任务，36名晋级复赛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2020年10月22日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2020年10月28日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复赛名单公布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复赛获胜者名单公布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2020年10月29日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2020年10月29日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复赛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复赛选拔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群内互动参与复赛，完成任务，18名晋级决赛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2020年10月30日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2020年11月5日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决赛名单公布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决赛获胜者名单公布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2020年11月6日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2020年11月6日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决赛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总决赛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总决赛直播比赛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2020年11月7日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2020年11月10日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引爆期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双十一现场直播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TOP10名主播颁奖仪式、总决赛现场轮流直播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2020年11月11日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2020年11月11日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52475" y="451485"/>
            <a:ext cx="1388110" cy="306070"/>
            <a:chOff x="1185" y="711"/>
            <a:chExt cx="2186" cy="482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16" name="图片 15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1723" y="711"/>
              <a:ext cx="164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endPara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975" y="1468120"/>
            <a:ext cx="619125" cy="1428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055" y="2807970"/>
            <a:ext cx="742950" cy="14287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414476" y="854710"/>
            <a:ext cx="7085330" cy="4050030"/>
            <a:chOff x="2215" y="1346"/>
            <a:chExt cx="11158" cy="6378"/>
          </a:xfrm>
        </p:grpSpPr>
        <p:grpSp>
          <p:nvGrpSpPr>
            <p:cNvPr id="6" name="组合 5"/>
            <p:cNvGrpSpPr/>
            <p:nvPr/>
          </p:nvGrpSpPr>
          <p:grpSpPr>
            <a:xfrm>
              <a:off x="2215" y="1346"/>
              <a:ext cx="11158" cy="6378"/>
              <a:chOff x="2215" y="1346"/>
              <a:chExt cx="11158" cy="6378"/>
            </a:xfrm>
          </p:grpSpPr>
          <p:pic>
            <p:nvPicPr>
              <p:cNvPr id="2" name="图片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5" y="1346"/>
                <a:ext cx="11159" cy="6378"/>
              </a:xfrm>
              <a:prstGeom prst="rect">
                <a:avLst/>
              </a:prstGeom>
              <a:noFill/>
              <a:ln w="12700" cmpd="sng">
                <a:solidFill>
                  <a:srgbClr val="FEA900"/>
                </a:solidFill>
                <a:prstDash val="solid"/>
              </a:ln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41" y="6214"/>
                <a:ext cx="358" cy="349"/>
              </a:xfrm>
              <a:prstGeom prst="rect">
                <a:avLst/>
              </a:prstGeom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5" y="2312"/>
              <a:ext cx="1170" cy="22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2" name="对角圆角矩形 2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文本框 2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52475" y="451485"/>
            <a:ext cx="1388110" cy="306070"/>
            <a:chOff x="1185" y="711"/>
            <a:chExt cx="2186" cy="482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16" name="图片 15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1723" y="711"/>
              <a:ext cx="164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endPara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1274127" y="1065495"/>
          <a:ext cx="7883525" cy="4143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320"/>
                <a:gridCol w="1557020"/>
                <a:gridCol w="1734820"/>
                <a:gridCol w="2118995"/>
                <a:gridCol w="1690370"/>
              </a:tblGrid>
              <a:tr h="187960">
                <a:tc grid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招募燃脂达人计划-初赛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A0C7"/>
                    </a:solidFill>
                  </a:tcPr>
                </a:tc>
                <a:tc hMerge="1">
                  <a:tcP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355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初赛时间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2020年10月17日-10月29日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招募对象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通过报名，参与挑战活动，完成任务，即可晋级复赛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355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招募目标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晋级36位选手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晋级规则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票数排名前36名晋级（减脂目标+投票数）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263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活动流程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预热期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10月17日-19日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热身赛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10月17-22日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初赛挑战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10月22日-28日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公布名单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10月29日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87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比赛内容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1.填写报名表；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2.进群领新人礼包；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3.私聊艾美老师登记信息（头像、体重，7天减脂目标）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1.群内晒微信运动步数排行截图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2.步数=票数，计入总决赛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3.以第2天10:00前公布步数排名情况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4.护腕三件套1份（每天赠送TOP1）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1.7天群内互动打卡：分享运动互动内容晒图（饮食、健身类）1票/次/天，1天最多加3次票数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2.食用181K产品连续7天减脂目标1KG=100票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3.挑战赛发布投票链接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4.邀请好友添加企微成为粉丝后援团，10票/人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公布复赛晋级名单，颁发奖品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15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活动奖品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领取进群新人礼包：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1.免费领181k试用装1份；（参赛选手400份）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2.积分50（手动计入）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护腕三件套：6份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900"/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投票粉丝获得抽奖链接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群内抽奖：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1.胶原蛋白肽试用装1份（中奖率1%）；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2.美白丸试用装1份（中奖率1%）；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3.叶黄素试用装1份（中奖率1%）；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4.181k正装30元专用券（27%）；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5.50积分（中奖率50%）；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1.亚美唯他燃脂达人荣誉证书1份（36份）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2.181K正品1份（36份）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3.健康礼包三件套：口罩、湿巾、免洗手液（36份）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52475" y="451485"/>
            <a:ext cx="1388110" cy="306070"/>
            <a:chOff x="1185" y="711"/>
            <a:chExt cx="2186" cy="482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16" name="图片 15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1723" y="711"/>
              <a:ext cx="164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endPara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1571625" y="991835"/>
          <a:ext cx="7026275" cy="4227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430"/>
                <a:gridCol w="2126615"/>
                <a:gridCol w="2126615"/>
                <a:gridCol w="2126615"/>
              </a:tblGrid>
              <a:tr h="303530"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招募燃脂达人计划-复赛（2020年10月30日-11月6日）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A0C7"/>
                    </a:solidFill>
                  </a:tcPr>
                </a:tc>
                <a:tc hMerge="1">
                  <a:tcP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参赛选手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初赛晋级的36名选手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669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触达渠道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公众号+直播间（投票）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7325"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社群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活动目标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晋级18位选手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晋级规则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晋级排名前18（视频任务票数+投票票数）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673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活动流程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复赛挑战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10月30日—11月5日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试播挑战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11月4日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公布结果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11月6日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71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比赛内容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1.参赛者带#我的181K燃脂计划#发抖音视频，并@</a:t>
                      </a: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抖音官方号；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2.每天发布视频内容：与燃脂、健康、运动相关的短视频，每天发布1次；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3.每个视频的点赞数*10=票数；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4.晋级考核=视频任务票数+投票累计数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1.直播间现场试播：自愿参加报名、报名前10即可参与现场试播挑战；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2.参加试播的人+1000票；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3.每人可获得试播大礼包（价值500元正装礼品）；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4.每人直播半小时即可完成试播挑战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公布晋级比赛名单，颁发奖品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活动礼品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投票粉丝获得抽奖链接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群内抽奖：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1.胶原蛋白肽试用装1份（中奖率1%）；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2.美白丸试用装1份（中奖率1%）；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3.叶黄素试用装1份（中奖率1%）；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4.181k正装30元专用券（27%）；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5.50积分（中奖率50%）；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1.挑战者可获得大礼包1份（10份）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2.佣金比例：30%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1.价值1000元旅行大礼包：181K产品组合+酵素+运动无线蓝牙耳机（18份）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</a:t>
                      </a: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燃脂大咖荣誉奖牌1个（18份）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48080" y="464185"/>
            <a:ext cx="238950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日常营销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-5</a:t>
            </a:r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大主流形式</a:t>
            </a:r>
            <a:endParaRPr lang="zh-CN" altLang="zh-CN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395229" y="2061335"/>
            <a:ext cx="2159403" cy="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497135" y="1177647"/>
            <a:ext cx="3406238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36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优惠团购</a:t>
            </a:r>
            <a:endParaRPr lang="zh-CN" altLang="en-US" sz="36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46455" y="2230755"/>
            <a:ext cx="4366895" cy="259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团购方式：新人团购、社群群接龙团购等</a:t>
            </a:r>
            <a:endParaRPr lang="zh-CN" sz="12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价值点设计：</a:t>
            </a: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优惠的价格一定是让用户感觉占便宜且实惠的。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社群拼团人数设计：</a:t>
            </a: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拼团人数设置为2-3个，适当降低用户的参与门槛。</a:t>
            </a:r>
            <a:endParaRPr lang="zh-CN" sz="12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例：</a:t>
            </a:r>
            <a:endParaRPr lang="zh-CN" sz="12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70000"/>
              </a:lnSpc>
              <a:buClrTx/>
              <a:buSzTx/>
              <a:buNone/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98元一盒面膜，1个人买2盒，再找一个好友买2盒，一共4盒，拼成1个团，最高立减76元，仅限5月20~24日购买。限量10个名额。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860" y="938530"/>
            <a:ext cx="2495550" cy="399097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52475" y="451485"/>
            <a:ext cx="1388110" cy="306070"/>
            <a:chOff x="1185" y="711"/>
            <a:chExt cx="2186" cy="482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16" name="图片 15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1723" y="711"/>
              <a:ext cx="164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endPara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1094105" y="874360"/>
          <a:ext cx="8477885" cy="4457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825"/>
                <a:gridCol w="2573655"/>
                <a:gridCol w="2572385"/>
                <a:gridCol w="2573020"/>
              </a:tblGrid>
              <a:tr h="271780"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xxxx招募燃脂达人计划-决赛（2020年11月7日-11月11日）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A0C7"/>
                    </a:solidFill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参赛选手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复赛晋级决赛18名选手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触达渠道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公众号+直播间（投票）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社群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活动目标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招募TOP10选手成为</a:t>
                      </a:r>
                      <a:r>
                        <a:rPr lang="en-US" alt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代言人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晋级规则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晋级排名前10名（小红书任务票数+投票票数+粉丝助力值票数）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活动流程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决赛挑战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11月7日-11月11日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直播+拉票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11月8日-11月10日（连续直播三天）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双十一颁奖晚会+直播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11月11日</a:t>
                      </a: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28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比赛内容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1.带#我的181K燃脂计划# 话题，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选手每天发布1篇小红书；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2.小红书点赞数*100=票数；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3.晋级考核=小红书任务票数+投票累计数；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1.根据选手时间，安排直播排期；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2.每天安排6名选手轮播，每人半小时，共计3小时；一共直播三天；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3.每人与</a:t>
                      </a:r>
                      <a:r>
                        <a:rPr lang="en-US" alt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</a:t>
                      </a: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老师轮流直播，并且邀请自己的粉丝为自己在直播间助力；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4.爱逛直播间助力粉丝榜分时间段计算每位主播的助力值；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5.粉丝助力值=票数；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6.销售产品金额=票数；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1.颁奖仪式：根据公众号投票数+直播助力值公布排名；并且为大家颁奖；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2.TOP10成员发言:每人讲诉最近燃脂情况和效果，5分钟/人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3.为粉丝介绍产品：介绍一款产品，并为粉丝提供产品优惠价；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5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活动奖品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投票粉丝获得抽奖链接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群内抽奖：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1.胶原蛋白肽试用装1份（中奖率1%）；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2.美白丸试用装1份（中奖率1%）；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3.叶黄素试用装1份（中奖率1%）；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4.181k正装30元专用券（27%）；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5.50积分（中奖率50%）；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选手奖励：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1.价值1888元大礼包1份（亚美唯他产品套装）；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2.佣金比例：30%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冠军：IPHONE12 1份；价值5000元</a:t>
                      </a:r>
                      <a:r>
                        <a:rPr lang="en-US" alt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产品；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亚军：iwatch 1份；价值3500元</a:t>
                      </a:r>
                      <a:r>
                        <a:rPr lang="en-US" alt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产品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季军：airpods1份；价值2500元</a:t>
                      </a:r>
                      <a:r>
                        <a:rPr lang="en-US" alt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产品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TPO4-10：价值1800元</a:t>
                      </a:r>
                      <a:r>
                        <a:rPr lang="en-US" alt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产品1份；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TOP11-18：价值1000元</a:t>
                      </a:r>
                      <a:r>
                        <a:rPr lang="en-US" alt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产品1份；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endParaRPr lang="zh-CN" altLang="en-US" sz="900"/>
                    </a:p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荣誉奖杯：</a:t>
                      </a:r>
                      <a:r>
                        <a:rPr lang="en-US" alt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燃脂挑战赛荣誉奖杯人手1份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官方认证聘书：明星代言人（中英文缩写）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52475" y="451485"/>
            <a:ext cx="1388110" cy="306070"/>
            <a:chOff x="1185" y="711"/>
            <a:chExt cx="2186" cy="482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16" name="图片 15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1723" y="711"/>
              <a:ext cx="164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endPara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922020" y="1344895"/>
          <a:ext cx="8415655" cy="3683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110"/>
                <a:gridCol w="678180"/>
                <a:gridCol w="3142615"/>
                <a:gridCol w="818515"/>
                <a:gridCol w="817880"/>
                <a:gridCol w="817880"/>
                <a:gridCol w="818515"/>
                <a:gridCol w="822960"/>
              </a:tblGrid>
              <a:tr h="351155">
                <a:tc grid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活动执行分工表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>
                        <a:alpha val="33000"/>
                      </a:srgbClr>
                    </a:solidFill>
                  </a:tcPr>
                </a:tc>
                <a:tc hMerge="1">
                  <a:tcP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序号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项目名称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执行内容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开始时间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结束时间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执行人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协助人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亚美对接人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90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统筹组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负责活动统筹及活动细节对接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10月12日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11月11日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项目负责人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策划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0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负责人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90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物料组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负责活动物料表制定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10月12日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10月19日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运营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客服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997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负责活动物料申请、购买、管理、发放等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990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文案组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负责活动海报文案撰写，提交海报设计需求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10月12日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11月11日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策划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策划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990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负责活动通知话术撰写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997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负责群内活动话术撰写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990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负责活动报名表、名单公布、投票设置等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990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运营组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负责活动期间社群群内运营，节奏把控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10月17日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11月11日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运营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客服</a:t>
                      </a:r>
                      <a:endParaRPr lang="zh-CN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997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负责活动期间社群水军互动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990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负责活动期间内社群的客服工作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52475" y="451485"/>
            <a:ext cx="1388110" cy="306070"/>
            <a:chOff x="1185" y="711"/>
            <a:chExt cx="2186" cy="482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16" name="图片 15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1723" y="711"/>
              <a:ext cx="164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endPara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876617" y="1145505"/>
          <a:ext cx="8506460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7640"/>
                <a:gridCol w="1703705"/>
                <a:gridCol w="1993900"/>
                <a:gridCol w="1123950"/>
                <a:gridCol w="1123315"/>
                <a:gridCol w="1123950"/>
              </a:tblGrid>
              <a:tr h="200660">
                <a:tc gridSpan="6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活动物资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>
                        <a:alpha val="38000"/>
                      </a:srgbClr>
                    </a:solidFill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活动时间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所需物资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单价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数量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总费用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660"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线上留存粉丝裂变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10月16日-10月17日12点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口罩（50个一盒）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摇摇杯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体重秤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625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燃脂达人招募热身赛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10月17日-10月22日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护腕三件套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660"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燃脂达人招募初赛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10月22日-10月28日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燃脂达人荣誉证书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口罩（50个一盒）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湿巾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540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免洗手液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66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燃脂达人招募复赛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10月30日—11月5日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燃脂大咖荣誉奖牌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运动蓝牙耳机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1080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660"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燃脂达人招募决赛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11月7日-11月11日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iPhone 12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6299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6299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iwatch 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airpods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1100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1100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6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燃脂挑战赛荣誉奖杯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官方认证营养师聘书：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官方聘请明星代言人认证证书1份；（中英文缩写）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450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660">
                <a:tc grid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费用总计</a:t>
                      </a:r>
                      <a:endParaRPr lang="en-US" altLang="en-US" sz="1000" b="1">
                        <a:solidFill>
                          <a:srgbClr val="FF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20814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用户变现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7276465" y="1311275"/>
            <a:ext cx="2482215" cy="3018790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16" name="组合 15"/>
          <p:cNvGrpSpPr/>
          <p:nvPr/>
        </p:nvGrpSpPr>
        <p:grpSpPr>
          <a:xfrm>
            <a:off x="8978900" y="803275"/>
            <a:ext cx="828675" cy="891540"/>
            <a:chOff x="2019" y="2350"/>
            <a:chExt cx="1305" cy="1404"/>
          </a:xfrm>
        </p:grpSpPr>
        <p:pic>
          <p:nvPicPr>
            <p:cNvPr id="17" name="图片 16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19" y="2350"/>
              <a:ext cx="1305" cy="140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2239" y="2657"/>
              <a:ext cx="100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过年大促</a:t>
              </a:r>
              <a:endParaRPr lang="zh-CN" altLang="en-US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308610" y="1411605"/>
            <a:ext cx="6708140" cy="3962400"/>
          </a:xfrm>
          <a:prstGeom prst="rect">
            <a:avLst/>
          </a:prstGeom>
          <a:noFill/>
          <a:ln w="15875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文本框 115"/>
          <p:cNvSpPr txBox="1"/>
          <p:nvPr/>
        </p:nvSpPr>
        <p:spPr>
          <a:xfrm>
            <a:off x="1320165" y="547370"/>
            <a:ext cx="4882515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某洗发水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TOP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品牌</a:t>
            </a: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年货节</a:t>
            </a:r>
            <a:endParaRPr lang="zh-CN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32040" y="2299335"/>
            <a:ext cx="222885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提前购：先于天猫、京东等平台的活动上线、发货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全品类优惠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直播带货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限时秒杀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满赠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特殊折扣区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社群积分兑换区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  <a:p>
            <a:pPr algn="l"/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32040" y="1694815"/>
            <a:ext cx="22288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zh-CN" sz="2000" b="1">
                <a:solidFill>
                  <a:schemeClr val="tx1"/>
                </a:solidFill>
                <a:sym typeface="+mn-ea"/>
              </a:rPr>
              <a:t>组合优惠</a:t>
            </a:r>
            <a:endParaRPr lang="zh-CN" altLang="zh-CN" sz="20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5" name="图片 4" descr="900eb1687877240ba6db46f05782c6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335" y="2784475"/>
            <a:ext cx="447675" cy="390525"/>
          </a:xfrm>
          <a:prstGeom prst="rect">
            <a:avLst/>
          </a:prstGeom>
        </p:spPr>
      </p:pic>
      <p:pic>
        <p:nvPicPr>
          <p:cNvPr id="8" name="图片 7" descr="900eb1687877240ba6db46f05782c6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725" y="3771265"/>
            <a:ext cx="447675" cy="3905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" y="1534795"/>
            <a:ext cx="6104890" cy="371665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243205" y="53975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用户变现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6" name="文本框 115"/>
          <p:cNvSpPr txBox="1"/>
          <p:nvPr/>
        </p:nvSpPr>
        <p:spPr>
          <a:xfrm>
            <a:off x="1179195" y="380365"/>
            <a:ext cx="4882515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某母婴知名品牌</a:t>
            </a: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年货节活动方案</a:t>
            </a:r>
            <a:endParaRPr lang="zh-CN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2562225" y="780380"/>
          <a:ext cx="5043170" cy="4768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3255"/>
                <a:gridCol w="652780"/>
                <a:gridCol w="645795"/>
                <a:gridCol w="630555"/>
                <a:gridCol w="666115"/>
                <a:gridCol w="1804670"/>
              </a:tblGrid>
              <a:tr h="1955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20 </a:t>
                      </a:r>
                      <a:endParaRPr lang="en-US" altLang="en-US" sz="9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21 </a:t>
                      </a:r>
                      <a:endParaRPr lang="en-US" altLang="en-US" sz="9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22 </a:t>
                      </a:r>
                      <a:endParaRPr lang="en-US" altLang="en-US" sz="9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23 </a:t>
                      </a:r>
                      <a:endParaRPr lang="en-US" altLang="en-US" sz="9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24 </a:t>
                      </a:r>
                      <a:endParaRPr lang="en-US" altLang="en-US" sz="9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25 </a:t>
                      </a:r>
                      <a:endParaRPr lang="en-US" altLang="en-US" sz="9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三</a:t>
                      </a:r>
                      <a:endParaRPr lang="zh-CN" altLang="en-US" sz="9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四</a:t>
                      </a:r>
                      <a:endParaRPr lang="zh-CN" altLang="en-US" sz="9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五</a:t>
                      </a:r>
                      <a:endParaRPr lang="zh-CN" altLang="en-US" sz="9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六</a:t>
                      </a:r>
                      <a:endParaRPr lang="zh-CN" altLang="en-US" sz="9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日</a:t>
                      </a:r>
                      <a:endParaRPr lang="zh-CN" altLang="en-US" sz="9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一</a:t>
                      </a:r>
                      <a:endParaRPr lang="zh-CN" altLang="en-US" sz="9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195580">
                <a:tc gridSpan="6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9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9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月</a:t>
                      </a:r>
                      <a:r>
                        <a:rPr lang="zh-CN" sz="9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年货节（</a:t>
                      </a:r>
                      <a:r>
                        <a:rPr lang="zh-CN" sz="9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同步天猫）</a:t>
                      </a:r>
                      <a:endParaRPr lang="zh-CN" altLang="en-US" sz="900" b="1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主题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年末回馈</a:t>
                      </a:r>
                      <a:r>
                        <a:rPr lang="en-US" sz="900" b="1">
                          <a:solidFill>
                            <a:srgbClr val="C00000"/>
                          </a:solidFill>
                          <a:latin typeface="微软雅黑" panose="020B0503020204020204" charset="-122"/>
                        </a:rPr>
                        <a:t>  </a:t>
                      </a:r>
                      <a:r>
                        <a:rPr lang="zh-CN" sz="9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缤纷好礼</a:t>
                      </a:r>
                      <a:endParaRPr lang="en-US" altLang="en-US" sz="900" b="1">
                        <a:solidFill>
                          <a:srgbClr val="C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扩撒围绕这个主题</a:t>
                      </a:r>
                      <a:endParaRPr lang="zh-CN" altLang="en-US" sz="900" b="1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61645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活动利益点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1.无门槛优惠券5元。2.抽奖活动，奖品待定。3.单品砍价活动；4.新品种草内容相结合（水暖毯）。5.妈咪爱育儿主题主推调奶器种草文章合作（待定）爆款清单双旦如下：</a:t>
                      </a:r>
                      <a:endParaRPr lang="zh-CN" altLang="en-US" sz="900" b="1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6535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需要配合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社群扩散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私欲流量运营项目组扩散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公众号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0388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主推活动商品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2.砍价商品</a:t>
                      </a: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①目的 引导客户下载app；</a:t>
                      </a:r>
                      <a:endParaRPr 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砍价商品清单：</a:t>
                      </a:r>
                      <a:endParaRPr 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XX联安抚奶嘴消毒器紫外线消毒盒多功能无线便携式牙胶口罩杀菌BDX11B</a:t>
                      </a:r>
                      <a:endParaRPr 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砍价底价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179元</a:t>
                      </a:r>
                      <a:endParaRPr lang="en-US" sz="800" b="1">
                        <a:solidFill>
                          <a:srgbClr val="FF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XX全自动多功能小型料理机婴儿辅食机便携榨汁机果蔬料理 HBP-Z201 </a:t>
                      </a:r>
                      <a:endParaRPr 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砍价底价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99元</a:t>
                      </a:r>
                      <a:endParaRPr lang="en-US" sz="800" b="1">
                        <a:solidFill>
                          <a:srgbClr val="FF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3.拼团商品</a:t>
                      </a: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全能倍护拉拉裤</a:t>
                      </a:r>
                      <a:endParaRPr 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XXXX 男女宝宝学步裤拉拉裤超薄透气干爽纸尿裤 L20片/XL17片/XXL16片/4包箱装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149元</a:t>
                      </a:r>
                      <a:endParaRPr lang="en-US" sz="800" b="1">
                        <a:solidFill>
                          <a:srgbClr val="FF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4.活动秒杀商品</a:t>
                      </a:r>
                      <a:endParaRPr 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1.NBWIP00099500迷你湿巾8包15元4包装做组合套餐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29.9元</a:t>
                      </a: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；</a:t>
                      </a:r>
                      <a:endParaRPr 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2.HBT-Q16L HBT-Q16LG HBT-Q16LPK HBT-Q16LPP毛球修剪器：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79元</a:t>
                      </a: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（新品20元券的方式）</a:t>
                      </a:r>
                      <a:endParaRPr 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3.XX儿童电动牙刷声波全自动刷牙神器宝宝充电式软毛3-6-10岁以上HB531-15 HB531-16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179元</a:t>
                      </a: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（新品20元优惠券）</a:t>
                      </a:r>
                      <a:endParaRPr 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4.XXX儿童保温杯不锈钢杯宝宝学饮杯带吸管杯婴儿水壶儿童保温杯BYB29-PBYB28-B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59-69元</a:t>
                      </a:r>
                      <a:endParaRPr lang="en-US" sz="800" b="1">
                        <a:solidFill>
                          <a:srgbClr val="FF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5.XX恒温调奶器HBM-H207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189元</a:t>
                      </a:r>
                      <a:endParaRPr lang="en-US" sz="800" b="1">
                        <a:solidFill>
                          <a:srgbClr val="FF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6.XX双人水电热暖毯 安全无辐射家用恒温水暖床垫除螨除湿 1.5米 1.8米HBC-B106/HBC-B107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1488元/1688元</a:t>
                      </a:r>
                      <a:endParaRPr lang="en-US" sz="800" b="1">
                        <a:solidFill>
                          <a:srgbClr val="FF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7.XX联安抚奶嘴消毒器紫外线消毒盒多功能无线便携式牙胶口罩杀菌BDX11B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179元</a:t>
                      </a:r>
                      <a:endParaRPr lang="en-US" sz="800" b="1">
                        <a:solidFill>
                          <a:srgbClr val="FF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8.XX小白蒸汽消毒器 HBS-M208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299元</a:t>
                      </a:r>
                      <a:endParaRPr lang="en-US" sz="800" b="1">
                        <a:solidFill>
                          <a:srgbClr val="FF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9.海洋拉拉裤单包装L23码/XL20码XXL18码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49元</a:t>
                      </a:r>
                      <a:endParaRPr lang="en-US" altLang="en-US" sz="800" b="1">
                        <a:solidFill>
                          <a:srgbClr val="FF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243205" y="53975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用户变现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6" name="文本框 115"/>
          <p:cNvSpPr txBox="1"/>
          <p:nvPr/>
        </p:nvSpPr>
        <p:spPr>
          <a:xfrm>
            <a:off x="1179195" y="380365"/>
            <a:ext cx="4882515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某母婴知名品牌</a:t>
            </a: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年货节活动方案</a:t>
            </a:r>
            <a:endParaRPr lang="zh-CN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208722" y="886424"/>
          <a:ext cx="8571230" cy="4599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070"/>
                <a:gridCol w="952500"/>
                <a:gridCol w="1014095"/>
                <a:gridCol w="831850"/>
                <a:gridCol w="2367280"/>
                <a:gridCol w="2464435"/>
              </a:tblGrid>
              <a:tr h="1803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20 </a:t>
                      </a:r>
                      <a:endParaRPr lang="en-US" altLang="en-US" sz="8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21 </a:t>
                      </a:r>
                      <a:endParaRPr lang="en-US" altLang="en-US" sz="8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22 </a:t>
                      </a:r>
                      <a:endParaRPr lang="en-US" altLang="en-US" sz="8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23 </a:t>
                      </a:r>
                      <a:endParaRPr lang="en-US" altLang="en-US" sz="8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24 </a:t>
                      </a:r>
                      <a:endParaRPr lang="en-US" altLang="en-US" sz="8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25 </a:t>
                      </a:r>
                      <a:endParaRPr lang="en-US" altLang="en-US" sz="8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1803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三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四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五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六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日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一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18034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活动时间</a:t>
                      </a:r>
                      <a:endParaRPr lang="zh-CN" altLang="en-US" sz="8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1月20日 - 1月25日</a:t>
                      </a:r>
                      <a:endParaRPr lang="zh-CN" altLang="en-US" sz="8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0340">
                <a:tc gridSpan="6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年货节</a:t>
                      </a:r>
                      <a:endParaRPr lang="zh-CN" altLang="en-US" sz="900" b="1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0340">
                <a:tc gridSpan="6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同步天猫</a:t>
                      </a:r>
                      <a:endParaRPr lang="zh-CN" altLang="en-US" sz="800" b="1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034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主题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年末回馈</a:t>
                      </a:r>
                      <a:r>
                        <a:rPr lang="en-US" sz="800" b="1">
                          <a:solidFill>
                            <a:srgbClr val="C00000"/>
                          </a:solidFill>
                          <a:latin typeface="微软雅黑" panose="020B0503020204020204" charset="-122"/>
                        </a:rPr>
                        <a:t>  </a:t>
                      </a:r>
                      <a:r>
                        <a:rPr lang="zh-CN" sz="8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缤纷好礼</a:t>
                      </a:r>
                      <a:endParaRPr lang="en-US" altLang="en-US" sz="800" b="1">
                        <a:solidFill>
                          <a:srgbClr val="C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0226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需要配合</a:t>
                      </a:r>
                      <a:endParaRPr lang="zh-CN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endParaRPr lang="zh-CN" altLang="en-US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社群扩散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私</a:t>
                      </a:r>
                      <a:r>
                        <a:rPr lang="zh-CN" altLang="en-US" sz="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域</a:t>
                      </a:r>
                      <a:r>
                        <a:rPr lang="zh-CN" sz="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流量运营项目组扩散</a:t>
                      </a:r>
                      <a:endParaRPr lang="zh-CN" altLang="en-US" sz="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公众号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034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扩撒围绕这个主题</a:t>
                      </a:r>
                      <a:endParaRPr lang="zh-CN" altLang="en-US" sz="800" b="1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034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活动利益点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1.无门槛优惠券5元；2.抽奖活动，奖品如下；3.单品砍价活动；4.拼团活动；5.秒杀商品。</a:t>
                      </a:r>
                      <a:endParaRPr lang="zh-CN" altLang="en-US" sz="800" b="1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839085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1.抽奖活动</a:t>
                      </a:r>
                      <a:endParaRPr lang="zh-CN" altLang="en-US" sz="800" b="1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</a:t>
                      </a:r>
                      <a:r>
                        <a:rPr lang="zh-CN" sz="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抽奖奖品：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                                         </a:t>
                      </a:r>
                      <a:r>
                        <a:rPr lang="zh-CN" sz="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阳光普照奖：店铺全场优惠券 满99减20</a:t>
                      </a:r>
                      <a:endParaRPr lang="zh-CN" sz="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</a:t>
                      </a:r>
                      <a:r>
                        <a:rPr lang="zh-CN" sz="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三等奖：1000积分</a:t>
                      </a:r>
                      <a:endParaRPr lang="zh-CN" sz="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</a:t>
                      </a:r>
                      <a:r>
                        <a:rPr lang="zh-CN" sz="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二等奖：2000积分</a:t>
                      </a:r>
                      <a:endParaRPr lang="zh-CN" sz="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</a:t>
                      </a:r>
                      <a:r>
                        <a:rPr lang="zh-CN" sz="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一等奖：3000积分</a:t>
                      </a:r>
                      <a:endParaRPr lang="zh-CN" sz="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</a:t>
                      </a:r>
                      <a:r>
                        <a:rPr lang="zh-CN" sz="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特等奖：5800积分</a:t>
                      </a:r>
                      <a:endParaRPr lang="en-US" altLang="en-US" sz="800" b="1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800" b="1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抽奖规则补充抽奖规则</a:t>
                      </a:r>
                      <a:endParaRPr lang="en-US" sz="800" b="1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活动时间：即日起至2020年1月31日</a:t>
                      </a: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活动人群：XXX粉丝</a:t>
                      </a: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抽奖规则：50积分抽取1次，每人每天可参与1次</a:t>
                      </a: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活动规则</a:t>
                      </a: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：</a:t>
                      </a: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实物奖品中奖后需在7个工作日内认真填写收货地址，逾期作废</a:t>
                      </a: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中奖优惠券可前往个人中心，我的优惠券进行查看</a:t>
                      </a: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所有实物奖品均已具体实物为准</a:t>
                      </a: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活动所有奖品均有乐童优选平台提供</a:t>
                      </a: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对于同一商品，同一中奖用户（包括但不限于同一乐童优选账号、同地址、通同收件人、同手机号、同一终端设备号、同一支付账号、同一IP及其他合理显示同一用户的情形，均被视为同一用户）每天只能参与一次</a:t>
                      </a: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严禁用户使用任何不正当手段或作弊行为辅助参与本次活动（包括但不限于通过爬虫软件、辅助类工具软件、改机工具等作弊软件和不正当手段访问网站，共计系统，注册账号，登陆账号，参与活动等），</a:t>
                      </a:r>
                      <a:r>
                        <a:rPr lang="en-US" sz="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及历史违规账号或通过模型和技术分析得出的风险账号，一经发现，乐童有权限没收中奖物品，或取消该用户</a:t>
                      </a: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参与本活动及表示您自愿接受活动规则</a:t>
                      </a: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活动最终解释权归XXXXAPP所有</a:t>
                      </a:r>
                      <a:endParaRPr 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8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注：本活动与Apple和其他应用市场无关</a:t>
                      </a:r>
                      <a:endParaRPr lang="en-US" altLang="en-US" sz="800" b="1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用户变现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7508875" y="1344295"/>
            <a:ext cx="2363470" cy="2957830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16" name="组合 15"/>
          <p:cNvGrpSpPr/>
          <p:nvPr/>
        </p:nvGrpSpPr>
        <p:grpSpPr>
          <a:xfrm>
            <a:off x="8978900" y="803275"/>
            <a:ext cx="828675" cy="891540"/>
            <a:chOff x="2019" y="2350"/>
            <a:chExt cx="1305" cy="1404"/>
          </a:xfrm>
        </p:grpSpPr>
        <p:pic>
          <p:nvPicPr>
            <p:cNvPr id="17" name="图片 16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19" y="2350"/>
              <a:ext cx="1305" cy="140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2239" y="2657"/>
              <a:ext cx="100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周周造节</a:t>
              </a:r>
              <a:endParaRPr lang="zh-CN" altLang="en-US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6" name="文本框 115"/>
          <p:cNvSpPr txBox="1"/>
          <p:nvPr/>
        </p:nvSpPr>
        <p:spPr>
          <a:xfrm>
            <a:off x="1320165" y="547370"/>
            <a:ext cx="4019550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【宠粉会员日】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2735" y="1344295"/>
            <a:ext cx="6986905" cy="3883660"/>
          </a:xfrm>
          <a:prstGeom prst="rect">
            <a:avLst/>
          </a:prstGeom>
          <a:noFill/>
          <a:ln w="15875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917180" y="2297430"/>
            <a:ext cx="185483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玩法可创新多变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活动预告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社群互动话题预热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各种优惠券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小游戏预热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抽奖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每周</a:t>
            </a:r>
            <a:r>
              <a:rPr lang="en-US" altLang="zh-CN" sz="1400" b="1">
                <a:solidFill>
                  <a:schemeClr val="tx1"/>
                </a:solidFill>
                <a:sym typeface="+mn-ea"/>
              </a:rPr>
              <a:t>/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月</a:t>
            </a:r>
            <a:r>
              <a:rPr lang="zh-CN" altLang="zh-CN" sz="1400" b="1">
                <a:solidFill>
                  <a:schemeClr val="tx1"/>
                </a:solidFill>
                <a:sym typeface="+mn-ea"/>
              </a:rPr>
              <a:t>固定 习惯养成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endParaRPr lang="zh-CN" altLang="zh-CN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17180" y="1694815"/>
            <a:ext cx="22288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zh-CN" sz="2000" b="1">
                <a:solidFill>
                  <a:schemeClr val="tx1"/>
                </a:solidFill>
                <a:sym typeface="+mn-ea"/>
              </a:rPr>
              <a:t>宠粉日</a:t>
            </a:r>
            <a:endParaRPr lang="zh-CN" altLang="zh-CN" sz="20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70" y="1523365"/>
            <a:ext cx="6517640" cy="336296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用户变现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7508875" y="1344295"/>
            <a:ext cx="2363470" cy="2957830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16" name="组合 15"/>
          <p:cNvGrpSpPr/>
          <p:nvPr/>
        </p:nvGrpSpPr>
        <p:grpSpPr>
          <a:xfrm>
            <a:off x="8978900" y="803275"/>
            <a:ext cx="828675" cy="891540"/>
            <a:chOff x="2019" y="2350"/>
            <a:chExt cx="1305" cy="1404"/>
          </a:xfrm>
        </p:grpSpPr>
        <p:pic>
          <p:nvPicPr>
            <p:cNvPr id="17" name="图片 16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19" y="2350"/>
              <a:ext cx="1305" cy="140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2239" y="2657"/>
              <a:ext cx="100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周周造节</a:t>
              </a:r>
              <a:endParaRPr lang="zh-CN" altLang="en-US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6" name="文本框 115"/>
          <p:cNvSpPr txBox="1"/>
          <p:nvPr/>
        </p:nvSpPr>
        <p:spPr>
          <a:xfrm>
            <a:off x="1320165" y="547370"/>
            <a:ext cx="4019550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【宠粉日】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满赠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2735" y="1344295"/>
            <a:ext cx="6986905" cy="3883660"/>
          </a:xfrm>
          <a:prstGeom prst="rect">
            <a:avLst/>
          </a:prstGeom>
          <a:noFill/>
          <a:ln w="15875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917180" y="2297430"/>
            <a:ext cx="185483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玩法可创新多变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活动预告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社群互动话题预热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各种优惠券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小游戏预热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抽奖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每周</a:t>
            </a:r>
            <a:r>
              <a:rPr lang="en-US" altLang="zh-CN" sz="1400" b="1">
                <a:solidFill>
                  <a:schemeClr val="tx1"/>
                </a:solidFill>
                <a:sym typeface="+mn-ea"/>
              </a:rPr>
              <a:t>/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月</a:t>
            </a:r>
            <a:r>
              <a:rPr lang="zh-CN" altLang="zh-CN" sz="1400" b="1">
                <a:solidFill>
                  <a:schemeClr val="tx1"/>
                </a:solidFill>
                <a:sym typeface="+mn-ea"/>
              </a:rPr>
              <a:t>固定 习惯养成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endParaRPr lang="zh-CN" altLang="zh-CN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17180" y="1694815"/>
            <a:ext cx="22288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zh-CN" sz="2000" b="1">
                <a:solidFill>
                  <a:schemeClr val="tx1"/>
                </a:solidFill>
                <a:sym typeface="+mn-ea"/>
              </a:rPr>
              <a:t>宠粉日</a:t>
            </a:r>
            <a:endParaRPr lang="zh-CN" altLang="zh-CN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 descr="0409宠粉嘉年华"/>
          <p:cNvPicPr>
            <a:picLocks noChangeAspect="1"/>
          </p:cNvPicPr>
          <p:nvPr/>
        </p:nvPicPr>
        <p:blipFill>
          <a:blip r:embed="rId3"/>
          <a:srcRect b="48133"/>
          <a:stretch>
            <a:fillRect/>
          </a:stretch>
        </p:blipFill>
        <p:spPr>
          <a:xfrm>
            <a:off x="512445" y="1565275"/>
            <a:ext cx="1442085" cy="3493135"/>
          </a:xfrm>
          <a:prstGeom prst="rect">
            <a:avLst/>
          </a:prstGeom>
        </p:spPr>
      </p:pic>
      <p:pic>
        <p:nvPicPr>
          <p:cNvPr id="10" name="图片 9" descr="0409宠粉嘉年华"/>
          <p:cNvPicPr>
            <a:picLocks noChangeAspect="1"/>
          </p:cNvPicPr>
          <p:nvPr/>
        </p:nvPicPr>
        <p:blipFill>
          <a:blip r:embed="rId3"/>
          <a:srcRect t="51584"/>
          <a:stretch>
            <a:fillRect/>
          </a:stretch>
        </p:blipFill>
        <p:spPr>
          <a:xfrm>
            <a:off x="2047240" y="1646555"/>
            <a:ext cx="1473200" cy="33312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150" y="1918335"/>
            <a:ext cx="1586230" cy="278828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292090" y="2093595"/>
            <a:ext cx="2012950" cy="192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400">
                <a:sym typeface="+mn-ea"/>
              </a:rPr>
              <a:t>全场满</a:t>
            </a:r>
            <a:r>
              <a:rPr lang="en-US" altLang="zh-CN" sz="1400">
                <a:sym typeface="+mn-ea"/>
              </a:rPr>
              <a:t>58</a:t>
            </a:r>
            <a:r>
              <a:rPr lang="zh-CN" altLang="en-US" sz="1400">
                <a:sym typeface="+mn-ea"/>
              </a:rPr>
              <a:t>送</a:t>
            </a:r>
            <a:r>
              <a:rPr lang="en-US" altLang="zh-CN" sz="1400">
                <a:sym typeface="+mn-ea"/>
              </a:rPr>
              <a:t>48</a:t>
            </a:r>
            <a:r>
              <a:rPr lang="zh-CN" altLang="en-US" sz="1400">
                <a:sym typeface="+mn-ea"/>
              </a:rPr>
              <a:t>元牙贴试用装</a:t>
            </a:r>
            <a:endParaRPr lang="zh-CN" altLang="en-US" sz="1400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400">
                <a:sym typeface="+mn-ea"/>
              </a:rPr>
              <a:t>当日消费积分翻倍</a:t>
            </a:r>
            <a:endParaRPr lang="zh-CN" altLang="en-US" sz="1400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400">
                <a:sym typeface="+mn-ea"/>
              </a:rPr>
              <a:t>积分抽奖</a:t>
            </a:r>
            <a:endParaRPr lang="zh-CN" altLang="en-US" sz="1400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400">
                <a:sym typeface="+mn-ea"/>
              </a:rPr>
              <a:t>限时精选拼团</a:t>
            </a:r>
            <a:endParaRPr lang="zh-CN" altLang="en-US" sz="1400"/>
          </a:p>
          <a:p>
            <a:endParaRPr lang="zh-CN" altLang="en-US" sz="1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用户变现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7508875" y="1344295"/>
            <a:ext cx="2363470" cy="2957830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16" name="组合 15"/>
          <p:cNvGrpSpPr/>
          <p:nvPr/>
        </p:nvGrpSpPr>
        <p:grpSpPr>
          <a:xfrm>
            <a:off x="8978900" y="803275"/>
            <a:ext cx="828675" cy="891540"/>
            <a:chOff x="2019" y="2350"/>
            <a:chExt cx="1305" cy="1404"/>
          </a:xfrm>
        </p:grpSpPr>
        <p:pic>
          <p:nvPicPr>
            <p:cNvPr id="17" name="图片 16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19" y="2350"/>
              <a:ext cx="1305" cy="140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2239" y="2657"/>
              <a:ext cx="100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周周造节</a:t>
              </a:r>
              <a:endParaRPr lang="zh-CN" altLang="en-US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6" name="文本框 115"/>
          <p:cNvSpPr txBox="1"/>
          <p:nvPr/>
        </p:nvSpPr>
        <p:spPr>
          <a:xfrm>
            <a:off x="1320165" y="547370"/>
            <a:ext cx="4019550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【宠粉日】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预售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2735" y="1344295"/>
            <a:ext cx="6986905" cy="3883660"/>
          </a:xfrm>
          <a:prstGeom prst="rect">
            <a:avLst/>
          </a:prstGeom>
          <a:noFill/>
          <a:ln w="15875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917180" y="2297430"/>
            <a:ext cx="185483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玩法可创新多变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活动预告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社群互动话题预热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各种优惠券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小游戏预热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抽奖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zh-CN" sz="1400" b="1">
                <a:solidFill>
                  <a:schemeClr val="tx1"/>
                </a:solidFill>
                <a:sym typeface="+mn-ea"/>
              </a:rPr>
              <a:t>每周</a:t>
            </a:r>
            <a:r>
              <a:rPr lang="en-US" altLang="zh-CN" sz="1400" b="1">
                <a:solidFill>
                  <a:schemeClr val="tx1"/>
                </a:solidFill>
                <a:sym typeface="+mn-ea"/>
              </a:rPr>
              <a:t>/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月</a:t>
            </a:r>
            <a:r>
              <a:rPr lang="zh-CN" altLang="zh-CN" sz="1400" b="1">
                <a:solidFill>
                  <a:schemeClr val="tx1"/>
                </a:solidFill>
                <a:sym typeface="+mn-ea"/>
              </a:rPr>
              <a:t>固定 习惯养成</a:t>
            </a:r>
            <a:endParaRPr lang="zh-CN" altLang="zh-CN" sz="1400" b="1">
              <a:solidFill>
                <a:schemeClr val="tx1"/>
              </a:solidFill>
              <a:sym typeface="+mn-ea"/>
            </a:endParaRPr>
          </a:p>
          <a:p>
            <a:pPr algn="l"/>
            <a:endParaRPr lang="zh-CN" altLang="zh-CN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17180" y="1694815"/>
            <a:ext cx="22288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zh-CN" sz="2000" b="1">
                <a:solidFill>
                  <a:schemeClr val="tx1"/>
                </a:solidFill>
                <a:sym typeface="+mn-ea"/>
              </a:rPr>
              <a:t>宠粉日</a:t>
            </a:r>
            <a:endParaRPr lang="zh-CN" altLang="zh-CN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1593" t="950" r="2454" b="1174"/>
          <a:stretch>
            <a:fillRect/>
          </a:stretch>
        </p:blipFill>
        <p:spPr>
          <a:xfrm>
            <a:off x="1594485" y="1618615"/>
            <a:ext cx="1911985" cy="33356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85" y="1395730"/>
            <a:ext cx="1005840" cy="37814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49570" y="1973580"/>
            <a:ext cx="183007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1400"/>
              <a:t>9.9</a:t>
            </a:r>
            <a:r>
              <a:rPr lang="zh-CN" altLang="en-US" sz="1400"/>
              <a:t>预售，定金膨胀</a:t>
            </a:r>
            <a:r>
              <a:rPr lang="en-US" altLang="zh-CN" sz="1400"/>
              <a:t>20</a:t>
            </a:r>
            <a:r>
              <a:rPr lang="zh-CN" altLang="en-US" sz="1400"/>
              <a:t>倍</a:t>
            </a:r>
            <a:endParaRPr lang="zh-CN" altLang="en-US" sz="1400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400"/>
              <a:t>尾款前</a:t>
            </a:r>
            <a:r>
              <a:rPr lang="en-US" altLang="zh-CN" sz="1400"/>
              <a:t>300</a:t>
            </a:r>
            <a:r>
              <a:rPr lang="zh-CN" altLang="en-US" sz="1400"/>
              <a:t>送赠品</a:t>
            </a:r>
            <a:endParaRPr lang="zh-CN" altLang="en-US" sz="1400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400"/>
              <a:t>爆品</a:t>
            </a:r>
            <a:r>
              <a:rPr lang="en-US" altLang="zh-CN" sz="1400"/>
              <a:t>1+2</a:t>
            </a:r>
            <a:r>
              <a:rPr lang="zh-CN" altLang="en-US" sz="1400"/>
              <a:t>专区</a:t>
            </a:r>
            <a:endParaRPr lang="zh-CN" altLang="en-US" sz="1400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400"/>
              <a:t>第二件</a:t>
            </a:r>
            <a:r>
              <a:rPr lang="en-US" altLang="zh-CN" sz="1400"/>
              <a:t>1</a:t>
            </a:r>
            <a:r>
              <a:rPr lang="zh-CN" altLang="en-US" sz="1400"/>
              <a:t>元</a:t>
            </a:r>
            <a:endParaRPr lang="zh-CN" altLang="en-US" sz="1400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400"/>
              <a:t>秒杀</a:t>
            </a:r>
            <a:endParaRPr lang="zh-CN" altLang="en-US" sz="1400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400"/>
              <a:t>拼团</a:t>
            </a:r>
            <a:endParaRPr lang="zh-CN" altLang="en-US" sz="1400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400"/>
              <a:t>社群晒单得赠品</a:t>
            </a:r>
            <a:endParaRPr lang="zh-CN" altLang="en-US" sz="1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t="8076" b="6218"/>
          <a:stretch>
            <a:fillRect/>
          </a:stretch>
        </p:blipFill>
        <p:spPr>
          <a:xfrm>
            <a:off x="3599815" y="1758315"/>
            <a:ext cx="1810385" cy="310705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用户变现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6" name="文本框 115"/>
          <p:cNvSpPr txBox="1"/>
          <p:nvPr/>
        </p:nvSpPr>
        <p:spPr>
          <a:xfrm>
            <a:off x="1320165" y="547370"/>
            <a:ext cx="4019550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宠粉日】执行流程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2019935" y="931193"/>
          <a:ext cx="6790055" cy="4632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805"/>
                <a:gridCol w="1007745"/>
                <a:gridCol w="1812925"/>
                <a:gridCol w="1104265"/>
                <a:gridCol w="1631315"/>
              </a:tblGrid>
              <a:tr h="271780">
                <a:tc grid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1月29日会员日流程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活动阶段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活动内容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筹备物料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执行时间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执行人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第一阶段：裂变（1月29日10：00正式开启）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宠粉0元购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后台设置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1月28日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策划经理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79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话术、文案编辑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1月28日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运营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裂变海报、朋友圈海报（同一张，更换二维码即可）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1月28日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设计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话术推送、客户解答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活动预热~活动结束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客服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790"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第二阶段：促销（1月29日15:00正式开启）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75B5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秒杀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投票链接、话术、文案编辑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1月27日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运营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最终投票产品海报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1月27日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设计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话术推送、客户解答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活动预热~活动结束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客服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团购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话术、文案编辑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1月28日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运营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团购海报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1月28日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设计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79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话术推送、客户解答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活动预热~活动结束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客服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纸尿裤领券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话术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1月28日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运营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79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话术推送、客户解答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活动预热~活动结束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客服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rowSpan="6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第三阶段：积分（1月29日20:00正式开启）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5623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积分秒杀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后台设置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1月28日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策划经理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话术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1月28日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运营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79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话术推送、客户解答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活动预热~活动结束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客服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积分抽奖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后台设置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1月28日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策划经理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话术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1月28日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运营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话术推送、客户解答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活动预热~活动结束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客服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用户变现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6546850" y="1311275"/>
            <a:ext cx="3325495" cy="3956050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16" name="组合 15"/>
          <p:cNvGrpSpPr/>
          <p:nvPr/>
        </p:nvGrpSpPr>
        <p:grpSpPr>
          <a:xfrm>
            <a:off x="8978900" y="803275"/>
            <a:ext cx="828675" cy="891540"/>
            <a:chOff x="2019" y="2350"/>
            <a:chExt cx="1305" cy="1404"/>
          </a:xfrm>
        </p:grpSpPr>
        <p:pic>
          <p:nvPicPr>
            <p:cNvPr id="17" name="图片 16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19" y="2350"/>
              <a:ext cx="1305" cy="140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2239" y="2657"/>
              <a:ext cx="100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首单团购</a:t>
              </a:r>
              <a:endParaRPr lang="zh-CN" altLang="en-US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6" name="文本框 115"/>
          <p:cNvSpPr txBox="1"/>
          <p:nvPr/>
        </p:nvSpPr>
        <p:spPr>
          <a:xfrm>
            <a:off x="1320165" y="547370"/>
            <a:ext cx="4882515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某母婴类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知名品牌</a:t>
            </a: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首单团购</a:t>
            </a:r>
            <a:endParaRPr lang="zh-CN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422717" y="1119470"/>
          <a:ext cx="4761865" cy="4201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815"/>
                <a:gridCol w="1662430"/>
                <a:gridCol w="1349375"/>
                <a:gridCol w="1071245"/>
              </a:tblGrid>
              <a:tr h="266700"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首单团购活动策划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00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47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项目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内容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活动名称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促销产品秒杀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活动时间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每周五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活动产品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某某母婴品牌拉拉裤试用装3包+保湿柔湿巾40抽*6包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47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活动对象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企微好友/社群、朋友圈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活动目的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以促销活动吸引企微好友入群，完成拉新目标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695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活动规则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1、点对点私发企微好友，加入社群即可参与</a:t>
                      </a: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endParaRPr 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2、社群粉丝转发活动图（客服二维码）至朋友圈，所有好友可见吗，截图私聊宝贝管家可以获得200积分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5420">
                <a:tc rowSpan="7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活动筹备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海报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话术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发布对象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00"/>
                    </a:solidFill>
                  </a:tcPr>
                </a:tc>
              </a:tr>
              <a:tr h="1847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点对点/朋友圈活动图（社群二维码）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点对点/朋友圈话术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企微好友/朋友圈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54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朋友圈活动图（宝贝管家二维码）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社群引导发朋友圈话术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社群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47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粉丝发朋友圈统一话术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社群粉丝朋友圈的好友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54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社群活动图（产品抢购二维码）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预告话术/进群承接话术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社群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47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活动倒计时话术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1847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活动正式开始话术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44780">
                <a:tc rowSpan="6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活动流程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动作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执行人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执行（完成）时间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00"/>
                    </a:solidFill>
                  </a:tcPr>
                </a:tc>
              </a:tr>
              <a:tr h="1854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活动需求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项目负责人</a:t>
                      </a:r>
                      <a:endParaRPr lang="zh-CN" altLang="zh-CN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1月21日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47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活动话术/文案制定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运营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1月21日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47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海报制作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设计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1月21日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47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内部测试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客服主管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1月22日早上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54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活动消息推送&amp;客户问题解答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客服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1月22日早上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rcRect l="31" t="474" r="2590" b="932"/>
          <a:stretch>
            <a:fillRect/>
          </a:stretch>
        </p:blipFill>
        <p:spPr>
          <a:xfrm>
            <a:off x="6835140" y="1374140"/>
            <a:ext cx="2005330" cy="382968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669925" y="182845"/>
          <a:ext cx="8896985" cy="5423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875"/>
                <a:gridCol w="971550"/>
                <a:gridCol w="1632585"/>
                <a:gridCol w="330200"/>
                <a:gridCol w="333375"/>
                <a:gridCol w="325755"/>
                <a:gridCol w="332105"/>
                <a:gridCol w="329565"/>
                <a:gridCol w="331470"/>
                <a:gridCol w="329565"/>
                <a:gridCol w="330200"/>
                <a:gridCol w="328930"/>
                <a:gridCol w="332105"/>
                <a:gridCol w="329565"/>
                <a:gridCol w="328930"/>
                <a:gridCol w="332105"/>
                <a:gridCol w="330200"/>
                <a:gridCol w="328295"/>
                <a:gridCol w="943610"/>
              </a:tblGrid>
              <a:tr h="180340">
                <a:tc gridSpan="19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</a:t>
                      </a:r>
                      <a:r>
                        <a:rPr lang="zh-CN" sz="1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宠粉日准备阶段&amp;活动阶段执行方案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/>
                    </a:solidFill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022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活动介</a:t>
                      </a: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绍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8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宠粉日主题：</a:t>
                      </a: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XX成长学院岁末新宠</a:t>
                      </a: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时间：</a:t>
                      </a: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筹备期27-28号，活动日29号</a:t>
                      </a: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活动目的：</a:t>
                      </a: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1）提高社群活跃度；2）培养粉丝习惯，产生品牌归属感；3）刺激社群销售转化；4）宣导积分价值，增加积分消耗场景</a:t>
                      </a: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活动利益点：</a:t>
                      </a: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商品优惠政策、免费赠品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022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活动形式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宠粉0元购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宠粉抄底秒杀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宠粉大额券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宠粉开心团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宠粉积分秒杀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宠粉积分抽奖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8051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选品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【</a:t>
                      </a: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婴儿手口棉柔湿巾(迷你8抽） 8包】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 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1级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3人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 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100份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【</a:t>
                      </a: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 宝宝学饮训练水杯 鸭嘴杯】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          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2级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 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6人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 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50份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【</a:t>
                      </a: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宝宝辅食碗婴儿餐具】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                  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3级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  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10人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20份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等待投票结果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海洋纸尿裤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180元满减券：满356-180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XXXX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海洋拉拉裤/原价79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3人拼团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39元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nuby吸管杯/原价69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   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3人拼团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29元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待确认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1份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便携式单杯辅食机薄荷绿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5份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 </a:t>
                      </a: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240ml握把魔术杯--猫头鹰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5份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  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（橙色） 贝立安儿童防丢手环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5份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  </a:t>
                      </a: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全硅胶立体围兜--领结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10份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</a:t>
                      </a: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海洋系列 保湿柔纸巾 40抽 6连包</a:t>
                      </a:r>
                      <a:endParaRPr lang="zh-CN" sz="7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30份</a:t>
                      </a: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  </a:t>
                      </a: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XX</a:t>
                      </a:r>
                      <a:r>
                        <a:rPr lang="zh-CN" sz="7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酒精免洗洗手液60ml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日期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事项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需求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9:00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10:00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11:00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12:00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13:00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14:00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15:00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16:00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17:00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18:00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19:00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20:00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21:00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22:00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23:00</a:t>
                      </a:r>
                      <a:endParaRPr lang="en-US" altLang="en-US" sz="7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相关负责人</a:t>
                      </a:r>
                      <a:endParaRPr lang="zh-CN" altLang="en-US" sz="7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08E"/>
                    </a:solidFill>
                  </a:tcPr>
                </a:tc>
              </a:tr>
              <a:tr h="24130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1月27日</a:t>
                      </a:r>
                      <a:endParaRPr lang="zh-CN" altLang="en-US" sz="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宠粉日预告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预告话术（大方向，首次进行，给粉丝申请的年末福利，将宠粉进行到底）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8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抄底秒杀心愿单投票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投票链接、发起话术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8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860"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1月28日</a:t>
                      </a:r>
                      <a:endParaRPr lang="zh-CN" altLang="en-US" sz="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宠粉日活动点对点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点对点文案、宠粉日海报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9BC2E6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4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宠粉日活动预告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预告话术（活动玩法，福利展示）、宠粉日海报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8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粉丝分享获积分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粉丝朋友圈海报、分享话术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宠粉日大额券活动介绍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纸尿裤产品种草及活动玩法话术、产品种草海报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8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抄底秒杀心愿单结果公布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结果公布海报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秒杀品简单种草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种草话术、产品种草海报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0元购活动预告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预告话术、活动产品海报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8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积分秒杀&amp;积分抽奖预告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预告话术、积分页面截图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8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860"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1月29日</a:t>
                      </a:r>
                      <a:endParaRPr lang="zh-CN" altLang="en-US" sz="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宠粉日开始前预热、问候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水军炸群预告活动即将开始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宠粉日宠粉开始&amp;积分抽奖开启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宠粉仪式开始&amp;积分抽奖开启公告文案、积分抽奖配置、积分抽奖链接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1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0元购活动开始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活动配置、活动发起海报、活动开始公告文案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纸尿裤大额券活动开始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预热文案、抢券开始公告文案、商品入口链接、抢券流程图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1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秒杀活动限时开始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预热文案、秒杀开始公告文案、商品入口链接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684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拼团活动开始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预热文案、拼团开始公告文案、商品入口链接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8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积分秒杀限时开启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公告文案，积分商城入口链接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8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活动结束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活动结束公告&amp;晚安文案</a:t>
                      </a:r>
                      <a:endParaRPr lang="zh-CN" altLang="en-US" sz="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5462085" y="2049495"/>
            <a:ext cx="3097009" cy="943269"/>
            <a:chOff x="4540513" y="2812835"/>
            <a:chExt cx="3097009" cy="943269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5717381" y="2812835"/>
              <a:ext cx="757237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sp>
          <p:nvSpPr>
            <p:cNvPr id="36" name="文本框 35"/>
            <p:cNvSpPr txBox="1"/>
            <p:nvPr/>
          </p:nvSpPr>
          <p:spPr>
            <a:xfrm>
              <a:off x="4540513" y="3295729"/>
              <a:ext cx="3097009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ctr"/>
              <a:endParaRPr lang="zh-CN" altLang="en-US" sz="2400" b="1" kern="0" spc="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171893" y="264795"/>
            <a:ext cx="23799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b="1">
                <a:solidFill>
                  <a:schemeClr val="tx1"/>
                </a:solidFill>
                <a:sym typeface="+mn-ea"/>
              </a:rPr>
              <a:t>社群营销变现</a:t>
            </a:r>
            <a:r>
              <a:rPr lang="en-US" altLang="zh-CN" sz="1600" b="1"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宠粉日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76275" y="292735"/>
            <a:ext cx="341630" cy="280035"/>
            <a:chOff x="4729" y="1585"/>
            <a:chExt cx="842" cy="708"/>
          </a:xfrm>
        </p:grpSpPr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5" y="739140"/>
            <a:ext cx="1800860" cy="36766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295" y="719455"/>
            <a:ext cx="1810385" cy="36963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280" y="690880"/>
            <a:ext cx="1799590" cy="36747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455" y="719455"/>
            <a:ext cx="1771650" cy="36169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3690" y="719455"/>
            <a:ext cx="1771015" cy="3616325"/>
          </a:xfrm>
          <a:prstGeom prst="rect">
            <a:avLst/>
          </a:prstGeom>
        </p:spPr>
      </p:pic>
      <p:sp>
        <p:nvSpPr>
          <p:cNvPr id="14" name="五边形 13"/>
          <p:cNvSpPr/>
          <p:nvPr>
            <p:custDataLst>
              <p:tags r:id="rId8"/>
            </p:custDataLst>
          </p:nvPr>
        </p:nvSpPr>
        <p:spPr>
          <a:xfrm>
            <a:off x="547809" y="4719963"/>
            <a:ext cx="1366276" cy="699961"/>
          </a:xfrm>
          <a:prstGeom prst="homePlate">
            <a:avLst/>
          </a:prstGeom>
          <a:solidFill>
            <a:srgbClr val="FA85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群公告</a:t>
            </a:r>
            <a:b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强预热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 charset="0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任意多边形 14"/>
          <p:cNvSpPr/>
          <p:nvPr>
            <p:custDataLst>
              <p:tags r:id="rId9"/>
            </p:custDataLst>
          </p:nvPr>
        </p:nvSpPr>
        <p:spPr>
          <a:xfrm>
            <a:off x="1914183" y="4713613"/>
            <a:ext cx="1366276" cy="699961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CE8D3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水军提问</a:t>
            </a:r>
            <a:b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引出优惠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 charset="0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任意多边形 15"/>
          <p:cNvSpPr/>
          <p:nvPr>
            <p:custDataLst>
              <p:tags r:id="rId10"/>
            </p:custDataLst>
          </p:nvPr>
        </p:nvSpPr>
        <p:spPr>
          <a:xfrm>
            <a:off x="3319928" y="4713635"/>
            <a:ext cx="1366276" cy="699961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E74D5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多次群公告</a:t>
            </a:r>
            <a:b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强曝光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 charset="0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>
            <p:custDataLst>
              <p:tags r:id="rId11"/>
            </p:custDataLst>
          </p:nvPr>
        </p:nvSpPr>
        <p:spPr>
          <a:xfrm>
            <a:off x="4705988" y="4719963"/>
            <a:ext cx="1366276" cy="699961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FABD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水军晒单</a:t>
            </a:r>
            <a:b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再次引导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 charset="0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任意多边形 19"/>
          <p:cNvSpPr/>
          <p:nvPr>
            <p:custDataLst>
              <p:tags r:id="rId12"/>
            </p:custDataLst>
          </p:nvPr>
        </p:nvSpPr>
        <p:spPr>
          <a:xfrm>
            <a:off x="6092047" y="4713635"/>
            <a:ext cx="1366276" cy="699961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9C6A6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有奖话题</a:t>
            </a:r>
            <a:b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反复曝光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 charset="0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任意多边形 39"/>
          <p:cNvSpPr/>
          <p:nvPr>
            <p:custDataLst>
              <p:tags r:id="rId13"/>
            </p:custDataLst>
          </p:nvPr>
        </p:nvSpPr>
        <p:spPr>
          <a:xfrm>
            <a:off x="7478107" y="4713635"/>
            <a:ext cx="1366276" cy="699961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DB7D5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引导晒单</a:t>
            </a:r>
            <a:b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炒热社群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 charset="0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/>
          <p:nvPr/>
        </p:nvSpPr>
        <p:spPr bwMode="auto">
          <a:xfrm>
            <a:off x="4272156" y="2351270"/>
            <a:ext cx="1643784" cy="14820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FEA900"/>
          </a:solidFill>
          <a:ln w="63500" cap="flat">
            <a:solidFill>
              <a:srgbClr val="000000"/>
            </a:solidFill>
            <a:prstDash val="solid"/>
            <a:miter lim="800000"/>
          </a:ln>
          <a:effectLst>
            <a:outerShdw blurRad="127000" dist="63500" dir="66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02390" tIns="51195" rIns="102390" bIns="51195" numCol="1" anchor="t" anchorCtr="0" compatLnSpc="1"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1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2487211" y="2351270"/>
            <a:ext cx="1643784" cy="14820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FEA900"/>
          </a:solidFill>
          <a:ln w="63500" cap="flat">
            <a:solidFill>
              <a:srgbClr val="000000"/>
            </a:solidFill>
            <a:prstDash val="solid"/>
            <a:miter lim="800000"/>
          </a:ln>
          <a:effectLst>
            <a:outerShdw blurRad="127000" dist="63500" dir="66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02390" tIns="51195" rIns="102390" bIns="51195" numCol="1" anchor="t" anchorCtr="0" compatLnSpc="1"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1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8" name="Freeform 5"/>
          <p:cNvSpPr/>
          <p:nvPr/>
        </p:nvSpPr>
        <p:spPr bwMode="auto">
          <a:xfrm>
            <a:off x="702267" y="2351270"/>
            <a:ext cx="1643784" cy="14820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FEA900"/>
          </a:solidFill>
          <a:ln w="63500" cap="flat">
            <a:solidFill>
              <a:srgbClr val="000000"/>
            </a:solidFill>
            <a:prstDash val="solid"/>
            <a:miter lim="800000"/>
          </a:ln>
          <a:effectLst>
            <a:outerShdw blurRad="127000" dist="63500" dir="66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02390" tIns="51195" rIns="102390" bIns="51195" numCol="1" anchor="t" anchorCtr="0" compatLnSpc="1"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1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981618" y="2779134"/>
            <a:ext cx="1085081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ctr" defTabSz="1219200">
              <a:defRPr/>
            </a:pPr>
            <a:r>
              <a:rPr lang="zh-CN" altLang="en-US" sz="2400" b="1" dirty="0">
                <a:solidFill>
                  <a:schemeClr val="bg1"/>
                </a:solidFill>
                <a:cs typeface="+mn-ea"/>
              </a:rPr>
              <a:t>提前</a:t>
            </a:r>
            <a:endParaRPr lang="zh-CN" altLang="en-US" sz="2400" b="1" dirty="0">
              <a:solidFill>
                <a:schemeClr val="bg1"/>
              </a:solidFill>
              <a:cs typeface="+mn-ea"/>
            </a:endParaRPr>
          </a:p>
          <a:p>
            <a:pPr lvl="0" algn="ctr" defTabSz="1219200">
              <a:defRPr/>
            </a:pPr>
            <a:r>
              <a:rPr lang="zh-CN" altLang="en-US" sz="2400" b="1" dirty="0">
                <a:solidFill>
                  <a:schemeClr val="bg1"/>
                </a:solidFill>
                <a:cs typeface="+mn-ea"/>
              </a:rPr>
              <a:t>预热</a:t>
            </a:r>
            <a:endParaRPr lang="zh-CN" altLang="en-US" sz="2400" b="1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2766078" y="2934114"/>
            <a:ext cx="1085081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ctr" defTabSz="1219200">
              <a:defRPr/>
            </a:pPr>
            <a:r>
              <a:rPr lang="zh-CN" sz="2400" b="1" dirty="0">
                <a:solidFill>
                  <a:schemeClr val="bg1"/>
                </a:solidFill>
                <a:cs typeface="+mn-ea"/>
              </a:rPr>
              <a:t>倒计时</a:t>
            </a:r>
            <a:endParaRPr lang="zh-CN" sz="2400" b="1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78215" y="1385454"/>
            <a:ext cx="2915920" cy="504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68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社群大促执行流程</a:t>
            </a:r>
            <a:endParaRPr lang="zh-CN" altLang="en-US" sz="2685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Freeform 5"/>
          <p:cNvSpPr/>
          <p:nvPr/>
        </p:nvSpPr>
        <p:spPr bwMode="auto">
          <a:xfrm>
            <a:off x="6091667" y="2351803"/>
            <a:ext cx="1643784" cy="14820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FEA900"/>
          </a:solidFill>
          <a:ln w="63500" cap="flat">
            <a:solidFill>
              <a:srgbClr val="000000"/>
            </a:solidFill>
            <a:prstDash val="solid"/>
            <a:miter lim="800000"/>
          </a:ln>
          <a:effectLst>
            <a:outerShdw blurRad="127000" dist="63500" dir="66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02390" tIns="51195" rIns="102390" bIns="51195" numCol="1" anchor="t" anchorCtr="0" compatLnSpc="1"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1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4586827" y="2782867"/>
            <a:ext cx="1085081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ctr" defTabSz="1219200">
              <a:defRPr/>
            </a:pPr>
            <a:r>
              <a:rPr lang="zh-CN" altLang="en-US" sz="2400" b="1" dirty="0">
                <a:solidFill>
                  <a:schemeClr val="bg1"/>
                </a:solidFill>
                <a:cs typeface="+mn-ea"/>
              </a:rPr>
              <a:t>同步</a:t>
            </a:r>
            <a:endParaRPr lang="zh-CN" altLang="en-US" sz="2400" b="1" dirty="0">
              <a:solidFill>
                <a:schemeClr val="bg1"/>
              </a:solidFill>
              <a:cs typeface="+mn-ea"/>
            </a:endParaRPr>
          </a:p>
          <a:p>
            <a:pPr lvl="0" algn="ctr" defTabSz="1219200">
              <a:defRPr/>
            </a:pPr>
            <a:r>
              <a:rPr lang="zh-CN" altLang="en-US" sz="2400" b="1" dirty="0">
                <a:solidFill>
                  <a:schemeClr val="bg1"/>
                </a:solidFill>
                <a:cs typeface="+mn-ea"/>
              </a:rPr>
              <a:t>互动</a:t>
            </a:r>
            <a:endParaRPr lang="zh-CN" altLang="en-US" sz="2400" b="1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31" name="Freeform 5"/>
          <p:cNvSpPr/>
          <p:nvPr/>
        </p:nvSpPr>
        <p:spPr bwMode="auto">
          <a:xfrm>
            <a:off x="7876612" y="2351803"/>
            <a:ext cx="1643784" cy="14820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FEA900"/>
          </a:solidFill>
          <a:ln w="63500" cap="flat">
            <a:solidFill>
              <a:srgbClr val="000000"/>
            </a:solidFill>
            <a:prstDash val="solid"/>
            <a:miter lim="800000"/>
          </a:ln>
          <a:effectLst>
            <a:outerShdw blurRad="127000" dist="63500" dir="66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02390" tIns="51195" rIns="102390" bIns="51195" numCol="1" anchor="t" anchorCtr="0" compatLnSpc="1"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1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2" name="TextBox 12"/>
          <p:cNvSpPr txBox="1"/>
          <p:nvPr/>
        </p:nvSpPr>
        <p:spPr>
          <a:xfrm>
            <a:off x="8160229" y="2779462"/>
            <a:ext cx="1085081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ctr" defTabSz="1219200">
              <a:defRPr/>
            </a:pPr>
            <a:r>
              <a:rPr lang="zh-CN" sz="2400" b="1" dirty="0">
                <a:solidFill>
                  <a:schemeClr val="bg1"/>
                </a:solidFill>
                <a:cs typeface="+mn-ea"/>
              </a:rPr>
              <a:t>后续</a:t>
            </a:r>
            <a:endParaRPr lang="zh-CN" sz="2400" b="1" dirty="0">
              <a:solidFill>
                <a:schemeClr val="bg1"/>
              </a:solidFill>
              <a:cs typeface="+mn-ea"/>
            </a:endParaRPr>
          </a:p>
          <a:p>
            <a:pPr lvl="0" algn="ctr" defTabSz="1219200">
              <a:defRPr/>
            </a:pPr>
            <a:r>
              <a:rPr lang="zh-CN" sz="2400" b="1" dirty="0">
                <a:solidFill>
                  <a:schemeClr val="bg1"/>
                </a:solidFill>
                <a:cs typeface="+mn-ea"/>
              </a:rPr>
              <a:t>预告</a:t>
            </a:r>
            <a:endParaRPr lang="zh-CN" sz="2400" b="1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71190" y="2782867"/>
            <a:ext cx="1085081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ctr" defTabSz="1219200">
              <a:defRPr/>
            </a:pPr>
            <a:r>
              <a:rPr lang="zh-CN" altLang="en-US" sz="2400" b="1" dirty="0">
                <a:solidFill>
                  <a:schemeClr val="bg1"/>
                </a:solidFill>
                <a:cs typeface="+mn-ea"/>
              </a:rPr>
              <a:t>现场</a:t>
            </a:r>
            <a:endParaRPr lang="zh-CN" altLang="en-US" sz="2400" b="1" dirty="0">
              <a:solidFill>
                <a:schemeClr val="bg1"/>
              </a:solidFill>
              <a:cs typeface="+mn-ea"/>
            </a:endParaRPr>
          </a:p>
          <a:p>
            <a:pPr lvl="0" algn="ctr" defTabSz="1219200">
              <a:defRPr/>
            </a:pPr>
            <a:r>
              <a:rPr lang="zh-CN" altLang="en-US" sz="2400" b="1" dirty="0">
                <a:solidFill>
                  <a:schemeClr val="bg1"/>
                </a:solidFill>
                <a:cs typeface="+mn-ea"/>
              </a:rPr>
              <a:t>转化</a:t>
            </a:r>
            <a:endParaRPr lang="zh-CN" altLang="en-US" sz="2400" b="1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52475" y="451485"/>
            <a:ext cx="1388110" cy="306070"/>
            <a:chOff x="1185" y="711"/>
            <a:chExt cx="2186" cy="482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4" name="图片 3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1723" y="711"/>
              <a:ext cx="164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endPara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5" name="对角圆角矩形 2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" name="图片 2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文本框 26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6" grpId="0" bldLvl="0" animBg="1"/>
      <p:bldP spid="8" grpId="0" bldLvl="0" animBg="1"/>
      <p:bldP spid="10" grpId="0"/>
      <p:bldP spid="11" grpId="0"/>
      <p:bldP spid="29" grpId="0" bldLvl="0" animBg="1"/>
      <p:bldP spid="30" grpId="0"/>
      <p:bldP spid="31" grpId="0" bldLvl="0" animBg="1"/>
      <p:bldP spid="32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52475" y="451485"/>
            <a:ext cx="5161915" cy="306705"/>
            <a:chOff x="1185" y="711"/>
            <a:chExt cx="8129" cy="483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4" name="图片 3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1723" y="711"/>
              <a:ext cx="759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活动节奏</a:t>
              </a:r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400" b="1" spc="300" noProof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某母婴知名品牌</a:t>
              </a:r>
              <a:r>
                <a:rPr lang="zh-CN" altLang="en-US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活动执行细案</a:t>
              </a:r>
              <a:endPara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616" y="1073150"/>
            <a:ext cx="5958205" cy="39878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grpSp>
        <p:nvGrpSpPr>
          <p:cNvPr id="8" name="组合 7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52475" y="451485"/>
            <a:ext cx="5695315" cy="306705"/>
            <a:chOff x="1185" y="711"/>
            <a:chExt cx="8969" cy="483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4" name="图片 3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1723" y="711"/>
              <a:ext cx="843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活动节奏</a:t>
              </a:r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某母婴知名品牌年货节活动执行细案</a:t>
              </a:r>
              <a:endPara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7" name="图片 6" descr="ab89346ec39d4dace3931edaf354929"/>
          <p:cNvPicPr>
            <a:picLocks noChangeAspect="1"/>
          </p:cNvPicPr>
          <p:nvPr/>
        </p:nvPicPr>
        <p:blipFill>
          <a:blip r:embed="rId3"/>
          <a:srcRect r="15431"/>
          <a:stretch>
            <a:fillRect/>
          </a:stretch>
        </p:blipFill>
        <p:spPr>
          <a:xfrm>
            <a:off x="5679440" y="1695450"/>
            <a:ext cx="4151630" cy="3035935"/>
          </a:xfrm>
          <a:prstGeom prst="rect">
            <a:avLst/>
          </a:prstGeom>
          <a:ln w="28575" cmpd="sng">
            <a:solidFill>
              <a:srgbClr val="FEA900"/>
            </a:solidFill>
            <a:prstDash val="solid"/>
          </a:ln>
        </p:spPr>
      </p:pic>
      <p:grpSp>
        <p:nvGrpSpPr>
          <p:cNvPr id="9" name="组合 8"/>
          <p:cNvGrpSpPr/>
          <p:nvPr/>
        </p:nvGrpSpPr>
        <p:grpSpPr>
          <a:xfrm>
            <a:off x="452755" y="972820"/>
            <a:ext cx="4922520" cy="4480560"/>
            <a:chOff x="713" y="1532"/>
            <a:chExt cx="7752" cy="7056"/>
          </a:xfrm>
        </p:grpSpPr>
        <p:pic>
          <p:nvPicPr>
            <p:cNvPr id="6" name="图片 5" descr="1f40a4d5cd6a7004a920a9602bfd3c6"/>
            <p:cNvPicPr>
              <a:picLocks noChangeAspect="1"/>
            </p:cNvPicPr>
            <p:nvPr/>
          </p:nvPicPr>
          <p:blipFill>
            <a:blip r:embed="rId4"/>
            <a:srcRect t="4736"/>
            <a:stretch>
              <a:fillRect/>
            </a:stretch>
          </p:blipFill>
          <p:spPr>
            <a:xfrm>
              <a:off x="713" y="1532"/>
              <a:ext cx="7752" cy="7056"/>
            </a:xfrm>
            <a:prstGeom prst="rect">
              <a:avLst/>
            </a:prstGeom>
            <a:ln w="28575" cmpd="sng">
              <a:solidFill>
                <a:srgbClr val="FEA900"/>
              </a:solidFill>
              <a:prstDash val="solid"/>
            </a:ln>
          </p:spPr>
        </p:pic>
        <p:pic>
          <p:nvPicPr>
            <p:cNvPr id="8" name="图片 7" descr="900eb1687877240ba6db46f05782c6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2" y="3701"/>
              <a:ext cx="377" cy="354"/>
            </a:xfrm>
            <a:prstGeom prst="rect">
              <a:avLst/>
            </a:prstGeom>
          </p:spPr>
        </p:pic>
      </p:grpSp>
      <p:pic>
        <p:nvPicPr>
          <p:cNvPr id="10" name="图片 9" descr="900eb1687877240ba6db46f05782c6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805" y="3337560"/>
            <a:ext cx="312420" cy="118745"/>
          </a:xfrm>
          <a:prstGeom prst="rect">
            <a:avLst/>
          </a:prstGeom>
        </p:spPr>
      </p:pic>
      <p:pic>
        <p:nvPicPr>
          <p:cNvPr id="11" name="图片 10" descr="900eb1687877240ba6db46f05782c6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100" y="2350135"/>
            <a:ext cx="234315" cy="20447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52475" y="451485"/>
            <a:ext cx="5596255" cy="306705"/>
            <a:chOff x="1185" y="711"/>
            <a:chExt cx="8813" cy="483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4" name="图片 3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1723" y="711"/>
              <a:ext cx="8275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活动节奏</a:t>
              </a:r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400" b="1" spc="300" noProof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某母婴知名品牌活动执行细案</a:t>
              </a:r>
              <a:endPara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862330"/>
            <a:ext cx="8547735" cy="46799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52475" y="451485"/>
            <a:ext cx="5895340" cy="306705"/>
            <a:chOff x="1185" y="711"/>
            <a:chExt cx="8129" cy="483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4" name="图片 3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1723" y="711"/>
              <a:ext cx="759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活动节奏</a:t>
              </a:r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400" b="1" spc="300" noProof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某母婴知名品牌活动执行细案</a:t>
              </a:r>
              <a:endPara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6" name="图片 5" descr="23fe248a528b6e0f97adbfc667e2c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40" y="1195705"/>
            <a:ext cx="4684395" cy="4154170"/>
          </a:xfrm>
          <a:prstGeom prst="rect">
            <a:avLst/>
          </a:prstGeom>
          <a:ln w="28575" cmpd="sng">
            <a:solidFill>
              <a:srgbClr val="FEA900"/>
            </a:solidFill>
            <a:prstDash val="solid"/>
          </a:ln>
        </p:spPr>
      </p:pic>
      <p:pic>
        <p:nvPicPr>
          <p:cNvPr id="7" name="图片 6" descr="2621c844d25c10695f818f5f486022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220" y="1339850"/>
            <a:ext cx="2426970" cy="38652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090" y="4060190"/>
            <a:ext cx="447675" cy="390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270" y="2593340"/>
            <a:ext cx="447675" cy="39052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52475" y="451485"/>
            <a:ext cx="6157595" cy="306705"/>
            <a:chOff x="1185" y="711"/>
            <a:chExt cx="8129" cy="483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4" name="图片 3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1723" y="711"/>
              <a:ext cx="759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活动节奏</a:t>
              </a:r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400" b="1" spc="300" noProof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某母婴知名品牌活动执行细案</a:t>
              </a:r>
              <a:endPara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665" y="1073150"/>
            <a:ext cx="5958205" cy="39878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grpSp>
        <p:nvGrpSpPr>
          <p:cNvPr id="8" name="组合 7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1467910" y="2456404"/>
            <a:ext cx="1813499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52475" y="1891030"/>
            <a:ext cx="244856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提前预热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2222" y="2663229"/>
            <a:ext cx="2558156" cy="1016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sz="117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提前一月、一周、三天</a:t>
            </a:r>
            <a:endParaRPr lang="zh-CN" sz="117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sz="117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社群</a:t>
            </a:r>
            <a:r>
              <a:rPr lang="zh-CN" sz="1175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、朋友圈互动</a:t>
            </a:r>
            <a:r>
              <a:rPr lang="zh-CN" sz="117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话题和内容植入</a:t>
            </a:r>
            <a:endParaRPr lang="zh-CN" sz="117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sz="117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外站内容植入</a:t>
            </a:r>
            <a:endParaRPr lang="zh-CN" sz="117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724535" y="451485"/>
            <a:ext cx="4705350" cy="306705"/>
            <a:chOff x="-1141" y="711"/>
            <a:chExt cx="7410" cy="483"/>
          </a:xfrm>
        </p:grpSpPr>
        <p:grpSp>
          <p:nvGrpSpPr>
            <p:cNvPr id="3" name="组合 2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4" name="图片 3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-1141" y="711"/>
              <a:ext cx="7410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          </a:t>
              </a:r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-</a:t>
              </a:r>
              <a:r>
                <a:rPr lang="zh-CN" altLang="en-US" sz="1400" b="1" spc="3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社群大促案例</a:t>
              </a:r>
              <a:r>
                <a:rPr lang="zh-CN" sz="1400" b="1" spc="3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呈现</a:t>
              </a:r>
              <a:endPara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cxnSp>
        <p:nvCxnSpPr>
          <p:cNvPr id="6" name="直接连接符 5"/>
          <p:cNvCxnSpPr/>
          <p:nvPr/>
        </p:nvCxnSpPr>
        <p:spPr>
          <a:xfrm>
            <a:off x="548774" y="2622040"/>
            <a:ext cx="2159403" cy="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3201035" y="1417320"/>
            <a:ext cx="6603365" cy="2942590"/>
            <a:chOff x="5041" y="2232"/>
            <a:chExt cx="10399" cy="4634"/>
          </a:xfrm>
        </p:grpSpPr>
        <p:pic>
          <p:nvPicPr>
            <p:cNvPr id="9" name="图片 8" descr="0f9717d9a1b30b0ef72341d22bc22cd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1" y="2242"/>
              <a:ext cx="2244" cy="4584"/>
            </a:xfrm>
            <a:prstGeom prst="rect">
              <a:avLst/>
            </a:prstGeom>
            <a:ln w="12700" cmpd="sng">
              <a:solidFill>
                <a:srgbClr val="FEA900"/>
              </a:solidFill>
              <a:prstDash val="solid"/>
            </a:ln>
          </p:spPr>
        </p:pic>
        <p:pic>
          <p:nvPicPr>
            <p:cNvPr id="13" name="图片 12" descr="05773a7efa3ae3a003e372126519d5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6" y="2280"/>
              <a:ext cx="2245" cy="4586"/>
            </a:xfrm>
            <a:prstGeom prst="rect">
              <a:avLst/>
            </a:prstGeom>
            <a:ln w="12700" cmpd="sng">
              <a:solidFill>
                <a:srgbClr val="FEA900"/>
              </a:solidFill>
              <a:prstDash val="solid"/>
            </a:ln>
          </p:spPr>
        </p:pic>
        <p:pic>
          <p:nvPicPr>
            <p:cNvPr id="14" name="图片 13" descr="6a5ba6804323fcead98b837498c0c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2" y="2242"/>
              <a:ext cx="2264" cy="4624"/>
            </a:xfrm>
            <a:prstGeom prst="rect">
              <a:avLst/>
            </a:prstGeom>
            <a:ln w="12700" cmpd="sng">
              <a:solidFill>
                <a:srgbClr val="FEA900"/>
              </a:solidFill>
              <a:prstDash val="solid"/>
            </a:ln>
          </p:spPr>
        </p:pic>
        <p:pic>
          <p:nvPicPr>
            <p:cNvPr id="18" name="图片 17" descr="2ec9b4624d23547398088639c30125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90" y="2232"/>
              <a:ext cx="2251" cy="4594"/>
            </a:xfrm>
            <a:prstGeom prst="rect">
              <a:avLst/>
            </a:prstGeom>
            <a:ln w="12700" cmpd="sng">
              <a:solidFill>
                <a:srgbClr val="FEA900"/>
              </a:solidFill>
              <a:prstDash val="solid"/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5" y="2365"/>
              <a:ext cx="464" cy="40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20" y="2573"/>
              <a:ext cx="225" cy="19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1" y="5311"/>
              <a:ext cx="225" cy="19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1" y="6053"/>
              <a:ext cx="225" cy="197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1" y="2781"/>
              <a:ext cx="225" cy="197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50" y="2469"/>
              <a:ext cx="225" cy="197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66" y="2584"/>
              <a:ext cx="225" cy="197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66" y="4430"/>
              <a:ext cx="225" cy="197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66" y="5400"/>
              <a:ext cx="225" cy="19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66" y="6250"/>
              <a:ext cx="225" cy="197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66" y="2666"/>
              <a:ext cx="225" cy="19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92" y="3769"/>
              <a:ext cx="225" cy="19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92" y="5856"/>
              <a:ext cx="225" cy="197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90" y="2584"/>
              <a:ext cx="225" cy="197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575" y="2365"/>
              <a:ext cx="225" cy="197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37" y="2387"/>
              <a:ext cx="225" cy="197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31" y="5856"/>
              <a:ext cx="225" cy="197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37" y="3997"/>
              <a:ext cx="225" cy="197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66" y="6447"/>
              <a:ext cx="225" cy="197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800" y="3136"/>
              <a:ext cx="225" cy="197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45" name="对角圆角矩形 4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6" name="图片 45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文本框 46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1467910" y="2456404"/>
            <a:ext cx="1813499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353423" y="1910748"/>
            <a:ext cx="2042472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强预热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52932" y="2682914"/>
            <a:ext cx="2558156" cy="1324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sz="117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提前一天（早中晚）、一小时、半小时开始预热</a:t>
            </a:r>
            <a:endParaRPr lang="zh-CN" sz="117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sz="117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预告直播主题及利益点</a:t>
            </a:r>
            <a:endParaRPr lang="zh-CN" sz="117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sz="117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同时剧透大促商品及商品介绍</a:t>
            </a:r>
            <a:endParaRPr lang="zh-CN" sz="117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724535" y="451485"/>
            <a:ext cx="4705350" cy="306705"/>
            <a:chOff x="-1141" y="711"/>
            <a:chExt cx="7410" cy="483"/>
          </a:xfrm>
        </p:grpSpPr>
        <p:grpSp>
          <p:nvGrpSpPr>
            <p:cNvPr id="3" name="组合 2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4" name="图片 3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-1141" y="711"/>
              <a:ext cx="7410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          </a:t>
              </a:r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-</a:t>
              </a:r>
              <a:r>
                <a:rPr lang="zh-CN" altLang="en-US" sz="1400" b="1" spc="3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社群大促案例</a:t>
              </a:r>
              <a:r>
                <a:rPr lang="zh-CN" sz="1400" b="1" spc="3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呈现</a:t>
              </a:r>
              <a:endPara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cxnSp>
        <p:nvCxnSpPr>
          <p:cNvPr id="6" name="直接连接符 5"/>
          <p:cNvCxnSpPr/>
          <p:nvPr/>
        </p:nvCxnSpPr>
        <p:spPr>
          <a:xfrm>
            <a:off x="1257935" y="2607310"/>
            <a:ext cx="1621155" cy="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4241165" y="845185"/>
            <a:ext cx="4608830" cy="4528820"/>
            <a:chOff x="6679" y="1331"/>
            <a:chExt cx="7258" cy="7132"/>
          </a:xfrm>
        </p:grpSpPr>
        <p:pic>
          <p:nvPicPr>
            <p:cNvPr id="13" name="图片 12" descr="68b5138e11df79ccc91688184edad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9" y="1331"/>
              <a:ext cx="3465" cy="7072"/>
            </a:xfrm>
            <a:prstGeom prst="rect">
              <a:avLst/>
            </a:prstGeom>
            <a:ln w="12700" cmpd="sng">
              <a:solidFill>
                <a:srgbClr val="FEA900"/>
              </a:solidFill>
              <a:prstDash val="solid"/>
            </a:ln>
          </p:spPr>
        </p:pic>
        <p:pic>
          <p:nvPicPr>
            <p:cNvPr id="14" name="图片 13" descr="91679eecefd9f73a9c682a1fdae0aca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43" y="1331"/>
              <a:ext cx="3494" cy="7132"/>
            </a:xfrm>
            <a:prstGeom prst="rect">
              <a:avLst/>
            </a:prstGeom>
            <a:ln w="12700" cmpd="sng">
              <a:solidFill>
                <a:srgbClr val="FEA900"/>
              </a:solidFill>
              <a:prstDash val="solid"/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9" y="2189"/>
              <a:ext cx="548" cy="47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9" y="6566"/>
              <a:ext cx="548" cy="47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7" y="6638"/>
              <a:ext cx="548" cy="47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3" y="1476"/>
              <a:ext cx="548" cy="47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35" y="1447"/>
              <a:ext cx="548" cy="478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43" y="1846"/>
              <a:ext cx="548" cy="47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43" y="5311"/>
              <a:ext cx="548" cy="47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28" y="2324"/>
              <a:ext cx="548" cy="47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91" y="5475"/>
              <a:ext cx="548" cy="478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1" name="对角圆角矩形 3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文本框 3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8703" y="123040"/>
            <a:ext cx="10022290" cy="55140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795"/>
              <a:t>[图片][图片]</a:t>
            </a:r>
            <a:endParaRPr lang="zh-CN" altLang="en-US" sz="1795"/>
          </a:p>
        </p:txBody>
      </p:sp>
      <p:grpSp>
        <p:nvGrpSpPr>
          <p:cNvPr id="6" name="组合 5"/>
          <p:cNvGrpSpPr/>
          <p:nvPr/>
        </p:nvGrpSpPr>
        <p:grpSpPr>
          <a:xfrm>
            <a:off x="8987621" y="380965"/>
            <a:ext cx="627384" cy="266163"/>
            <a:chOff x="12515" y="1472"/>
            <a:chExt cx="990" cy="420"/>
          </a:xfrm>
        </p:grpSpPr>
        <p:sp>
          <p:nvSpPr>
            <p:cNvPr id="7" name="对角圆角矩形 6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/>
            </a:p>
          </p:txBody>
        </p:sp>
        <p:pic>
          <p:nvPicPr>
            <p:cNvPr id="8" name="图片 7" descr="黑色RO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4183380" y="1941830"/>
          <a:ext cx="5544185" cy="244792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912995"/>
                <a:gridCol w="631190"/>
              </a:tblGrid>
              <a:tr h="78994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/>
                        <a:t>【新人礼】正式接粉首月销售效果：累积</a:t>
                      </a:r>
                      <a:r>
                        <a:rPr lang="en-US" altLang="zh-CN" sz="1600"/>
                        <a:t>21646.7</a:t>
                      </a:r>
                      <a:r>
                        <a:rPr lang="zh-CN" altLang="en-US" sz="1600"/>
                        <a:t>，净增粉丝10677，</a:t>
                      </a:r>
                      <a:r>
                        <a:rPr lang="zh-CN" sz="1600">
                          <a:sym typeface="+mn-ea"/>
                        </a:rPr>
                        <a:t>累积支付</a:t>
                      </a:r>
                      <a:r>
                        <a:rPr lang="en-US" altLang="zh-CN" sz="1600">
                          <a:sym typeface="+mn-ea"/>
                        </a:rPr>
                        <a:t>1488</a:t>
                      </a:r>
                      <a:r>
                        <a:rPr lang="zh-CN" altLang="en-US" sz="1600">
                          <a:sym typeface="+mn-ea"/>
                        </a:rPr>
                        <a:t>人，下单率</a:t>
                      </a:r>
                      <a:r>
                        <a:rPr lang="en-US" altLang="zh-CN" sz="1600">
                          <a:sym typeface="+mn-ea"/>
                        </a:rPr>
                        <a:t>13.94%</a:t>
                      </a:r>
                      <a:r>
                        <a:rPr lang="zh-CN" altLang="en-US" sz="1600">
                          <a:sym typeface="+mn-ea"/>
                        </a:rPr>
                        <a:t>，客单价</a:t>
                      </a:r>
                      <a:r>
                        <a:rPr lang="en-US" altLang="zh-CN" sz="1600">
                          <a:sym typeface="+mn-ea"/>
                        </a:rPr>
                        <a:t>14.5</a:t>
                      </a:r>
                      <a:r>
                        <a:rPr lang="zh-CN" altLang="en-US" sz="1600">
                          <a:sym typeface="+mn-ea"/>
                        </a:rPr>
                        <a:t>，人均消费</a:t>
                      </a:r>
                      <a:r>
                        <a:rPr lang="en-US" altLang="zh-CN" sz="1600">
                          <a:sym typeface="+mn-ea"/>
                        </a:rPr>
                        <a:t>2.03,</a:t>
                      </a:r>
                      <a:r>
                        <a:rPr lang="zh-CN" altLang="en-US" sz="1600">
                          <a:sym typeface="+mn-ea"/>
                        </a:rPr>
                        <a:t>。</a:t>
                      </a:r>
                      <a:endParaRPr lang="zh-CN" altLang="en-US" sz="1600"/>
                    </a:p>
                    <a:p>
                      <a:pPr indent="0" algn="ctr">
                        <a:buNone/>
                      </a:pPr>
                      <a:r>
                        <a:rPr lang="zh-CN" sz="1600"/>
                        <a:t>（其中单下总金额</a:t>
                      </a:r>
                      <a:r>
                        <a:rPr lang="en-US" altLang="zh-CN" sz="1600"/>
                        <a:t>11018.7</a:t>
                      </a:r>
                      <a:r>
                        <a:rPr lang="zh-CN" altLang="en-US" sz="1600"/>
                        <a:t>，</a:t>
                      </a:r>
                      <a:r>
                        <a:rPr lang="zh-CN" sz="1600"/>
                        <a:t>捆绑销售金额</a:t>
                      </a:r>
                      <a:r>
                        <a:rPr lang="en-US" sz="1600"/>
                        <a:t>10598.8</a:t>
                      </a:r>
                      <a:r>
                        <a:rPr lang="zh-CN" altLang="en-US" sz="1600"/>
                        <a:t>）</a:t>
                      </a:r>
                      <a:endParaRPr lang="zh-CN" altLang="en-US" sz="1600"/>
                    </a:p>
                  </a:txBody>
                  <a:tcPr marL="12700" marR="12700" marT="12700" anchor="ctr">
                    <a:lnL w="12700">
                      <a:solidFill>
                        <a:schemeClr val="accent4"/>
                      </a:solidFill>
                      <a:prstDash val="solid"/>
                    </a:lnL>
                    <a:lnR w="12700">
                      <a:solidFill>
                        <a:schemeClr val="accent4"/>
                      </a:solidFill>
                      <a:prstDash val="solid"/>
                    </a:lnR>
                    <a:lnT w="12700" cmpd="sng">
                      <a:solidFill>
                        <a:schemeClr val="accent4"/>
                      </a:solidFill>
                      <a:prstDash val="solid"/>
                    </a:lnT>
                  </a:tcPr>
                </a:tc>
                <a:tc hMerge="1">
                  <a:tcPr marL="12700" marR="12700" marT="12700" anchor="ctr">
                    <a:lnR w="12700">
                      <a:solidFill>
                        <a:schemeClr val="accent4"/>
                      </a:solidFill>
                      <a:prstDash val="solid"/>
                    </a:lnR>
                    <a:lnT w="12700" cmpd="sng">
                      <a:solidFill>
                        <a:schemeClr val="accent4"/>
                      </a:solidFill>
                      <a:prstDash val="solid"/>
                    </a:lnT>
                  </a:tcPr>
                </a:tc>
              </a:tr>
              <a:tr h="33147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/>
                        <a:t>【新人礼】捆绑产品top3</a:t>
                      </a:r>
                      <a:endParaRPr lang="zh-CN" altLang="en-US" sz="1000"/>
                    </a:p>
                  </a:txBody>
                  <a:tcPr marL="12700" marR="12700" marT="12700" anchor="ctr">
                    <a:lnL w="12700">
                      <a:solidFill>
                        <a:schemeClr val="accent4"/>
                      </a:solidFill>
                      <a:prstDash val="solid"/>
                    </a:lnL>
                    <a:lnR w="12700">
                      <a:solidFill>
                        <a:schemeClr val="accent4"/>
                      </a:solidFill>
                      <a:prstDash val="solid"/>
                    </a:lnR>
                  </a:tcPr>
                </a:tc>
                <a:tc hMerge="1">
                  <a:tcPr>
                    <a:lnR w="12700">
                      <a:solidFill>
                        <a:schemeClr val="accent4"/>
                      </a:solidFill>
                      <a:prstDash val="solid"/>
                    </a:lnR>
                  </a:tcPr>
                </a:tc>
              </a:tr>
              <a:tr h="3314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/>
                        <a:t>商品名称</a:t>
                      </a:r>
                      <a:endParaRPr lang="zh-CN" altLang="en-US" sz="1000"/>
                    </a:p>
                  </a:txBody>
                  <a:tcPr marL="12700" marR="12700" marT="12700" anchor="ctr">
                    <a:lnL w="12700">
                      <a:solidFill>
                        <a:schemeClr val="accent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/>
                        <a:t>金额</a:t>
                      </a:r>
                      <a:endParaRPr lang="zh-CN" altLang="en-US" sz="1000"/>
                    </a:p>
                  </a:txBody>
                  <a:tcPr marL="12700" marR="12700" marT="12700" anchor="ctr">
                    <a:lnR w="12700">
                      <a:solidFill>
                        <a:schemeClr val="accent4"/>
                      </a:solidFill>
                      <a:prstDash val="solid"/>
                    </a:lnR>
                  </a:tcPr>
                </a:tc>
              </a:tr>
              <a:tr h="3321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/>
                        <a:t>【美白养护套装】亮齿白牙膏210g+维C养护牙膏120g</a:t>
                      </a:r>
                      <a:endParaRPr lang="zh-CN" altLang="en-US" sz="1000"/>
                    </a:p>
                  </a:txBody>
                  <a:tcPr marL="12700" marR="12700" marT="12700" anchor="ctr">
                    <a:lnL w="12700">
                      <a:solidFill>
                        <a:schemeClr val="accent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/>
                        <a:t>2248.7</a:t>
                      </a:r>
                      <a:endParaRPr lang="en-US" altLang="en-US" sz="1000"/>
                    </a:p>
                  </a:txBody>
                  <a:tcPr marL="12700" marR="12700" marT="12700" anchor="ctr">
                    <a:lnR w="12700">
                      <a:solidFill>
                        <a:schemeClr val="accent4"/>
                      </a:solidFill>
                      <a:prstDash val="solid"/>
                    </a:lnR>
                  </a:tcPr>
                </a:tc>
              </a:tr>
              <a:tr h="33083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/>
                        <a:t>亮齿白牙膏 清新洁白祛口气 210g</a:t>
                      </a:r>
                      <a:endParaRPr lang="zh-CN" altLang="en-US" sz="1000"/>
                    </a:p>
                  </a:txBody>
                  <a:tcPr marL="12700" marR="12700" marT="12700" anchor="ctr">
                    <a:lnL w="12700">
                      <a:solidFill>
                        <a:schemeClr val="accent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/>
                        <a:t>714</a:t>
                      </a:r>
                      <a:endParaRPr lang="en-US" altLang="en-US" sz="1000"/>
                    </a:p>
                  </a:txBody>
                  <a:tcPr marL="12700" marR="12700" marT="12700" anchor="ctr">
                    <a:lnR w="12700">
                      <a:solidFill>
                        <a:schemeClr val="accent4"/>
                      </a:solidFill>
                      <a:prstDash val="solid"/>
                    </a:lnR>
                  </a:tcPr>
                </a:tc>
              </a:tr>
              <a:tr h="3321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/>
                        <a:t>美白酵素牙膏 120g </a:t>
                      </a:r>
                      <a:endParaRPr lang="zh-CN" altLang="en-US" sz="1000"/>
                    </a:p>
                  </a:txBody>
                  <a:tcPr marL="12700" marR="12700" marT="12700" anchor="ctr">
                    <a:lnL w="12700">
                      <a:solidFill>
                        <a:schemeClr val="accent4"/>
                      </a:solidFill>
                      <a:prstDash val="solid"/>
                    </a:lnL>
                    <a:lnB w="12700" cmpd="sng">
                      <a:solidFill>
                        <a:schemeClr val="accent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/>
                        <a:t>506.8</a:t>
                      </a:r>
                      <a:endParaRPr lang="en-US" altLang="en-US" sz="1000"/>
                    </a:p>
                  </a:txBody>
                  <a:tcPr marL="12700" marR="12700" marT="12700" anchor="ctr">
                    <a:lnR w="12700">
                      <a:solidFill>
                        <a:schemeClr val="accent4"/>
                      </a:solidFill>
                      <a:prstDash val="solid"/>
                    </a:lnR>
                    <a:lnB w="12700" cmpd="sng">
                      <a:solidFill>
                        <a:schemeClr val="accent4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2" name="图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2418080" y="1311910"/>
            <a:ext cx="1588770" cy="350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拉群新海报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80" y="1591945"/>
            <a:ext cx="1893570" cy="2948305"/>
          </a:xfrm>
          <a:prstGeom prst="rect">
            <a:avLst/>
          </a:prstGeom>
        </p:spPr>
      </p:pic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用户变现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397635" y="570230"/>
            <a:ext cx="5480685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某口腔护理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TOP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品牌首单捆绑销售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91075" y="1370330"/>
            <a:ext cx="4196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首单方式：单下</a:t>
            </a:r>
            <a:r>
              <a:rPr lang="en-US" altLang="zh-CN"/>
              <a:t>9.9</a:t>
            </a:r>
            <a:r>
              <a:rPr lang="zh-CN" altLang="en-US"/>
              <a:t>或随其他订单免费送</a:t>
            </a:r>
            <a:endParaRPr lang="zh-CN" altLang="en-US"/>
          </a:p>
          <a:p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84175" y="1911350"/>
            <a:ext cx="490855" cy="251460"/>
          </a:xfrm>
          <a:prstGeom prst="rect">
            <a:avLst/>
          </a:prstGeom>
          <a:gradFill flip="none" rotWithShape="1">
            <a:gsLst>
              <a:gs pos="8000">
                <a:srgbClr val="E7E4E6">
                  <a:alpha val="100000"/>
                </a:srgbClr>
              </a:gs>
              <a:gs pos="43000">
                <a:schemeClr val="bg1">
                  <a:lumMod val="85000"/>
                </a:schemeClr>
              </a:gs>
              <a:gs pos="100000">
                <a:srgbClr val="D4CFC9"/>
              </a:gs>
              <a:gs pos="0">
                <a:srgbClr val="F5EFF3"/>
              </a:gs>
            </a:gsLst>
            <a:lin ang="0" scaled="0"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15925" y="1619250"/>
            <a:ext cx="427355" cy="228600"/>
          </a:xfrm>
          <a:prstGeom prst="rect">
            <a:avLst/>
          </a:prstGeom>
          <a:gradFill flip="none" rotWithShape="1">
            <a:gsLst>
              <a:gs pos="8000">
                <a:srgbClr val="E7E4E6">
                  <a:alpha val="100000"/>
                </a:srgbClr>
              </a:gs>
              <a:gs pos="43000">
                <a:schemeClr val="bg1">
                  <a:lumMod val="85000"/>
                </a:schemeClr>
              </a:gs>
              <a:gs pos="100000">
                <a:srgbClr val="D4CFC9"/>
              </a:gs>
              <a:gs pos="0">
                <a:srgbClr val="F5EFF3"/>
              </a:gs>
            </a:gsLst>
            <a:lin ang="0" scaled="0"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578485" y="2961005"/>
            <a:ext cx="427355" cy="147955"/>
          </a:xfrm>
          <a:prstGeom prst="rect">
            <a:avLst/>
          </a:prstGeom>
          <a:gradFill flip="none" rotWithShape="1">
            <a:gsLst>
              <a:gs pos="8000">
                <a:srgbClr val="E7E4E6">
                  <a:alpha val="100000"/>
                </a:srgbClr>
              </a:gs>
              <a:gs pos="43000">
                <a:schemeClr val="bg1">
                  <a:lumMod val="85000"/>
                </a:schemeClr>
              </a:gs>
              <a:gs pos="100000">
                <a:srgbClr val="D4CFC9"/>
              </a:gs>
              <a:gs pos="0">
                <a:srgbClr val="F5EFF3"/>
              </a:gs>
            </a:gsLst>
            <a:lin ang="0" scaled="0"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699895" y="2961005"/>
            <a:ext cx="266700" cy="99060"/>
          </a:xfrm>
          <a:prstGeom prst="rect">
            <a:avLst/>
          </a:prstGeom>
          <a:gradFill flip="none" rotWithShape="1">
            <a:gsLst>
              <a:gs pos="8000">
                <a:srgbClr val="E7E4E6">
                  <a:alpha val="100000"/>
                </a:srgbClr>
              </a:gs>
              <a:gs pos="43000">
                <a:schemeClr val="bg1">
                  <a:lumMod val="85000"/>
                </a:schemeClr>
              </a:gs>
              <a:gs pos="100000">
                <a:srgbClr val="D4CFC9"/>
              </a:gs>
              <a:gs pos="0">
                <a:srgbClr val="F5EFF3"/>
              </a:gs>
            </a:gsLst>
            <a:lin ang="0" scaled="0"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5400000">
            <a:off x="922020" y="3493770"/>
            <a:ext cx="266700" cy="99060"/>
          </a:xfrm>
          <a:prstGeom prst="rect">
            <a:avLst/>
          </a:prstGeom>
          <a:gradFill flip="none" rotWithShape="1">
            <a:gsLst>
              <a:gs pos="8000">
                <a:srgbClr val="E7E4E6">
                  <a:alpha val="100000"/>
                </a:srgbClr>
              </a:gs>
              <a:gs pos="43000">
                <a:schemeClr val="bg1">
                  <a:lumMod val="85000"/>
                </a:schemeClr>
              </a:gs>
              <a:gs pos="100000">
                <a:srgbClr val="D4CFC9"/>
              </a:gs>
              <a:gs pos="0">
                <a:srgbClr val="F5EFF3"/>
              </a:gs>
            </a:gsLst>
            <a:lin ang="0" scaled="0"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5400000">
            <a:off x="1137285" y="4109085"/>
            <a:ext cx="314325" cy="337185"/>
          </a:xfrm>
          <a:prstGeom prst="rect">
            <a:avLst/>
          </a:prstGeom>
          <a:gradFill flip="none" rotWithShape="1">
            <a:gsLst>
              <a:gs pos="8000">
                <a:srgbClr val="E7E4E6">
                  <a:alpha val="100000"/>
                </a:srgbClr>
              </a:gs>
              <a:gs pos="43000">
                <a:schemeClr val="bg1">
                  <a:lumMod val="85000"/>
                </a:schemeClr>
              </a:gs>
              <a:gs pos="100000">
                <a:srgbClr val="D4CFC9"/>
              </a:gs>
              <a:gs pos="0">
                <a:srgbClr val="F5EFF3"/>
              </a:gs>
            </a:gsLst>
            <a:lin ang="0" scaled="0"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970070" y="2397984"/>
            <a:ext cx="1813499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686435" y="1832610"/>
            <a:ext cx="329438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活动开始倒计时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5092" y="2624494"/>
            <a:ext cx="2558156" cy="1345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群内同步火爆商品信息及链接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提醒加购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提醒提前填写地址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70000"/>
              </a:lnSpc>
            </a:pP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724535" y="451485"/>
            <a:ext cx="4705350" cy="306705"/>
            <a:chOff x="-1141" y="711"/>
            <a:chExt cx="7410" cy="483"/>
          </a:xfrm>
        </p:grpSpPr>
        <p:grpSp>
          <p:nvGrpSpPr>
            <p:cNvPr id="3" name="组合 2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4" name="图片 3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-1141" y="711"/>
              <a:ext cx="7410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          </a:t>
              </a:r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-</a:t>
              </a:r>
              <a:r>
                <a:rPr lang="zh-CN" altLang="en-US" sz="1400" b="1" spc="3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社群大促案例</a:t>
              </a:r>
              <a:r>
                <a:rPr lang="zh-CN" sz="1400" b="1" spc="3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呈现</a:t>
              </a:r>
              <a:endPara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cxnSp>
        <p:nvCxnSpPr>
          <p:cNvPr id="6" name="直接连接符 5"/>
          <p:cNvCxnSpPr/>
          <p:nvPr/>
        </p:nvCxnSpPr>
        <p:spPr>
          <a:xfrm>
            <a:off x="735330" y="2553970"/>
            <a:ext cx="3018155" cy="10795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4676140" y="946150"/>
            <a:ext cx="4417695" cy="4235450"/>
            <a:chOff x="7364" y="1490"/>
            <a:chExt cx="6957" cy="6670"/>
          </a:xfrm>
        </p:grpSpPr>
        <p:pic>
          <p:nvPicPr>
            <p:cNvPr id="18" name="图片 17" descr="55f98eaa43b8c628de2fdfb03109bb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93" y="1490"/>
              <a:ext cx="3229" cy="6591"/>
            </a:xfrm>
            <a:prstGeom prst="rect">
              <a:avLst/>
            </a:prstGeom>
            <a:ln w="12700" cmpd="sng">
              <a:solidFill>
                <a:srgbClr val="FEA900"/>
              </a:solidFill>
              <a:prstDash val="solid"/>
            </a:ln>
          </p:spPr>
        </p:pic>
        <p:pic>
          <p:nvPicPr>
            <p:cNvPr id="20" name="图片 19" descr="ca54da38d6d9ec3ed22dc3490d46c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4" y="1490"/>
              <a:ext cx="3268" cy="6670"/>
            </a:xfrm>
            <a:prstGeom prst="rect">
              <a:avLst/>
            </a:prstGeom>
            <a:ln w="12700" cmpd="sng">
              <a:solidFill>
                <a:srgbClr val="FEA900"/>
              </a:solidFill>
              <a:prstDash val="solid"/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6" y="1603"/>
              <a:ext cx="705" cy="61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34" y="1490"/>
              <a:ext cx="705" cy="61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4" y="2396"/>
              <a:ext cx="562" cy="49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4" y="3531"/>
              <a:ext cx="562" cy="49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4" y="6625"/>
              <a:ext cx="562" cy="49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93" y="2105"/>
              <a:ext cx="562" cy="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78" y="5627"/>
              <a:ext cx="562" cy="49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39" y="6739"/>
              <a:ext cx="562" cy="49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54" y="2396"/>
              <a:ext cx="562" cy="49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6" y="3786"/>
              <a:ext cx="562" cy="49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6" y="6739"/>
              <a:ext cx="562" cy="490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3" name="对角圆角矩形 3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文本框 3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1467910" y="2456404"/>
            <a:ext cx="1813499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29870" y="1837690"/>
            <a:ext cx="410527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正式抢购，同步互动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17247" y="2568614"/>
            <a:ext cx="2558156" cy="718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sz="12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大促配合直播形式，促成社群现场转化。同时在群内烘托氛围</a:t>
            </a:r>
            <a:endParaRPr lang="zh-CN" sz="120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724535" y="451485"/>
            <a:ext cx="4705350" cy="306705"/>
            <a:chOff x="-1141" y="711"/>
            <a:chExt cx="7410" cy="483"/>
          </a:xfrm>
        </p:grpSpPr>
        <p:grpSp>
          <p:nvGrpSpPr>
            <p:cNvPr id="3" name="组合 2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4" name="图片 3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-1141" y="711"/>
              <a:ext cx="7410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          </a:t>
              </a:r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-</a:t>
              </a:r>
              <a:r>
                <a:rPr lang="zh-CN" altLang="en-US" sz="1400" b="1" spc="3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社群大促案例</a:t>
              </a:r>
              <a:r>
                <a:rPr lang="zh-CN" sz="1400" b="1" spc="3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呈现</a:t>
              </a:r>
              <a:endPara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cxnSp>
        <p:nvCxnSpPr>
          <p:cNvPr id="6" name="直接连接符 5"/>
          <p:cNvCxnSpPr/>
          <p:nvPr/>
        </p:nvCxnSpPr>
        <p:spPr>
          <a:xfrm flipV="1">
            <a:off x="346710" y="2553970"/>
            <a:ext cx="3673475" cy="14605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4086860" y="1282700"/>
            <a:ext cx="5728970" cy="3832860"/>
            <a:chOff x="6436" y="2020"/>
            <a:chExt cx="9022" cy="6036"/>
          </a:xfrm>
        </p:grpSpPr>
        <p:pic>
          <p:nvPicPr>
            <p:cNvPr id="13" name="图片 12" descr="905fbbb5c7a70e9c1895326d46574b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08" y="2020"/>
              <a:ext cx="2957" cy="6037"/>
            </a:xfrm>
            <a:prstGeom prst="rect">
              <a:avLst/>
            </a:prstGeom>
            <a:ln w="12700" cmpd="sng">
              <a:solidFill>
                <a:srgbClr val="FEA900"/>
              </a:solidFill>
              <a:prstDash val="solid"/>
            </a:ln>
          </p:spPr>
        </p:pic>
        <p:pic>
          <p:nvPicPr>
            <p:cNvPr id="18" name="图片 17" descr="8bd47b44f6a21a44372592e16b322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6" y="2020"/>
              <a:ext cx="2889" cy="5898"/>
            </a:xfrm>
            <a:prstGeom prst="rect">
              <a:avLst/>
            </a:prstGeom>
            <a:ln w="12700" cmpd="sng">
              <a:solidFill>
                <a:srgbClr val="FEA900"/>
              </a:solidFill>
              <a:prstDash val="solid"/>
            </a:ln>
          </p:spPr>
        </p:pic>
        <p:pic>
          <p:nvPicPr>
            <p:cNvPr id="20" name="图片 19" descr="1a82860810938d1268ec3c6d82cb47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70" y="2020"/>
              <a:ext cx="2888" cy="5897"/>
            </a:xfrm>
            <a:prstGeom prst="rect">
              <a:avLst/>
            </a:prstGeom>
            <a:ln w="12700" cmpd="sng">
              <a:solidFill>
                <a:srgbClr val="FEA900"/>
              </a:solidFill>
              <a:prstDash val="solid"/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4" y="2145"/>
              <a:ext cx="705" cy="61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79" y="2020"/>
              <a:ext cx="705" cy="61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17" y="2094"/>
              <a:ext cx="620" cy="54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93" y="2603"/>
              <a:ext cx="334" cy="291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93" y="5298"/>
              <a:ext cx="334" cy="29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08" y="5868"/>
              <a:ext cx="334" cy="291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83" y="3754"/>
              <a:ext cx="334" cy="291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70" y="5007"/>
              <a:ext cx="334" cy="291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83" y="6276"/>
              <a:ext cx="334" cy="29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27" y="5392"/>
              <a:ext cx="334" cy="291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4" y="5392"/>
              <a:ext cx="334" cy="291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99" y="3068"/>
              <a:ext cx="334" cy="291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6" name="对角圆角矩形 3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7" name="图片 36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文本框 3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1467910" y="2456404"/>
            <a:ext cx="1813499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353423" y="1910748"/>
            <a:ext cx="2042472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现场转化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52932" y="2682914"/>
            <a:ext cx="2558156" cy="165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群内同步所有商品信息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群内集中发送所有直播商品的小程序链接，方便用户找到需要的商品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群内同步播报利益点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如刷屏内容过多，需要重复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2-3</a:t>
            </a: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次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724535" y="451485"/>
            <a:ext cx="4705350" cy="306705"/>
            <a:chOff x="-1141" y="711"/>
            <a:chExt cx="7410" cy="483"/>
          </a:xfrm>
        </p:grpSpPr>
        <p:grpSp>
          <p:nvGrpSpPr>
            <p:cNvPr id="3" name="组合 2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4" name="图片 3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-1141" y="711"/>
              <a:ext cx="7410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          </a:t>
              </a:r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-</a:t>
              </a:r>
              <a:r>
                <a:rPr lang="zh-CN" altLang="en-US" sz="1400" b="1" spc="3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社群大促案例</a:t>
              </a:r>
              <a:r>
                <a:rPr lang="zh-CN" sz="1400" b="1" spc="3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呈现</a:t>
              </a:r>
              <a:endPara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cxnSp>
        <p:nvCxnSpPr>
          <p:cNvPr id="6" name="直接连接符 5"/>
          <p:cNvCxnSpPr/>
          <p:nvPr/>
        </p:nvCxnSpPr>
        <p:spPr>
          <a:xfrm>
            <a:off x="1468254" y="2622040"/>
            <a:ext cx="2159403" cy="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4403725" y="911225"/>
            <a:ext cx="4108450" cy="3921760"/>
            <a:chOff x="6935" y="1435"/>
            <a:chExt cx="6470" cy="6176"/>
          </a:xfrm>
        </p:grpSpPr>
        <p:pic>
          <p:nvPicPr>
            <p:cNvPr id="7" name="图片 6" descr="488244b3f11a72935d579be35734e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1" y="1435"/>
              <a:ext cx="3013" cy="6154"/>
            </a:xfrm>
            <a:prstGeom prst="rect">
              <a:avLst/>
            </a:prstGeom>
          </p:spPr>
        </p:pic>
        <p:pic>
          <p:nvPicPr>
            <p:cNvPr id="8" name="图片 7" descr="f8796b09220a5912683a32788426bcb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68" y="1435"/>
              <a:ext cx="3015" cy="6155"/>
            </a:xfrm>
            <a:prstGeom prst="rect">
              <a:avLst/>
            </a:prstGeom>
          </p:spPr>
        </p:pic>
        <p:pic>
          <p:nvPicPr>
            <p:cNvPr id="14" name="图片 13" descr="488244b3f11a72935d579be35734e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4" y="1457"/>
              <a:ext cx="3013" cy="6154"/>
            </a:xfrm>
            <a:prstGeom prst="rect">
              <a:avLst/>
            </a:prstGeom>
            <a:ln w="12700" cmpd="sng">
              <a:solidFill>
                <a:srgbClr val="FEA900"/>
              </a:solidFill>
              <a:prstDash val="solid"/>
            </a:ln>
          </p:spPr>
        </p:pic>
        <p:pic>
          <p:nvPicPr>
            <p:cNvPr id="18" name="图片 17" descr="f8796b09220a5912683a32788426bcb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1" y="1457"/>
              <a:ext cx="3015" cy="6155"/>
            </a:xfrm>
            <a:prstGeom prst="rect">
              <a:avLst/>
            </a:prstGeom>
            <a:ln w="12700" cmpd="sng">
              <a:solidFill>
                <a:srgbClr val="FEA900"/>
              </a:solidFill>
              <a:prstDash val="solid"/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41" y="1546"/>
              <a:ext cx="705" cy="61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78" y="1457"/>
              <a:ext cx="705" cy="61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4" y="1927"/>
              <a:ext cx="506" cy="44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35" y="5178"/>
              <a:ext cx="506" cy="44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" y="2161"/>
              <a:ext cx="506" cy="441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" y="3102"/>
              <a:ext cx="506" cy="44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63" y="4984"/>
              <a:ext cx="506" cy="441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90" y="5178"/>
              <a:ext cx="506" cy="441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2" name="对角圆角矩形 3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文本框 3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970070" y="2397984"/>
            <a:ext cx="1813499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855583" y="1852328"/>
            <a:ext cx="2042472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结束倒数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5092" y="2624494"/>
            <a:ext cx="2558156" cy="197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提醒剩余时间、库存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群内同步所有商品信息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群内集中发送所有直播商品的小程序链接，方便用户找到需要的商品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群内同步播报利益点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如刷屏内容过多，需要重复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2-3</a:t>
            </a: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次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724535" y="451485"/>
            <a:ext cx="4705350" cy="306705"/>
            <a:chOff x="-1141" y="711"/>
            <a:chExt cx="7410" cy="483"/>
          </a:xfrm>
        </p:grpSpPr>
        <p:grpSp>
          <p:nvGrpSpPr>
            <p:cNvPr id="3" name="组合 2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4" name="图片 3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-1141" y="711"/>
              <a:ext cx="7410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          </a:t>
              </a:r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-</a:t>
              </a:r>
              <a:r>
                <a:rPr lang="zh-CN" altLang="en-US" sz="1400" b="1" spc="3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社群大促案例</a:t>
              </a:r>
              <a:r>
                <a:rPr lang="zh-CN" sz="1400" b="1" spc="3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呈现</a:t>
              </a:r>
              <a:endPara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cxnSp>
        <p:nvCxnSpPr>
          <p:cNvPr id="6" name="直接连接符 5"/>
          <p:cNvCxnSpPr/>
          <p:nvPr/>
        </p:nvCxnSpPr>
        <p:spPr>
          <a:xfrm flipV="1">
            <a:off x="970280" y="2543175"/>
            <a:ext cx="1887220" cy="2032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4410710" y="1064260"/>
            <a:ext cx="3823335" cy="3630930"/>
            <a:chOff x="6946" y="1676"/>
            <a:chExt cx="6021" cy="5718"/>
          </a:xfrm>
        </p:grpSpPr>
        <p:pic>
          <p:nvPicPr>
            <p:cNvPr id="7" name="图片 6" descr="3b44309719f85e5f8c9877558d1f67d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6" y="1676"/>
              <a:ext cx="2801" cy="5719"/>
            </a:xfrm>
            <a:prstGeom prst="rect">
              <a:avLst/>
            </a:prstGeom>
            <a:ln w="12700" cmpd="sng">
              <a:solidFill>
                <a:srgbClr val="FEA900"/>
              </a:solidFill>
              <a:prstDash val="solid"/>
            </a:ln>
          </p:spPr>
        </p:pic>
        <p:pic>
          <p:nvPicPr>
            <p:cNvPr id="8" name="图片 7" descr="8ab790e2459b9f39bf43a7c14b538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5" y="1676"/>
              <a:ext cx="2802" cy="5719"/>
            </a:xfrm>
            <a:prstGeom prst="rect">
              <a:avLst/>
            </a:prstGeom>
            <a:ln w="12700" cmpd="sng">
              <a:solidFill>
                <a:srgbClr val="FEA900"/>
              </a:solidFill>
              <a:prstDash val="solid"/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27" y="1676"/>
              <a:ext cx="705" cy="61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36" y="1676"/>
              <a:ext cx="705" cy="61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6" y="2416"/>
              <a:ext cx="574" cy="50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6" y="5435"/>
              <a:ext cx="574" cy="501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65" y="2416"/>
              <a:ext cx="574" cy="50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65" y="3632"/>
              <a:ext cx="574" cy="50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65" y="6312"/>
              <a:ext cx="574" cy="501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8" y="2917"/>
              <a:ext cx="574" cy="50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67" y="3776"/>
              <a:ext cx="574" cy="501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1" name="对角圆角矩形 3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文本框 3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1467910" y="2456404"/>
            <a:ext cx="1813499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353423" y="1910748"/>
            <a:ext cx="2042472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zh-CN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后续预告</a:t>
            </a:r>
            <a:endParaRPr lang="zh-CN" altLang="zh-CN" sz="32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52932" y="2682914"/>
            <a:ext cx="2558156" cy="1031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进行部分产品返场优惠，</a:t>
            </a:r>
            <a:endParaRPr 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限量限时返场优惠。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预告下次活动时间。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724535" y="451485"/>
            <a:ext cx="4705350" cy="306705"/>
            <a:chOff x="-1141" y="711"/>
            <a:chExt cx="7410" cy="483"/>
          </a:xfrm>
        </p:grpSpPr>
        <p:grpSp>
          <p:nvGrpSpPr>
            <p:cNvPr id="3" name="组合 2"/>
            <p:cNvGrpSpPr/>
            <p:nvPr/>
          </p:nvGrpSpPr>
          <p:grpSpPr>
            <a:xfrm>
              <a:off x="1185" y="731"/>
              <a:ext cx="538" cy="441"/>
              <a:chOff x="4729" y="1585"/>
              <a:chExt cx="842" cy="708"/>
            </a:xfrm>
          </p:grpSpPr>
          <p:pic>
            <p:nvPicPr>
              <p:cNvPr id="4" name="图片 3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235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17" name="图片 16" descr="resource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982" y="1585"/>
                <a:ext cx="337" cy="709"/>
              </a:xfrm>
              <a:prstGeom prst="rect">
                <a:avLst/>
              </a:prstGeom>
            </p:spPr>
          </p:pic>
          <p:pic>
            <p:nvPicPr>
              <p:cNvPr id="35" name="图片 34" descr="resource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4729" y="1585"/>
                <a:ext cx="337" cy="709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-1141" y="711"/>
              <a:ext cx="7410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          </a:t>
              </a:r>
              <a:r>
                <a:rPr 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自己造节</a:t>
              </a:r>
              <a:r>
                <a:rPr lang="en-US" altLang="zh-CN" sz="1400" b="1" spc="3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-</a:t>
              </a:r>
              <a:r>
                <a:rPr lang="zh-CN" altLang="en-US" sz="1400" b="1" spc="3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社群大促案例</a:t>
              </a:r>
              <a:r>
                <a:rPr lang="zh-CN" sz="1400" b="1" spc="3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呈现</a:t>
              </a:r>
              <a:endPara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cxnSp>
        <p:nvCxnSpPr>
          <p:cNvPr id="6" name="直接连接符 5"/>
          <p:cNvCxnSpPr/>
          <p:nvPr/>
        </p:nvCxnSpPr>
        <p:spPr>
          <a:xfrm>
            <a:off x="1468254" y="2622040"/>
            <a:ext cx="2159403" cy="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3980815" y="1064895"/>
            <a:ext cx="4751070" cy="4079240"/>
            <a:chOff x="6269" y="1677"/>
            <a:chExt cx="7482" cy="642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9" y="1677"/>
              <a:ext cx="3612" cy="6424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39" y="1677"/>
              <a:ext cx="3612" cy="6424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7" y="1677"/>
              <a:ext cx="705" cy="61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9" y="3514"/>
              <a:ext cx="705" cy="61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0" y="1817"/>
              <a:ext cx="705" cy="61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18" y="3414"/>
              <a:ext cx="705" cy="61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42" y="3868"/>
              <a:ext cx="276" cy="24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38" y="4310"/>
              <a:ext cx="276" cy="24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23" y="6877"/>
              <a:ext cx="276" cy="241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9" name="对角圆角矩形 28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片 29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文本框 30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384175" y="220980"/>
            <a:ext cx="1013460" cy="1090930"/>
            <a:chOff x="3413" y="3864"/>
            <a:chExt cx="1596" cy="1718"/>
          </a:xfrm>
        </p:grpSpPr>
        <p:pic>
          <p:nvPicPr>
            <p:cNvPr id="90" name="图片 8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</a:rPr>
                <a:t>用户变现</a:t>
              </a: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7317740" y="1868170"/>
            <a:ext cx="18548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zh-CN" b="1">
                <a:solidFill>
                  <a:schemeClr val="tx1"/>
                </a:solidFill>
                <a:sym typeface="+mn-ea"/>
              </a:rPr>
              <a:t>社群专属</a:t>
            </a:r>
            <a:endParaRPr lang="zh-CN" altLang="zh-CN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16115" y="1344295"/>
            <a:ext cx="2856230" cy="2957830"/>
          </a:xfrm>
          <a:prstGeom prst="rect">
            <a:avLst/>
          </a:prstGeom>
          <a:noFill/>
          <a:ln w="19050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16" name="组合 15"/>
          <p:cNvGrpSpPr/>
          <p:nvPr/>
        </p:nvGrpSpPr>
        <p:grpSpPr>
          <a:xfrm>
            <a:off x="8978900" y="803275"/>
            <a:ext cx="828675" cy="891540"/>
            <a:chOff x="2019" y="2350"/>
            <a:chExt cx="1305" cy="1404"/>
          </a:xfrm>
        </p:grpSpPr>
        <p:pic>
          <p:nvPicPr>
            <p:cNvPr id="17" name="图片 16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19" y="2350"/>
              <a:ext cx="1305" cy="140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2239" y="2657"/>
              <a:ext cx="100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新品团购</a:t>
              </a:r>
              <a:endParaRPr lang="zh-CN" altLang="en-US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308610" y="1411605"/>
            <a:ext cx="6634480" cy="2889885"/>
          </a:xfrm>
          <a:prstGeom prst="rect">
            <a:avLst/>
          </a:prstGeom>
          <a:noFill/>
          <a:ln w="15875"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317740" y="2348865"/>
            <a:ext cx="24409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200" b="1">
                <a:solidFill>
                  <a:schemeClr val="tx1"/>
                </a:solidFill>
                <a:sym typeface="+mn-ea"/>
              </a:rPr>
              <a:t>全网优先体验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200" b="1">
                <a:solidFill>
                  <a:schemeClr val="tx1"/>
                </a:solidFill>
                <a:sym typeface="+mn-ea"/>
              </a:rPr>
              <a:t>社群专属最低上新价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200" b="1">
                <a:solidFill>
                  <a:schemeClr val="tx1"/>
                </a:solidFill>
                <a:sym typeface="+mn-ea"/>
              </a:rPr>
              <a:t>社群专属赠品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200" b="1">
                <a:solidFill>
                  <a:schemeClr val="tx1"/>
                </a:solidFill>
                <a:sym typeface="+mn-ea"/>
              </a:rPr>
              <a:t>社群专属品类 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200" b="1">
                <a:sym typeface="+mn-ea"/>
              </a:rPr>
              <a:t>打造专属感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200" b="1">
                <a:solidFill>
                  <a:schemeClr val="tx1"/>
                </a:solidFill>
                <a:sym typeface="+mn-ea"/>
              </a:rPr>
              <a:t>挖掘用户更大价值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8" name="图片 7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110" y="1610995"/>
            <a:ext cx="3126740" cy="25019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97635" y="570230"/>
            <a:ext cx="5480685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某洗护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TOP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品牌新品团购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沐浴露、面霜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55" y="1635760"/>
            <a:ext cx="3112770" cy="245173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10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文本框 115"/>
          <p:cNvSpPr txBox="1"/>
          <p:nvPr/>
        </p:nvSpPr>
        <p:spPr>
          <a:xfrm>
            <a:off x="2976880" y="696595"/>
            <a:ext cx="4882515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新品沐浴露种草执行细案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——1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157818ee6da590506c73ab23d2caf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20" y="1382395"/>
            <a:ext cx="9330690" cy="3483610"/>
          </a:xfrm>
          <a:prstGeom prst="rect">
            <a:avLst/>
          </a:prstGeom>
          <a:solidFill>
            <a:srgbClr val="120C16"/>
          </a:solidFill>
          <a:ln w="28575" cmpd="sng">
            <a:solidFill>
              <a:srgbClr val="FEA900"/>
            </a:solidFill>
            <a:prstDash val="solid"/>
          </a:ln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47980" y="32702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780733" y="300990"/>
            <a:ext cx="159385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日常营销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团购</a:t>
            </a:r>
            <a:endParaRPr lang="zh-CN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文本框 115"/>
          <p:cNvSpPr txBox="1"/>
          <p:nvPr/>
        </p:nvSpPr>
        <p:spPr>
          <a:xfrm>
            <a:off x="3133725" y="790575"/>
            <a:ext cx="4882515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新品沐浴露种草执行细案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——1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40000"/>
              </a:lnSpc>
            </a:pP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14dd4cb582b647c409c6a4d7a2cae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" y="1484630"/>
            <a:ext cx="9376410" cy="3531235"/>
          </a:xfrm>
          <a:prstGeom prst="rect">
            <a:avLst/>
          </a:prstGeom>
          <a:ln w="28575" cmpd="sng">
            <a:solidFill>
              <a:srgbClr val="FEA900"/>
            </a:solidFill>
            <a:prstDash val="solid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240" y="2381250"/>
            <a:ext cx="231775" cy="11747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47980" y="32702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780733" y="300990"/>
            <a:ext cx="159385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日常营销</a:t>
            </a:r>
            <a:r>
              <a:rPr lang="en-US" alt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sz="1400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团购</a:t>
            </a:r>
            <a:endParaRPr lang="zh-CN" sz="1400" b="1" spc="3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e7f8bc8e-8ac5-4b83-9a74-d137b73a6775}"/>
  <p:tag name="TABLE_ENDDRAG_ORIGIN_RECT" val="374*323"/>
  <p:tag name="TABLE_ENDDRAG_RECT" val="118*106*375*323"/>
</p:tagLst>
</file>

<file path=ppt/tags/tag10.xml><?xml version="1.0" encoding="utf-8"?>
<p:tagLst xmlns:p="http://schemas.openxmlformats.org/presentationml/2006/main">
  <p:tag name="KSO_WM_UNIT_TABLE_BEAUTIFY" val="smartTable{349bc1b1-51fc-44c8-ae7b-02861cdb0f57}"/>
  <p:tag name="TABLE_ENDDRAG_ORIGIN_RECT" val="749*358"/>
  <p:tag name="TABLE_ENDDRAG_RECT" val="38*58*749*358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53_2*i*0"/>
  <p:tag name="KSO_WM_TEMPLATE_CATEGORY" val="diagram"/>
  <p:tag name="KSO_WM_TEMPLATE_INDEX" val="160353"/>
  <p:tag name="KSO_WM_UNIT_INDEX" val="0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1_1"/>
  <p:tag name="KSO_WM_UNIT_ID" val="diagram160353_2*m_h_a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1_1"/>
  <p:tag name="KSO_WM_UNIT_ID" val="diagram160353_2*m_h_f*1_1_1"/>
  <p:tag name="KSO_WM_UNIT_CLEAR" val="1"/>
  <p:tag name="KSO_WM_UNIT_LAYERLEVEL" val="1_1_1"/>
  <p:tag name="KSO_WM_UNIT_VALUE" val="49"/>
  <p:tag name="KSO_WM_UNIT_HIGHLIGHT" val="0"/>
  <p:tag name="KSO_WM_UNIT_COMPATIBLE" val="0"/>
  <p:tag name="KSO_WM_UNIT_PRESET_TEXT_INDEX" val="4"/>
  <p:tag name="KSO_WM_UNIT_PRESET_TEXT_LEN" val="74"/>
  <p:tag name="KSO_WM_DIAGRAM_GROUP_CODE" val="m1-1"/>
  <p:tag name="KSO_WM_UNIT_TEXT_FILL_FORE_SCHEMECOLOR_INDEX" val="15"/>
  <p:tag name="KSO_WM_UNIT_TEXT_FILL_TYPE" val="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53_2*i*5"/>
  <p:tag name="KSO_WM_TEMPLATE_CATEGORY" val="diagram"/>
  <p:tag name="KSO_WM_TEMPLATE_INDEX" val="160353"/>
  <p:tag name="KSO_WM_UNIT_INDEX" val="5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2_1"/>
  <p:tag name="KSO_WM_UNIT_ID" val="diagram160353_2*m_h_a*1_2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2_1"/>
  <p:tag name="KSO_WM_UNIT_ID" val="diagram160353_2*m_h_f*1_2_1"/>
  <p:tag name="KSO_WM_UNIT_CLEAR" val="1"/>
  <p:tag name="KSO_WM_UNIT_LAYERLEVEL" val="1_1_1"/>
  <p:tag name="KSO_WM_UNIT_VALUE" val="49"/>
  <p:tag name="KSO_WM_UNIT_HIGHLIGHT" val="0"/>
  <p:tag name="KSO_WM_UNIT_COMPATIBLE" val="0"/>
  <p:tag name="KSO_WM_UNIT_PRESET_TEXT_INDEX" val="4"/>
  <p:tag name="KSO_WM_UNIT_PRESET_TEXT_LEN" val="74"/>
  <p:tag name="KSO_WM_DIAGRAM_GROUP_CODE" val="m1-1"/>
  <p:tag name="KSO_WM_UNIT_TEXT_FILL_FORE_SCHEMECOLOR_INDEX" val="15"/>
  <p:tag name="KSO_WM_UNIT_TEXT_FILL_TYPE" val="1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53_2*i*10"/>
  <p:tag name="KSO_WM_TEMPLATE_CATEGORY" val="diagram"/>
  <p:tag name="KSO_WM_TEMPLATE_INDEX" val="160353"/>
  <p:tag name="KSO_WM_UNIT_INDEX" val="10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3_1"/>
  <p:tag name="KSO_WM_UNIT_ID" val="diagram160353_2*m_h_a*1_3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3_1"/>
  <p:tag name="KSO_WM_UNIT_ID" val="diagram160353_2*m_h_f*1_3_1"/>
  <p:tag name="KSO_WM_UNIT_CLEAR" val="1"/>
  <p:tag name="KSO_WM_UNIT_LAYERLEVEL" val="1_1_1"/>
  <p:tag name="KSO_WM_UNIT_VALUE" val="49"/>
  <p:tag name="KSO_WM_UNIT_HIGHLIGHT" val="0"/>
  <p:tag name="KSO_WM_UNIT_COMPATIBLE" val="0"/>
  <p:tag name="KSO_WM_UNIT_PRESET_TEXT_INDEX" val="4"/>
  <p:tag name="KSO_WM_UNIT_PRESET_TEXT_LEN" val="74"/>
  <p:tag name="KSO_WM_DIAGRAM_GROUP_CODE" val="m1-1"/>
  <p:tag name="KSO_WM_UNIT_TEXT_FILL_FORE_SCHEMECOLOR_INDEX" val="15"/>
  <p:tag name="KSO_WM_UNIT_TEXT_FILL_TYPE" val="1"/>
</p:tagLst>
</file>

<file path=ppt/tags/tag2.xml><?xml version="1.0" encoding="utf-8"?>
<p:tagLst xmlns:p="http://schemas.openxmlformats.org/presentationml/2006/main">
  <p:tag name="KSO_WM_UNIT_TABLE_BEAUTIFY" val="smartTable{843b0a8e-e46c-4c1f-9a36-b77ebf2a45f8}"/>
  <p:tag name="TABLE_EMPHASIZE_COLOR" val="16769250"/>
  <p:tag name="TABLE_ENDDRAG_ORIGIN_RECT" val="436*192"/>
  <p:tag name="TABLE_ENDDRAG_RECT" val="253*129*436*192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53_2*i*15"/>
  <p:tag name="KSO_WM_TEMPLATE_CATEGORY" val="diagram"/>
  <p:tag name="KSO_WM_TEMPLATE_INDEX" val="160353"/>
  <p:tag name="KSO_WM_UNIT_INDEX" val="15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4_1"/>
  <p:tag name="KSO_WM_UNIT_ID" val="diagram160353_2*m_h_a*1_4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4_1"/>
  <p:tag name="KSO_WM_UNIT_ID" val="diagram160353_2*m_h_f*1_4_1"/>
  <p:tag name="KSO_WM_UNIT_CLEAR" val="1"/>
  <p:tag name="KSO_WM_UNIT_LAYERLEVEL" val="1_1_1"/>
  <p:tag name="KSO_WM_UNIT_VALUE" val="49"/>
  <p:tag name="KSO_WM_UNIT_HIGHLIGHT" val="0"/>
  <p:tag name="KSO_WM_UNIT_COMPATIBLE" val="0"/>
  <p:tag name="KSO_WM_UNIT_PRESET_TEXT_INDEX" val="4"/>
  <p:tag name="KSO_WM_UNIT_PRESET_TEXT_LEN" val="74"/>
  <p:tag name="KSO_WM_DIAGRAM_GROUP_CODE" val="m1-1"/>
  <p:tag name="KSO_WM_UNIT_TEXT_FILL_FORE_SCHEMECOLOR_INDEX" val="15"/>
  <p:tag name="KSO_WM_UNIT_TEXT_FILL_TYPE" val="1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53_2*i*20"/>
  <p:tag name="KSO_WM_TEMPLATE_CATEGORY" val="diagram"/>
  <p:tag name="KSO_WM_TEMPLATE_INDEX" val="160353"/>
  <p:tag name="KSO_WM_UNIT_INDEX" val="20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5_1"/>
  <p:tag name="KSO_WM_UNIT_ID" val="diagram160353_2*m_h_a*1_5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5_1"/>
  <p:tag name="KSO_WM_UNIT_ID" val="diagram160353_2*m_h_f*1_5_1"/>
  <p:tag name="KSO_WM_UNIT_CLEAR" val="1"/>
  <p:tag name="KSO_WM_UNIT_LAYERLEVEL" val="1_1_1"/>
  <p:tag name="KSO_WM_UNIT_VALUE" val="49"/>
  <p:tag name="KSO_WM_UNIT_HIGHLIGHT" val="0"/>
  <p:tag name="KSO_WM_UNIT_COMPATIBLE" val="0"/>
  <p:tag name="KSO_WM_UNIT_PRESET_TEXT_INDEX" val="4"/>
  <p:tag name="KSO_WM_UNIT_PRESET_TEXT_LEN" val="74"/>
  <p:tag name="KSO_WM_DIAGRAM_GROUP_CODE" val="m1-1"/>
  <p:tag name="KSO_WM_UNIT_TEXT_FILL_FORE_SCHEMECOLOR_INDEX" val="15"/>
  <p:tag name="KSO_WM_UNIT_TEXT_FILL_TYPE" val="1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i"/>
  <p:tag name="KSO_WM_UNIT_INDEX" val="1_1"/>
  <p:tag name="KSO_WM_UNIT_LAYERLEVEL" val="1_1"/>
  <p:tag name="KSO_WM_DIAGRAM_GROUP_CODE" val="q1-1"/>
  <p:tag name="KSO_WM_UNIT_ID" val="diagram20170368_1*q_i*1_1"/>
  <p:tag name="KSO_WM_UNIT_FILL_FORE_SCHEMECOLOR_INDEX" val="6"/>
  <p:tag name="KSO_WM_UNIT_FILL_TYPE" val="1"/>
  <p:tag name="KSO_WM_UNIT_LINE_FORE_SCHEMECOLOR_INDEX" val="2"/>
  <p:tag name="KSO_WM_UNIT_LINE_FILL_TYPE" val="2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i"/>
  <p:tag name="KSO_WM_UNIT_INDEX" val="1_3"/>
  <p:tag name="KSO_WM_UNIT_LAYERLEVEL" val="1_1"/>
  <p:tag name="KSO_WM_DIAGRAM_GROUP_CODE" val="q1-1"/>
  <p:tag name="KSO_WM_UNIT_ID" val="diagram20170368_1*q_i*1_3"/>
  <p:tag name="KSO_WM_UNIT_FILL_FORE_SCHEMECOLOR_INDEX" val="7"/>
  <p:tag name="KSO_WM_UNIT_FILL_TYPE" val="1"/>
  <p:tag name="KSO_WM_UNIT_LINE_FORE_SCHEMECOLOR_INDEX" val="2"/>
  <p:tag name="KSO_WM_UNIT_LINE_FILL_TYPE" val="2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i"/>
  <p:tag name="KSO_WM_UNIT_INDEX" val="1_5"/>
  <p:tag name="KSO_WM_UNIT_LAYERLEVEL" val="1_1"/>
  <p:tag name="KSO_WM_DIAGRAM_GROUP_CODE" val="q1-1"/>
  <p:tag name="KSO_WM_UNIT_ID" val="diagram20170368_1*q_i*1_5"/>
  <p:tag name="KSO_WM_UNIT_FILL_FORE_SCHEMECOLOR_INDEX" val="8"/>
  <p:tag name="KSO_WM_UNIT_FILL_TYPE" val="1"/>
  <p:tag name="KSO_WM_UNIT_LINE_FORE_SCHEMECOLOR_INDEX" val="2"/>
  <p:tag name="KSO_WM_UNIT_LINE_FILL_TYPE" val="2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i"/>
  <p:tag name="KSO_WM_UNIT_INDEX" val="1_2"/>
  <p:tag name="KSO_WM_UNIT_LAYERLEVEL" val="1_1"/>
  <p:tag name="KSO_WM_DIAGRAM_GROUP_CODE" val="q1-1"/>
  <p:tag name="KSO_WM_UNIT_ID" val="diagram20170368_1*q_i*1_2"/>
  <p:tag name="KSO_WM_UNIT_FILL_FORE_SCHEMECOLOR_INDEX" val="6"/>
  <p:tag name="KSO_WM_UNIT_FILL_TYPE" val="1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1_1"/>
  <p:tag name="KSO_WM_UNIT_ID" val="diagram160353_1*m_h_a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i"/>
  <p:tag name="KSO_WM_UNIT_INDEX" val="1_6"/>
  <p:tag name="KSO_WM_UNIT_LAYERLEVEL" val="1_1"/>
  <p:tag name="KSO_WM_DIAGRAM_GROUP_CODE" val="q1-1"/>
  <p:tag name="KSO_WM_UNIT_ID" val="diagram20170368_1*q_i*1_6"/>
  <p:tag name="KSO_WM_UNIT_FILL_FORE_SCHEMECOLOR_INDEX" val="8"/>
  <p:tag name="KSO_WM_UNIT_FILL_TYPE" val="1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i"/>
  <p:tag name="KSO_WM_UNIT_INDEX" val="1_4"/>
  <p:tag name="KSO_WM_UNIT_LAYERLEVEL" val="1_1"/>
  <p:tag name="KSO_WM_DIAGRAM_GROUP_CODE" val="q1-1"/>
  <p:tag name="KSO_WM_UNIT_ID" val="diagram20170368_1*q_i*1_4"/>
  <p:tag name="KSO_WM_UNIT_FILL_FORE_SCHEMECOLOR_INDEX" val="7"/>
  <p:tag name="KSO_WM_UNIT_FILL_TYPE" val="1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a"/>
  <p:tag name="KSO_WM_UNIT_INDEX" val="1_1_1"/>
  <p:tag name="KSO_WM_UNIT_LAYERLEVEL" val="1_1_1"/>
  <p:tag name="KSO_WM_UNIT_VALUE" val="16"/>
  <p:tag name="KSO_WM_UNIT_HIGHLIGHT" val="0"/>
  <p:tag name="KSO_WM_UNIT_COMPATIBLE" val="0"/>
  <p:tag name="KSO_WM_UNIT_CLEAR" val="0"/>
  <p:tag name="KSO_WM_UNIT_PRESET_TEXT_INDEX" val="3"/>
  <p:tag name="KSO_WM_UNIT_PRESET_TEXT_LEN" val="11"/>
  <p:tag name="KSO_WM_DIAGRAM_GROUP_CODE" val="q1-1"/>
  <p:tag name="KSO_WM_UNIT_ID" val="diagram20170368_1*q_h_a*1_1_1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f"/>
  <p:tag name="KSO_WM_UNIT_INDEX" val="1_1_1"/>
  <p:tag name="KSO_WM_UNIT_LAYERLEVEL" val="1_1_1"/>
  <p:tag name="KSO_WM_UNIT_VALUE" val="16"/>
  <p:tag name="KSO_WM_UNIT_HIGHLIGHT" val="0"/>
  <p:tag name="KSO_WM_UNIT_COMPATIBLE" val="0"/>
  <p:tag name="KSO_WM_UNIT_CLEAR" val="0"/>
  <p:tag name="KSO_WM_UNIT_PRESET_TEXT_INDEX" val="4"/>
  <p:tag name="KSO_WM_UNIT_PRESET_TEXT_LEN" val="26"/>
  <p:tag name="KSO_WM_DIAGRAM_GROUP_CODE" val="q1-1"/>
  <p:tag name="KSO_WM_UNIT_ID" val="diagram20170368_1*q_h_f*1_1_1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a"/>
  <p:tag name="KSO_WM_UNIT_INDEX" val="1_2_1"/>
  <p:tag name="KSO_WM_UNIT_LAYERLEVEL" val="1_1_1"/>
  <p:tag name="KSO_WM_UNIT_VALUE" val="16"/>
  <p:tag name="KSO_WM_UNIT_HIGHLIGHT" val="0"/>
  <p:tag name="KSO_WM_UNIT_COMPATIBLE" val="0"/>
  <p:tag name="KSO_WM_UNIT_CLEAR" val="0"/>
  <p:tag name="KSO_WM_UNIT_PRESET_TEXT_INDEX" val="3"/>
  <p:tag name="KSO_WM_UNIT_PRESET_TEXT_LEN" val="11"/>
  <p:tag name="KSO_WM_DIAGRAM_GROUP_CODE" val="q1-1"/>
  <p:tag name="KSO_WM_UNIT_ID" val="diagram20170368_1*q_h_a*1_2_1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f"/>
  <p:tag name="KSO_WM_UNIT_INDEX" val="1_2_1"/>
  <p:tag name="KSO_WM_UNIT_LAYERLEVEL" val="1_1_1"/>
  <p:tag name="KSO_WM_UNIT_VALUE" val="16"/>
  <p:tag name="KSO_WM_UNIT_HIGHLIGHT" val="0"/>
  <p:tag name="KSO_WM_UNIT_COMPATIBLE" val="0"/>
  <p:tag name="KSO_WM_UNIT_CLEAR" val="0"/>
  <p:tag name="KSO_WM_UNIT_PRESET_TEXT_INDEX" val="4"/>
  <p:tag name="KSO_WM_UNIT_PRESET_TEXT_LEN" val="26"/>
  <p:tag name="KSO_WM_DIAGRAM_GROUP_CODE" val="q1-1"/>
  <p:tag name="KSO_WM_UNIT_ID" val="diagram20170368_1*q_h_f*1_2_1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a"/>
  <p:tag name="KSO_WM_UNIT_INDEX" val="1_3_1"/>
  <p:tag name="KSO_WM_UNIT_LAYERLEVEL" val="1_1_1"/>
  <p:tag name="KSO_WM_UNIT_VALUE" val="16"/>
  <p:tag name="KSO_WM_UNIT_HIGHLIGHT" val="0"/>
  <p:tag name="KSO_WM_UNIT_COMPATIBLE" val="0"/>
  <p:tag name="KSO_WM_UNIT_CLEAR" val="0"/>
  <p:tag name="KSO_WM_UNIT_PRESET_TEXT_INDEX" val="3"/>
  <p:tag name="KSO_WM_UNIT_PRESET_TEXT_LEN" val="11"/>
  <p:tag name="KSO_WM_DIAGRAM_GROUP_CODE" val="q1-1"/>
  <p:tag name="KSO_WM_UNIT_ID" val="diagram20170368_1*q_h_a*1_3_1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f"/>
  <p:tag name="KSO_WM_UNIT_INDEX" val="1_3_1"/>
  <p:tag name="KSO_WM_UNIT_LAYERLEVEL" val="1_1_1"/>
  <p:tag name="KSO_WM_UNIT_VALUE" val="16"/>
  <p:tag name="KSO_WM_UNIT_HIGHLIGHT" val="0"/>
  <p:tag name="KSO_WM_UNIT_COMPATIBLE" val="0"/>
  <p:tag name="KSO_WM_UNIT_CLEAR" val="0"/>
  <p:tag name="KSO_WM_UNIT_PRESET_TEXT_INDEX" val="4"/>
  <p:tag name="KSO_WM_UNIT_PRESET_TEXT_LEN" val="26"/>
  <p:tag name="KSO_WM_DIAGRAM_GROUP_CODE" val="q1-1"/>
  <p:tag name="KSO_WM_UNIT_ID" val="diagram20170368_1*q_h_f*1_3_1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1_1"/>
  <p:tag name="KSO_WM_UNIT_ID" val="diagram20170368_1*q_h_i*1_1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70368_1*i*16"/>
  <p:tag name="KSO_WM_TEMPLATE_CATEGORY" val="diagram"/>
  <p:tag name="KSO_WM_TEMPLATE_INDEX" val="20170368"/>
  <p:tag name="KSO_WM_UNIT_INDEX" val="16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2_1"/>
  <p:tag name="KSO_WM_UNIT_ID" val="diagram160353_1*m_h_a*1_2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1_2"/>
  <p:tag name="KSO_WM_UNIT_ID" val="diagram20170368_1*q_h_i*1_1_2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1_3"/>
  <p:tag name="KSO_WM_UNIT_ID" val="diagram20170368_1*q_h_i*1_1_3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1_4"/>
  <p:tag name="KSO_WM_UNIT_ID" val="diagram20170368_1*q_h_i*1_1_4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2_1"/>
  <p:tag name="KSO_WM_UNIT_ID" val="diagram20170368_1*q_h_i*1_2_1"/>
  <p:tag name="KSO_WM_UNIT_LAYERLEVEL" val="1_1_1"/>
  <p:tag name="KSO_WM_DIAGRAM_GROUP_CODE" val="q1-1"/>
  <p:tag name="KSO_WM_UNIT_FILL_FORE_SCHEMECOLOR_INDEX" val="7"/>
  <p:tag name="KSO_WM_UNIT_FILL_TYPE" val="1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70368_1*i*24"/>
  <p:tag name="KSO_WM_TEMPLATE_CATEGORY" val="diagram"/>
  <p:tag name="KSO_WM_TEMPLATE_INDEX" val="20170368"/>
  <p:tag name="KSO_WM_UNIT_INDEX" val="24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2_2"/>
  <p:tag name="KSO_WM_UNIT_ID" val="diagram20170368_1*q_h_i*1_2_2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2_3"/>
  <p:tag name="KSO_WM_UNIT_ID" val="diagram20170368_1*q_h_i*1_2_3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2_4"/>
  <p:tag name="KSO_WM_UNIT_ID" val="diagram20170368_1*q_h_i*1_2_4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2_5"/>
  <p:tag name="KSO_WM_UNIT_ID" val="diagram20170368_1*q_h_i*1_2_5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4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2_6"/>
  <p:tag name="KSO_WM_UNIT_ID" val="diagram20170368_1*q_h_i*1_2_6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3_1"/>
  <p:tag name="KSO_WM_UNIT_ID" val="diagram160353_1*m_h_a*1_3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5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2_7"/>
  <p:tag name="KSO_WM_UNIT_ID" val="diagram20170368_1*q_h_i*1_2_7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3_1"/>
  <p:tag name="KSO_WM_UNIT_ID" val="diagram20170368_1*q_h_i*1_3_1"/>
  <p:tag name="KSO_WM_UNIT_LAYERLEVEL" val="1_1_1"/>
  <p:tag name="KSO_WM_DIAGRAM_GROUP_CODE" val="q1-1"/>
  <p:tag name="KSO_WM_UNIT_FILL_FORE_SCHEMECOLOR_INDEX" val="8"/>
  <p:tag name="KSO_WM_UNIT_FILL_TYPE" val="1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5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70368_1*i*38"/>
  <p:tag name="KSO_WM_TEMPLATE_CATEGORY" val="diagram"/>
  <p:tag name="KSO_WM_TEMPLATE_INDEX" val="20170368"/>
  <p:tag name="KSO_WM_UNIT_INDEX" val="38"/>
</p:tagLst>
</file>

<file path=ppt/tags/tag5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3_2"/>
  <p:tag name="KSO_WM_UNIT_ID" val="diagram20170368_1*q_h_i*1_3_2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5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3_3"/>
  <p:tag name="KSO_WM_UNIT_ID" val="diagram20170368_1*q_h_i*1_3_3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3_4"/>
  <p:tag name="KSO_WM_UNIT_ID" val="diagram20170368_1*q_h_i*1_3_4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3_5"/>
  <p:tag name="KSO_WM_UNIT_ID" val="diagram20170368_1*q_h_i*1_3_5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3_6"/>
  <p:tag name="KSO_WM_UNIT_ID" val="diagram20170368_1*q_h_i*1_3_6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5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3_7"/>
  <p:tag name="KSO_WM_UNIT_ID" val="diagram20170368_1*q_h_i*1_3_7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3_8"/>
  <p:tag name="KSO_WM_UNIT_ID" val="diagram20170368_1*q_h_i*1_3_8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4_1"/>
  <p:tag name="KSO_WM_UNIT_ID" val="diagram160353_1*m_h_a*1_4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6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3_9"/>
  <p:tag name="KSO_WM_UNIT_ID" val="diagram20170368_1*q_h_i*1_3_9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6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3_10"/>
  <p:tag name="KSO_WM_UNIT_ID" val="diagram20170368_1*q_h_i*1_3_10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6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368"/>
  <p:tag name="KSO_WM_UNIT_TYPE" val="q_h_i"/>
  <p:tag name="KSO_WM_UNIT_INDEX" val="1_3_11"/>
  <p:tag name="KSO_WM_UNIT_ID" val="diagram20170368_1*q_h_i*1_3_11"/>
  <p:tag name="KSO_WM_UNIT_LAYERLEVEL" val="1_1_1"/>
  <p:tag name="KSO_WM_DIAGRAM_GROUP_CODE" val="q1-1"/>
  <p:tag name="KSO_WM_UNIT_LINE_FORE_SCHEMECOLOR_INDEX" val="14"/>
  <p:tag name="KSO_WM_UNIT_LINE_FILL_TYPE" val="2"/>
  <p:tag name="KSO_WM_UNIT_TEXT_FILL_FORE_SCHEMECOLOR_INDEX" val="13"/>
  <p:tag name="KSO_WM_UNIT_TEXT_FILL_TYPE" val="1"/>
  <p:tag name="KSO_WM_UNIT_DIAGRAM_SCHEMECOLOR_ID" val="0"/>
  <p:tag name="KSO_WM_UNIT_USESOURCEFORMAT_APPLY" val="1"/>
</p:tagLst>
</file>

<file path=ppt/tags/tag63.xml><?xml version="1.0" encoding="utf-8"?>
<p:tagLst xmlns:p="http://schemas.openxmlformats.org/presentationml/2006/main">
  <p:tag name="KSO_WM_UNIT_TABLE_BEAUTIFY" val="smartTable{f919cd34-29fa-4328-9908-6ab098e5036f}"/>
  <p:tag name="TABLE_ENDDRAG_ORIGIN_RECT" val="774*270"/>
  <p:tag name="TABLE_ENDDRAG_RECT" val="13*112*774*270"/>
</p:tagLst>
</file>

<file path=ppt/tags/tag64.xml><?xml version="1.0" encoding="utf-8"?>
<p:tagLst xmlns:p="http://schemas.openxmlformats.org/presentationml/2006/main">
  <p:tag name="KSO_WM_UNIT_TABLE_BEAUTIFY" val="smartTable{e6c83acc-812a-4acc-8549-a1fd8a5de248}"/>
  <p:tag name="TABLE_ENDDRAG_ORIGIN_RECT" val="620*324"/>
  <p:tag name="TABLE_ENDDRAG_RECT" val="141*88*620*324"/>
</p:tagLst>
</file>

<file path=ppt/tags/tag65.xml><?xml version="1.0" encoding="utf-8"?>
<p:tagLst xmlns:p="http://schemas.openxmlformats.org/presentationml/2006/main">
  <p:tag name="KSO_WM_UNIT_TABLE_BEAUTIFY" val="smartTable{65da5cda-f98b-4712-b148-a1a537c43ed3}"/>
</p:tagLst>
</file>

<file path=ppt/tags/tag66.xml><?xml version="1.0" encoding="utf-8"?>
<p:tagLst xmlns:p="http://schemas.openxmlformats.org/presentationml/2006/main">
  <p:tag name="KSO_WM_UNIT_TABLE_BEAUTIFY" val="smartTable{c6dbb6d3-4310-4c6e-831d-ed9d312d5957}"/>
  <p:tag name="TABLE_ENDDRAG_ORIGIN_RECT" val="667*326"/>
  <p:tag name="TABLE_ENDDRAG_RECT" val="86*68*667*326"/>
</p:tagLst>
</file>

<file path=ppt/tags/tag67.xml><?xml version="1.0" encoding="utf-8"?>
<p:tagLst xmlns:p="http://schemas.openxmlformats.org/presentationml/2006/main">
  <p:tag name="KSO_WM_UNIT_TABLE_BEAUTIFY" val="smartTable{0901198c-7c6f-4b50-b4ed-cc05ad5a2d69}"/>
</p:tagLst>
</file>

<file path=ppt/tags/tag68.xml><?xml version="1.0" encoding="utf-8"?>
<p:tagLst xmlns:p="http://schemas.openxmlformats.org/presentationml/2006/main">
  <p:tag name="KSO_WM_UNIT_TABLE_BEAUTIFY" val="smartTable{d648b044-8bdc-4237-9063-9aee7e56ca43}"/>
</p:tagLst>
</file>

<file path=ppt/tags/tag69.xml><?xml version="1.0" encoding="utf-8"?>
<p:tagLst xmlns:p="http://schemas.openxmlformats.org/presentationml/2006/main">
  <p:tag name="KSO_WM_UNIT_TABLE_BEAUTIFY" val="smartTable{bdbe59a3-6b9a-40a0-98a5-e882972aef0b}"/>
  <p:tag name="TABLE_ENDDRAG_ORIGIN_RECT" val="397*392"/>
  <p:tag name="TABLE_ENDDRAG_RECT" val="229*10*397*392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5_1"/>
  <p:tag name="KSO_WM_UNIT_ID" val="diagram160353_1*m_h_a*1_5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70.xml><?xml version="1.0" encoding="utf-8"?>
<p:tagLst xmlns:p="http://schemas.openxmlformats.org/presentationml/2006/main">
  <p:tag name="KSO_WM_UNIT_TABLE_BEAUTIFY" val="smartTable{af01bf69-ded4-4c6c-b569-7610e841ad15}"/>
  <p:tag name="TABLE_ENDDRAG_ORIGIN_RECT" val="674*356"/>
  <p:tag name="TABLE_ENDDRAG_RECT" val="44*73*674*356"/>
</p:tagLst>
</file>

<file path=ppt/tags/tag71.xml><?xml version="1.0" encoding="utf-8"?>
<p:tagLst xmlns:p="http://schemas.openxmlformats.org/presentationml/2006/main">
  <p:tag name="KSO_WM_UNIT_TABLE_BEAUTIFY" val="smartTable{8c89d124-5da7-43c8-b6a1-4fdeafeae071}"/>
  <p:tag name="TABLE_ENDDRAG_ORIGIN_RECT" val="534*357"/>
  <p:tag name="TABLE_ENDDRAG_RECT" val="205*74*534*357"/>
</p:tagLst>
</file>

<file path=ppt/tags/tag72.xml><?xml version="1.0" encoding="utf-8"?>
<p:tagLst xmlns:p="http://schemas.openxmlformats.org/presentationml/2006/main">
  <p:tag name="KSO_WM_UNIT_TABLE_BEAUTIFY" val="smartTable{2d719bc3-dc39-46cc-9e3b-724047948ccb}"/>
  <p:tag name="TABLE_ENDDRAG_ORIGIN_RECT" val="700*350"/>
  <p:tag name="TABLE_ENDDRAG_RECT" val="106*101*700*350"/>
</p:tagLst>
</file>

<file path=ppt/tags/tag7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1_1"/>
  <p:tag name="KSO_WM_UNIT_ID" val="diagram160353_1*m_h_a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2_1"/>
  <p:tag name="KSO_WM_UNIT_ID" val="diagram160353_1*m_h_a*1_2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7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3_1"/>
  <p:tag name="KSO_WM_UNIT_ID" val="diagram160353_1*m_h_a*1_3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7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4_1"/>
  <p:tag name="KSO_WM_UNIT_ID" val="diagram160353_1*m_h_a*1_4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7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5_1"/>
  <p:tag name="KSO_WM_UNIT_ID" val="diagram160353_1*m_h_a*1_5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7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6_1"/>
  <p:tag name="KSO_WM_UNIT_ID" val="diagram160353_1*m_h_a*1_6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6_1"/>
  <p:tag name="KSO_WM_UNIT_ID" val="diagram160353_1*m_h_a*1_6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UNIT_TABLE_BEAUTIFY" val="smartTable{773afb13-fc6a-4edc-a364-92edf2959a49}"/>
  <p:tag name="TABLE_ENDDRAG_ORIGIN_RECT" val="740*319"/>
  <p:tag name="TABLE_ENDDRAG_RECT" val="33*102*740*319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22740</Words>
  <Application>WPS 演示</Application>
  <PresentationFormat>自定义</PresentationFormat>
  <Paragraphs>3066</Paragraphs>
  <Slides>64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77" baseType="lpstr">
      <vt:lpstr>Arial</vt:lpstr>
      <vt:lpstr>宋体</vt:lpstr>
      <vt:lpstr>Wingdings</vt:lpstr>
      <vt:lpstr>等线</vt:lpstr>
      <vt:lpstr>微软雅黑</vt:lpstr>
      <vt:lpstr>华文细黑</vt:lpstr>
      <vt:lpstr>Calibri Light</vt:lpstr>
      <vt:lpstr>Calibri</vt:lpstr>
      <vt:lpstr>Arial Unicode MS</vt:lpstr>
      <vt:lpstr>Wingdings</vt:lpstr>
      <vt:lpstr>华文楷体</vt:lpstr>
      <vt:lpstr>微软雅黑 Light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青桐</cp:lastModifiedBy>
  <cp:revision>410</cp:revision>
  <dcterms:created xsi:type="dcterms:W3CDTF">2019-12-22T05:53:00Z</dcterms:created>
  <dcterms:modified xsi:type="dcterms:W3CDTF">2021-05-21T10:15:07Z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2052-11.1.0.10359</vt:lpwstr>
  </property>
  <property fmtid="{D5CDD505-2E9C-101B-9397-08002B2CF9AE}" pid="3" name="ICV">
    <vt:lpwstr>3AEB5F26AE824C5C9460B75A087678B7</vt:lpwstr>
  </property>
</Properties>
</file>