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media/image1.svg" ContentType="image/svg+xml"/>
  <Override PartName="/ppt/media/image2.svg" ContentType="image/svg+xml"/>
  <Override PartName="/ppt/media/image3.svg" ContentType="image/svg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361" r:id="rId3"/>
    <p:sldId id="3030" r:id="rId5"/>
    <p:sldId id="3032" r:id="rId6"/>
    <p:sldId id="3035" r:id="rId7"/>
    <p:sldId id="3036" r:id="rId8"/>
    <p:sldId id="2800" r:id="rId9"/>
    <p:sldId id="2801" r:id="rId10"/>
    <p:sldId id="2802" r:id="rId11"/>
    <p:sldId id="2869" r:id="rId12"/>
    <p:sldId id="2956" r:id="rId13"/>
    <p:sldId id="2960" r:id="rId14"/>
    <p:sldId id="3119" r:id="rId15"/>
    <p:sldId id="3118" r:id="rId16"/>
    <p:sldId id="2961" r:id="rId17"/>
    <p:sldId id="2681" r:id="rId18"/>
  </p:sldIdLst>
  <p:sldSz cx="10259695" cy="575945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C000"/>
    <a:srgbClr val="FEA900"/>
    <a:srgbClr val="17D46B"/>
    <a:srgbClr val="FFC500"/>
    <a:srgbClr val="FFE699"/>
    <a:srgbClr val="444444"/>
    <a:srgbClr val="B528DC"/>
    <a:srgbClr val="0358B2"/>
    <a:srgbClr val="0358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44" autoAdjust="0"/>
    <p:restoredTop sz="94660"/>
  </p:normalViewPr>
  <p:slideViewPr>
    <p:cSldViewPr snapToGrid="0">
      <p:cViewPr varScale="1">
        <p:scale>
          <a:sx n="90" d="100"/>
          <a:sy n="90" d="100"/>
        </p:scale>
        <p:origin x="352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2" Type="http://schemas.openxmlformats.org/officeDocument/2006/relationships/commentAuthors" Target="commentAuthors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0261" y="1143000"/>
            <a:ext cx="5497477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282591" y="942757"/>
            <a:ext cx="7695544" cy="2005523"/>
          </a:xfrm>
        </p:spPr>
        <p:txBody>
          <a:bodyPr anchor="b"/>
          <a:lstStyle>
            <a:lvl1pPr algn="ctr">
              <a:defRPr sz="503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282591" y="3025619"/>
            <a:ext cx="7695544" cy="1390797"/>
          </a:xfrm>
        </p:spPr>
        <p:txBody>
          <a:bodyPr/>
          <a:lstStyle>
            <a:lvl1pPr marL="0" indent="0" algn="ctr">
              <a:buNone/>
              <a:defRPr sz="2010"/>
            </a:lvl1pPr>
            <a:lvl2pPr marL="382905" indent="0" algn="ctr">
              <a:buNone/>
              <a:defRPr sz="1670"/>
            </a:lvl2pPr>
            <a:lvl3pPr marL="766445" indent="0" algn="ctr">
              <a:buNone/>
              <a:defRPr sz="1510"/>
            </a:lvl3pPr>
            <a:lvl4pPr marL="1148715" indent="0" algn="ctr">
              <a:buNone/>
              <a:defRPr sz="1340"/>
            </a:lvl4pPr>
            <a:lvl5pPr marL="1533525" indent="0" algn="ctr">
              <a:buNone/>
              <a:defRPr sz="1340"/>
            </a:lvl5pPr>
            <a:lvl6pPr marL="1915795" indent="0" algn="ctr">
              <a:buNone/>
              <a:defRPr sz="1340"/>
            </a:lvl6pPr>
            <a:lvl7pPr marL="2299970" indent="0" algn="ctr">
              <a:buNone/>
              <a:defRPr sz="1340"/>
            </a:lvl7pPr>
            <a:lvl8pPr marL="2682240" indent="0" algn="ctr">
              <a:buNone/>
              <a:defRPr sz="1340"/>
            </a:lvl8pPr>
            <a:lvl9pPr marL="3065780" indent="0" algn="ctr">
              <a:buNone/>
              <a:defRPr sz="134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342833" y="306697"/>
            <a:ext cx="2212469" cy="488179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705426" y="306697"/>
            <a:ext cx="6509148" cy="488179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0082" y="1436137"/>
            <a:ext cx="8849876" cy="2396226"/>
          </a:xfrm>
        </p:spPr>
        <p:txBody>
          <a:bodyPr anchor="b"/>
          <a:lstStyle>
            <a:lvl1pPr>
              <a:defRPr sz="503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00082" y="3855032"/>
            <a:ext cx="8849876" cy="1260118"/>
          </a:xfrm>
        </p:spPr>
        <p:txBody>
          <a:bodyPr/>
          <a:lstStyle>
            <a:lvl1pPr marL="0" indent="0">
              <a:buNone/>
              <a:defRPr sz="2010">
                <a:solidFill>
                  <a:schemeClr val="tx1">
                    <a:tint val="75000"/>
                  </a:schemeClr>
                </a:solidFill>
              </a:defRPr>
            </a:lvl1pPr>
            <a:lvl2pPr marL="382905" indent="0">
              <a:buNone/>
              <a:defRPr sz="1670">
                <a:solidFill>
                  <a:schemeClr val="tx1">
                    <a:tint val="75000"/>
                  </a:schemeClr>
                </a:solidFill>
              </a:defRPr>
            </a:lvl2pPr>
            <a:lvl3pPr marL="766445" indent="0">
              <a:buNone/>
              <a:defRPr sz="1510">
                <a:solidFill>
                  <a:schemeClr val="tx1">
                    <a:tint val="75000"/>
                  </a:schemeClr>
                </a:solidFill>
              </a:defRPr>
            </a:lvl3pPr>
            <a:lvl4pPr marL="1148715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4pPr>
            <a:lvl5pPr marL="1533525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5pPr>
            <a:lvl6pPr marL="1915795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6pPr>
            <a:lvl7pPr marL="2299970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7pPr>
            <a:lvl8pPr marL="2682240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8pPr>
            <a:lvl9pPr marL="3065780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705426" y="1533478"/>
            <a:ext cx="4360808" cy="36550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194493" y="1533478"/>
            <a:ext cx="4360808" cy="36550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6762" y="306697"/>
            <a:ext cx="8849876" cy="111343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06762" y="1412135"/>
            <a:ext cx="4340767" cy="692065"/>
          </a:xfrm>
        </p:spPr>
        <p:txBody>
          <a:bodyPr anchor="b"/>
          <a:lstStyle>
            <a:lvl1pPr marL="0" indent="0">
              <a:buNone/>
              <a:defRPr sz="2010" b="1"/>
            </a:lvl1pPr>
            <a:lvl2pPr marL="382905" indent="0">
              <a:buNone/>
              <a:defRPr sz="1670" b="1"/>
            </a:lvl2pPr>
            <a:lvl3pPr marL="766445" indent="0">
              <a:buNone/>
              <a:defRPr sz="1510" b="1"/>
            </a:lvl3pPr>
            <a:lvl4pPr marL="1148715" indent="0">
              <a:buNone/>
              <a:defRPr sz="1340" b="1"/>
            </a:lvl4pPr>
            <a:lvl5pPr marL="1533525" indent="0">
              <a:buNone/>
              <a:defRPr sz="1340" b="1"/>
            </a:lvl5pPr>
            <a:lvl6pPr marL="1915795" indent="0">
              <a:buNone/>
              <a:defRPr sz="1340" b="1"/>
            </a:lvl6pPr>
            <a:lvl7pPr marL="2299970" indent="0">
              <a:buNone/>
              <a:defRPr sz="1340" b="1"/>
            </a:lvl7pPr>
            <a:lvl8pPr marL="2682240" indent="0">
              <a:buNone/>
              <a:defRPr sz="1340" b="1"/>
            </a:lvl8pPr>
            <a:lvl9pPr marL="3065780" indent="0">
              <a:buNone/>
              <a:defRPr sz="134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706762" y="2104200"/>
            <a:ext cx="4340767" cy="309495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5194493" y="1412135"/>
            <a:ext cx="4362145" cy="692065"/>
          </a:xfrm>
        </p:spPr>
        <p:txBody>
          <a:bodyPr anchor="b"/>
          <a:lstStyle>
            <a:lvl1pPr marL="0" indent="0">
              <a:buNone/>
              <a:defRPr sz="2010" b="1"/>
            </a:lvl1pPr>
            <a:lvl2pPr marL="382905" indent="0">
              <a:buNone/>
              <a:defRPr sz="1670" b="1"/>
            </a:lvl2pPr>
            <a:lvl3pPr marL="766445" indent="0">
              <a:buNone/>
              <a:defRPr sz="1510" b="1"/>
            </a:lvl3pPr>
            <a:lvl4pPr marL="1148715" indent="0">
              <a:buNone/>
              <a:defRPr sz="1340" b="1"/>
            </a:lvl4pPr>
            <a:lvl5pPr marL="1533525" indent="0">
              <a:buNone/>
              <a:defRPr sz="1340" b="1"/>
            </a:lvl5pPr>
            <a:lvl6pPr marL="1915795" indent="0">
              <a:buNone/>
              <a:defRPr sz="1340" b="1"/>
            </a:lvl6pPr>
            <a:lvl7pPr marL="2299970" indent="0">
              <a:buNone/>
              <a:defRPr sz="1340" b="1"/>
            </a:lvl7pPr>
            <a:lvl8pPr marL="2682240" indent="0">
              <a:buNone/>
              <a:defRPr sz="1340" b="1"/>
            </a:lvl8pPr>
            <a:lvl9pPr marL="3065780" indent="0">
              <a:buNone/>
              <a:defRPr sz="134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5194493" y="2104200"/>
            <a:ext cx="4362145" cy="309495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6762" y="384036"/>
            <a:ext cx="3309351" cy="1344127"/>
          </a:xfrm>
        </p:spPr>
        <p:txBody>
          <a:bodyPr anchor="b"/>
          <a:lstStyle>
            <a:lvl1pPr>
              <a:defRPr sz="2675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362145" y="829413"/>
            <a:ext cx="5194492" cy="4093720"/>
          </a:xfrm>
        </p:spPr>
        <p:txBody>
          <a:bodyPr/>
          <a:lstStyle>
            <a:lvl1pPr>
              <a:defRPr sz="2675"/>
            </a:lvl1pPr>
            <a:lvl2pPr>
              <a:defRPr sz="2345"/>
            </a:lvl2pPr>
            <a:lvl3pPr>
              <a:defRPr sz="2010"/>
            </a:lvl3pPr>
            <a:lvl4pPr>
              <a:defRPr sz="1670"/>
            </a:lvl4pPr>
            <a:lvl5pPr>
              <a:defRPr sz="1670"/>
            </a:lvl5pPr>
            <a:lvl6pPr>
              <a:defRPr sz="1670"/>
            </a:lvl6pPr>
            <a:lvl7pPr>
              <a:defRPr sz="1670"/>
            </a:lvl7pPr>
            <a:lvl8pPr>
              <a:defRPr sz="1670"/>
            </a:lvl8pPr>
            <a:lvl9pPr>
              <a:defRPr sz="167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06762" y="1728163"/>
            <a:ext cx="3309351" cy="3201636"/>
          </a:xfrm>
        </p:spPr>
        <p:txBody>
          <a:bodyPr/>
          <a:lstStyle>
            <a:lvl1pPr marL="0" indent="0">
              <a:buNone/>
              <a:defRPr sz="1340"/>
            </a:lvl1pPr>
            <a:lvl2pPr marL="382905" indent="0">
              <a:buNone/>
              <a:defRPr sz="1175"/>
            </a:lvl2pPr>
            <a:lvl3pPr marL="766445" indent="0">
              <a:buNone/>
              <a:defRPr sz="1005"/>
            </a:lvl3pPr>
            <a:lvl4pPr marL="1148715" indent="0">
              <a:buNone/>
              <a:defRPr sz="840"/>
            </a:lvl4pPr>
            <a:lvl5pPr marL="1533525" indent="0">
              <a:buNone/>
              <a:defRPr sz="840"/>
            </a:lvl5pPr>
            <a:lvl6pPr marL="1915795" indent="0">
              <a:buNone/>
              <a:defRPr sz="840"/>
            </a:lvl6pPr>
            <a:lvl7pPr marL="2299970" indent="0">
              <a:buNone/>
              <a:defRPr sz="840"/>
            </a:lvl7pPr>
            <a:lvl8pPr marL="2682240" indent="0">
              <a:buNone/>
              <a:defRPr sz="840"/>
            </a:lvl8pPr>
            <a:lvl9pPr marL="3065780" indent="0">
              <a:buNone/>
              <a:defRPr sz="84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6762" y="384036"/>
            <a:ext cx="3309351" cy="1344127"/>
          </a:xfrm>
        </p:spPr>
        <p:txBody>
          <a:bodyPr anchor="b"/>
          <a:lstStyle>
            <a:lvl1pPr>
              <a:defRPr sz="2675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362145" y="829413"/>
            <a:ext cx="5194492" cy="4093720"/>
          </a:xfrm>
        </p:spPr>
        <p:txBody>
          <a:bodyPr/>
          <a:lstStyle>
            <a:lvl1pPr marL="0" indent="0">
              <a:buNone/>
              <a:defRPr sz="2675"/>
            </a:lvl1pPr>
            <a:lvl2pPr marL="382905" indent="0">
              <a:buNone/>
              <a:defRPr sz="2345"/>
            </a:lvl2pPr>
            <a:lvl3pPr marL="766445" indent="0">
              <a:buNone/>
              <a:defRPr sz="2010"/>
            </a:lvl3pPr>
            <a:lvl4pPr marL="1148715" indent="0">
              <a:buNone/>
              <a:defRPr sz="1670"/>
            </a:lvl4pPr>
            <a:lvl5pPr marL="1533525" indent="0">
              <a:buNone/>
              <a:defRPr sz="1670"/>
            </a:lvl5pPr>
            <a:lvl6pPr marL="1915795" indent="0">
              <a:buNone/>
              <a:defRPr sz="1670"/>
            </a:lvl6pPr>
            <a:lvl7pPr marL="2299970" indent="0">
              <a:buNone/>
              <a:defRPr sz="1670"/>
            </a:lvl7pPr>
            <a:lvl8pPr marL="2682240" indent="0">
              <a:buNone/>
              <a:defRPr sz="1670"/>
            </a:lvl8pPr>
            <a:lvl9pPr marL="3065780" indent="0">
              <a:buNone/>
              <a:defRPr sz="167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06762" y="1728163"/>
            <a:ext cx="3309351" cy="3201636"/>
          </a:xfrm>
        </p:spPr>
        <p:txBody>
          <a:bodyPr/>
          <a:lstStyle>
            <a:lvl1pPr marL="0" indent="0">
              <a:buNone/>
              <a:defRPr sz="1340"/>
            </a:lvl1pPr>
            <a:lvl2pPr marL="382905" indent="0">
              <a:buNone/>
              <a:defRPr sz="1175"/>
            </a:lvl2pPr>
            <a:lvl3pPr marL="766445" indent="0">
              <a:buNone/>
              <a:defRPr sz="1005"/>
            </a:lvl3pPr>
            <a:lvl4pPr marL="1148715" indent="0">
              <a:buNone/>
              <a:defRPr sz="840"/>
            </a:lvl4pPr>
            <a:lvl5pPr marL="1533525" indent="0">
              <a:buNone/>
              <a:defRPr sz="840"/>
            </a:lvl5pPr>
            <a:lvl6pPr marL="1915795" indent="0">
              <a:buNone/>
              <a:defRPr sz="840"/>
            </a:lvl6pPr>
            <a:lvl7pPr marL="2299970" indent="0">
              <a:buNone/>
              <a:defRPr sz="840"/>
            </a:lvl7pPr>
            <a:lvl8pPr marL="2682240" indent="0">
              <a:buNone/>
              <a:defRPr sz="840"/>
            </a:lvl8pPr>
            <a:lvl9pPr marL="3065780" indent="0">
              <a:buNone/>
              <a:defRPr sz="84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705425" y="306697"/>
            <a:ext cx="8849876" cy="11134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05425" y="1533478"/>
            <a:ext cx="8849876" cy="36550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705425" y="5339170"/>
            <a:ext cx="2308663" cy="3066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398866" y="5339170"/>
            <a:ext cx="3462995" cy="3066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7246637" y="5339170"/>
            <a:ext cx="2308663" cy="3066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766445" rtl="0" eaLnBrk="1" latinLnBrk="0" hangingPunct="1">
        <a:lnSpc>
          <a:spcPct val="90000"/>
        </a:lnSpc>
        <a:spcBef>
          <a:spcPct val="0"/>
        </a:spcBef>
        <a:buNone/>
        <a:defRPr sz="36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1770" indent="-191770" algn="l" defTabSz="766445" rtl="0" eaLnBrk="1" latinLnBrk="0" hangingPunct="1">
        <a:lnSpc>
          <a:spcPct val="90000"/>
        </a:lnSpc>
        <a:spcBef>
          <a:spcPts val="840"/>
        </a:spcBef>
        <a:buFont typeface="Arial" panose="020B0604020202020204" pitchFamily="34" charset="0"/>
        <a:buChar char="•"/>
        <a:defRPr sz="2345" kern="12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2010" kern="1200">
          <a:solidFill>
            <a:schemeClr val="tx1"/>
          </a:solidFill>
          <a:latin typeface="+mn-lt"/>
          <a:ea typeface="+mn-ea"/>
          <a:cs typeface="+mn-cs"/>
        </a:defRPr>
      </a:lvl2pPr>
      <a:lvl3pPr marL="95885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670" kern="1200">
          <a:solidFill>
            <a:schemeClr val="tx1"/>
          </a:solidFill>
          <a:latin typeface="+mn-lt"/>
          <a:ea typeface="+mn-ea"/>
          <a:cs typeface="+mn-cs"/>
        </a:defRPr>
      </a:lvl3pPr>
      <a:lvl4pPr marL="134112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4pPr>
      <a:lvl5pPr marL="172466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5pPr>
      <a:lvl6pPr marL="210756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6pPr>
      <a:lvl7pPr marL="249110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7pPr>
      <a:lvl8pPr marL="287401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8pPr>
      <a:lvl9pPr marL="325818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1pPr>
      <a:lvl2pPr marL="38290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2pPr>
      <a:lvl3pPr marL="76644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3pPr>
      <a:lvl4pPr marL="114871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4pPr>
      <a:lvl5pPr marL="153352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5pPr>
      <a:lvl6pPr marL="191579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6pPr>
      <a:lvl7pPr marL="229997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7pPr>
      <a:lvl8pPr marL="268224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8pPr>
      <a:lvl9pPr marL="306578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1.sv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10.png"/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11.png"/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tags" Target="../tags/tag7.xml"/><Relationship Id="rId8" Type="http://schemas.openxmlformats.org/officeDocument/2006/relationships/tags" Target="../tags/tag6.xml"/><Relationship Id="rId7" Type="http://schemas.openxmlformats.org/officeDocument/2006/relationships/tags" Target="../tags/tag5.xml"/><Relationship Id="rId6" Type="http://schemas.openxmlformats.org/officeDocument/2006/relationships/tags" Target="../tags/tag4.xml"/><Relationship Id="rId5" Type="http://schemas.openxmlformats.org/officeDocument/2006/relationships/tags" Target="../tags/tag3.xml"/><Relationship Id="rId4" Type="http://schemas.openxmlformats.org/officeDocument/2006/relationships/tags" Target="../tags/tag2.xml"/><Relationship Id="rId3" Type="http://schemas.openxmlformats.org/officeDocument/2006/relationships/image" Target="../media/image12.png"/><Relationship Id="rId21" Type="http://schemas.openxmlformats.org/officeDocument/2006/relationships/slideLayout" Target="../slideLayouts/slideLayout1.xml"/><Relationship Id="rId20" Type="http://schemas.openxmlformats.org/officeDocument/2006/relationships/tags" Target="../tags/tag18.xml"/><Relationship Id="rId2" Type="http://schemas.openxmlformats.org/officeDocument/2006/relationships/image" Target="../media/image5.png"/><Relationship Id="rId19" Type="http://schemas.openxmlformats.org/officeDocument/2006/relationships/tags" Target="../tags/tag17.xml"/><Relationship Id="rId18" Type="http://schemas.openxmlformats.org/officeDocument/2006/relationships/tags" Target="../tags/tag16.xml"/><Relationship Id="rId17" Type="http://schemas.openxmlformats.org/officeDocument/2006/relationships/tags" Target="../tags/tag15.xml"/><Relationship Id="rId16" Type="http://schemas.openxmlformats.org/officeDocument/2006/relationships/tags" Target="../tags/tag14.xml"/><Relationship Id="rId15" Type="http://schemas.openxmlformats.org/officeDocument/2006/relationships/tags" Target="../tags/tag13.xml"/><Relationship Id="rId14" Type="http://schemas.openxmlformats.org/officeDocument/2006/relationships/tags" Target="../tags/tag12.xml"/><Relationship Id="rId13" Type="http://schemas.openxmlformats.org/officeDocument/2006/relationships/tags" Target="../tags/tag11.xml"/><Relationship Id="rId12" Type="http://schemas.openxmlformats.org/officeDocument/2006/relationships/tags" Target="../tags/tag10.xml"/><Relationship Id="rId11" Type="http://schemas.openxmlformats.org/officeDocument/2006/relationships/tags" Target="../tags/tag9.xml"/><Relationship Id="rId10" Type="http://schemas.openxmlformats.org/officeDocument/2006/relationships/tags" Target="../tags/tag8.xml"/><Relationship Id="rId1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3.xml"/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3.svg"/><Relationship Id="rId4" Type="http://schemas.openxmlformats.org/officeDocument/2006/relationships/image" Target="../media/image5.png"/><Relationship Id="rId3" Type="http://schemas.openxmlformats.org/officeDocument/2006/relationships/image" Target="../media/image2.sv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3.svg"/><Relationship Id="rId4" Type="http://schemas.openxmlformats.org/officeDocument/2006/relationships/image" Target="../media/image5.png"/><Relationship Id="rId3" Type="http://schemas.openxmlformats.org/officeDocument/2006/relationships/image" Target="../media/image2.sv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4.xml"/><Relationship Id="rId8" Type="http://schemas.openxmlformats.org/officeDocument/2006/relationships/slideLayout" Target="../slideLayouts/slideLayout7.xml"/><Relationship Id="rId7" Type="http://schemas.openxmlformats.org/officeDocument/2006/relationships/image" Target="../media/image7.png"/><Relationship Id="rId6" Type="http://schemas.openxmlformats.org/officeDocument/2006/relationships/image" Target="../media/image3.png"/><Relationship Id="rId5" Type="http://schemas.openxmlformats.org/officeDocument/2006/relationships/tags" Target="../tags/tag1.xml"/><Relationship Id="rId4" Type="http://schemas.openxmlformats.org/officeDocument/2006/relationships/image" Target="../media/image3.svg"/><Relationship Id="rId3" Type="http://schemas.openxmlformats.org/officeDocument/2006/relationships/image" Target="../media/image5.png"/><Relationship Id="rId2" Type="http://schemas.openxmlformats.org/officeDocument/2006/relationships/image" Target="../media/image2.svg"/><Relationship Id="rId1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5.x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8.jpeg"/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6.x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9.png"/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2009458" y="1847850"/>
            <a:ext cx="6126480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zh-CN" altLang="en-US" sz="3600" b="1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sym typeface="+mn-ea"/>
              </a:rPr>
              <a:t>在线教育私域获客及变现逻辑</a:t>
            </a:r>
            <a:endParaRPr lang="zh-CN" altLang="en-US" sz="3600" b="1">
              <a:solidFill>
                <a:schemeClr val="tx1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637665" y="4204335"/>
            <a:ext cx="6870065" cy="3308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dist">
              <a:lnSpc>
                <a:spcPct val="130000"/>
              </a:lnSpc>
            </a:pPr>
            <a:r>
              <a:rPr lang="zh-CN" altLang="en-US" sz="1200" b="1">
                <a:solidFill>
                  <a:schemeClr val="tx1"/>
                </a:solidFill>
                <a:sym typeface="+mn-ea"/>
              </a:rPr>
              <a:t>所有传统领域出现过的机会，都值得用企微私域再做一遍！</a:t>
            </a:r>
            <a:endParaRPr lang="zh-CN" altLang="en-US" sz="1200" b="1">
              <a:solidFill>
                <a:schemeClr val="tx1"/>
              </a:solidFill>
              <a:sym typeface="+mn-ea"/>
            </a:endParaRPr>
          </a:p>
        </p:txBody>
      </p:sp>
      <p:cxnSp>
        <p:nvCxnSpPr>
          <p:cNvPr id="4" name="直接连接符 3"/>
          <p:cNvCxnSpPr/>
          <p:nvPr/>
        </p:nvCxnSpPr>
        <p:spPr>
          <a:xfrm flipH="1" flipV="1">
            <a:off x="7620" y="4621530"/>
            <a:ext cx="10130155" cy="762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组合 12"/>
          <p:cNvGrpSpPr/>
          <p:nvPr/>
        </p:nvGrpSpPr>
        <p:grpSpPr>
          <a:xfrm>
            <a:off x="8827770" y="337185"/>
            <a:ext cx="995680" cy="622300"/>
            <a:chOff x="1372" y="1020"/>
            <a:chExt cx="1568" cy="980"/>
          </a:xfrm>
        </p:grpSpPr>
        <p:sp>
          <p:nvSpPr>
            <p:cNvPr id="8" name="矩形 7"/>
            <p:cNvSpPr/>
            <p:nvPr/>
          </p:nvSpPr>
          <p:spPr>
            <a:xfrm>
              <a:off x="1409" y="1020"/>
              <a:ext cx="1493" cy="642"/>
            </a:xfrm>
            <a:prstGeom prst="rect">
              <a:avLst/>
            </a:prstGeom>
            <a:solidFill>
              <a:schemeClr val="tx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pic>
          <p:nvPicPr>
            <p:cNvPr id="7" name="图片 6" descr="黄色LOGO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653" y="1023"/>
              <a:ext cx="1005" cy="608"/>
            </a:xfrm>
            <a:prstGeom prst="rect">
              <a:avLst/>
            </a:prstGeom>
            <a:ln w="6350">
              <a:solidFill>
                <a:schemeClr val="tx1"/>
              </a:solidFill>
            </a:ln>
          </p:spPr>
        </p:pic>
        <p:sp>
          <p:nvSpPr>
            <p:cNvPr id="10" name="矩形 9"/>
            <p:cNvSpPr/>
            <p:nvPr/>
          </p:nvSpPr>
          <p:spPr>
            <a:xfrm>
              <a:off x="1409" y="1020"/>
              <a:ext cx="1493" cy="98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1372" y="1662"/>
              <a:ext cx="1568" cy="33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/>
              <a:r>
                <a:rPr lang="zh-CN" altLang="en-US" sz="800" b="1">
                  <a:solidFill>
                    <a:schemeClr val="tx1"/>
                  </a:solidFill>
                  <a:sym typeface="+mn-ea"/>
                </a:rPr>
                <a:t>品牌私域运营中心</a:t>
              </a:r>
              <a:endParaRPr lang="zh-CN" altLang="en-US" sz="800" b="1">
                <a:solidFill>
                  <a:schemeClr val="tx1"/>
                </a:solidFill>
                <a:sym typeface="+mn-ea"/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3853180" y="2493010"/>
            <a:ext cx="2531745" cy="621030"/>
            <a:chOff x="5993" y="4227"/>
            <a:chExt cx="3987" cy="978"/>
          </a:xfrm>
        </p:grpSpPr>
        <p:sp>
          <p:nvSpPr>
            <p:cNvPr id="31" name="矩形 30"/>
            <p:cNvSpPr/>
            <p:nvPr/>
          </p:nvSpPr>
          <p:spPr>
            <a:xfrm>
              <a:off x="6984" y="4672"/>
              <a:ext cx="2973" cy="532"/>
            </a:xfrm>
            <a:prstGeom prst="rect">
              <a:avLst/>
            </a:prstGeom>
            <a:solidFill>
              <a:schemeClr val="tx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30" name="矩形 29"/>
            <p:cNvSpPr/>
            <p:nvPr/>
          </p:nvSpPr>
          <p:spPr>
            <a:xfrm>
              <a:off x="5993" y="4673"/>
              <a:ext cx="991" cy="5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pic>
          <p:nvPicPr>
            <p:cNvPr id="28" name="图片 27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6022" y="4227"/>
              <a:ext cx="587" cy="58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1" name="文本框 10"/>
            <p:cNvSpPr txBox="1"/>
            <p:nvPr/>
          </p:nvSpPr>
          <p:spPr>
            <a:xfrm>
              <a:off x="7009" y="4673"/>
              <a:ext cx="2971" cy="5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/>
              <a:r>
                <a:rPr lang="zh-CN" altLang="en-US" sz="1600" b="1">
                  <a:solidFill>
                    <a:srgbClr val="FEA900"/>
                  </a:solidFill>
                  <a:sym typeface="+mn-ea"/>
                </a:rPr>
                <a:t>品牌私域运营中心</a:t>
              </a:r>
              <a:endParaRPr lang="zh-CN" altLang="en-US" sz="1600" b="1">
                <a:solidFill>
                  <a:srgbClr val="FEA900"/>
                </a:solidFill>
                <a:sym typeface="+mn-ea"/>
              </a:endParaRPr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5994" y="4673"/>
              <a:ext cx="990" cy="53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p>
              <a:pPr algn="l"/>
              <a:r>
                <a:rPr lang="zh-CN" altLang="en-US" sz="1600" b="1">
                  <a:solidFill>
                    <a:schemeClr val="tx1"/>
                  </a:solidFill>
                  <a:sym typeface="+mn-ea"/>
                </a:rPr>
                <a:t>点燃 </a:t>
              </a:r>
              <a:endParaRPr lang="zh-CN" altLang="en-US" sz="1600" b="1">
                <a:solidFill>
                  <a:schemeClr val="tx1"/>
                </a:solidFill>
                <a:sym typeface="+mn-ea"/>
              </a:endParaRP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10" name="矩形 9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文本框 30"/>
          <p:cNvSpPr txBox="1"/>
          <p:nvPr/>
        </p:nvSpPr>
        <p:spPr>
          <a:xfrm>
            <a:off x="1520508" y="435610"/>
            <a:ext cx="278384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en-US" altLang="zh-CN" sz="1600" b="1" dirty="0">
                <a:sym typeface="+mn-ea"/>
              </a:rPr>
              <a:t>K12</a:t>
            </a:r>
            <a:r>
              <a:rPr lang="zh-CN" altLang="en-US" sz="1600" b="1" dirty="0">
                <a:sym typeface="+mn-ea"/>
              </a:rPr>
              <a:t>在线教育的社群作战方案</a:t>
            </a:r>
            <a:endParaRPr lang="zh-CN" altLang="en-US" sz="1600" b="1" dirty="0">
              <a:solidFill>
                <a:schemeClr val="tx1"/>
              </a:solidFill>
              <a:sym typeface="+mn-ea"/>
            </a:endParaRPr>
          </a:p>
        </p:txBody>
      </p:sp>
      <p:grpSp>
        <p:nvGrpSpPr>
          <p:cNvPr id="32" name="组合 31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9" name="图片 38" descr="resource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pic>
        <p:nvPicPr>
          <p:cNvPr id="15" name="图片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5275" y="992505"/>
            <a:ext cx="9328785" cy="287782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10" name="矩形 9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3" name="Straight Connector 3"/>
          <p:cNvCxnSpPr/>
          <p:nvPr/>
        </p:nvCxnSpPr>
        <p:spPr>
          <a:xfrm>
            <a:off x="1697697" y="5098616"/>
            <a:ext cx="331721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4"/>
          <p:cNvCxnSpPr/>
          <p:nvPr/>
        </p:nvCxnSpPr>
        <p:spPr>
          <a:xfrm>
            <a:off x="103505" y="5098616"/>
            <a:ext cx="58311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1"/>
          <p:cNvCxnSpPr/>
          <p:nvPr/>
        </p:nvCxnSpPr>
        <p:spPr>
          <a:xfrm>
            <a:off x="6080855" y="5098616"/>
            <a:ext cx="406517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oup 39"/>
          <p:cNvGrpSpPr/>
          <p:nvPr/>
        </p:nvGrpSpPr>
        <p:grpSpPr>
          <a:xfrm>
            <a:off x="521494" y="3055504"/>
            <a:ext cx="1382316" cy="1504950"/>
            <a:chOff x="695325" y="2935605"/>
            <a:chExt cx="1843088" cy="2006600"/>
          </a:xfrm>
        </p:grpSpPr>
        <p:sp>
          <p:nvSpPr>
            <p:cNvPr id="20" name="Rectangle 15"/>
            <p:cNvSpPr>
              <a:spLocks noChangeArrowheads="1"/>
            </p:cNvSpPr>
            <p:nvPr/>
          </p:nvSpPr>
          <p:spPr bwMode="auto">
            <a:xfrm>
              <a:off x="1738313" y="4026218"/>
              <a:ext cx="795338" cy="82550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>
                <a:cs typeface="+mn-ea"/>
                <a:sym typeface="+mn-lt"/>
              </a:endParaRPr>
            </a:p>
          </p:txBody>
        </p:sp>
        <p:sp>
          <p:nvSpPr>
            <p:cNvPr id="21" name="Freeform 17"/>
            <p:cNvSpPr/>
            <p:nvPr/>
          </p:nvSpPr>
          <p:spPr bwMode="auto">
            <a:xfrm>
              <a:off x="1277938" y="4408805"/>
              <a:ext cx="569913" cy="533400"/>
            </a:xfrm>
            <a:custGeom>
              <a:avLst/>
              <a:gdLst>
                <a:gd name="T0" fmla="*/ 26 w 247"/>
                <a:gd name="T1" fmla="*/ 6 h 231"/>
                <a:gd name="T2" fmla="*/ 0 w 247"/>
                <a:gd name="T3" fmla="*/ 0 h 231"/>
                <a:gd name="T4" fmla="*/ 0 w 247"/>
                <a:gd name="T5" fmla="*/ 215 h 231"/>
                <a:gd name="T6" fmla="*/ 16 w 247"/>
                <a:gd name="T7" fmla="*/ 231 h 231"/>
                <a:gd name="T8" fmla="*/ 231 w 247"/>
                <a:gd name="T9" fmla="*/ 231 h 231"/>
                <a:gd name="T10" fmla="*/ 247 w 247"/>
                <a:gd name="T11" fmla="*/ 215 h 231"/>
                <a:gd name="T12" fmla="*/ 247 w 247"/>
                <a:gd name="T13" fmla="*/ 6 h 231"/>
                <a:gd name="T14" fmla="*/ 26 w 247"/>
                <a:gd name="T15" fmla="*/ 6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7" h="231">
                  <a:moveTo>
                    <a:pt x="26" y="6"/>
                  </a:moveTo>
                  <a:cubicBezTo>
                    <a:pt x="17" y="6"/>
                    <a:pt x="8" y="4"/>
                    <a:pt x="0" y="0"/>
                  </a:cubicBezTo>
                  <a:cubicBezTo>
                    <a:pt x="0" y="215"/>
                    <a:pt x="0" y="215"/>
                    <a:pt x="0" y="215"/>
                  </a:cubicBezTo>
                  <a:cubicBezTo>
                    <a:pt x="0" y="224"/>
                    <a:pt x="7" y="231"/>
                    <a:pt x="16" y="231"/>
                  </a:cubicBezTo>
                  <a:cubicBezTo>
                    <a:pt x="231" y="231"/>
                    <a:pt x="231" y="231"/>
                    <a:pt x="231" y="231"/>
                  </a:cubicBezTo>
                  <a:cubicBezTo>
                    <a:pt x="240" y="231"/>
                    <a:pt x="247" y="224"/>
                    <a:pt x="247" y="215"/>
                  </a:cubicBezTo>
                  <a:cubicBezTo>
                    <a:pt x="247" y="6"/>
                    <a:pt x="247" y="6"/>
                    <a:pt x="247" y="6"/>
                  </a:cubicBezTo>
                  <a:lnTo>
                    <a:pt x="26" y="6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>
                <a:cs typeface="+mn-ea"/>
                <a:sym typeface="+mn-lt"/>
              </a:endParaRPr>
            </a:p>
          </p:txBody>
        </p:sp>
        <p:sp>
          <p:nvSpPr>
            <p:cNvPr id="22" name="Freeform 14"/>
            <p:cNvSpPr/>
            <p:nvPr/>
          </p:nvSpPr>
          <p:spPr bwMode="auto">
            <a:xfrm>
              <a:off x="1295400" y="3094355"/>
              <a:ext cx="415925" cy="365125"/>
            </a:xfrm>
            <a:custGeom>
              <a:avLst/>
              <a:gdLst>
                <a:gd name="T0" fmla="*/ 180 w 180"/>
                <a:gd name="T1" fmla="*/ 90 h 158"/>
                <a:gd name="T2" fmla="*/ 90 w 180"/>
                <a:gd name="T3" fmla="*/ 0 h 158"/>
                <a:gd name="T4" fmla="*/ 0 w 180"/>
                <a:gd name="T5" fmla="*/ 90 h 158"/>
                <a:gd name="T6" fmla="*/ 32 w 180"/>
                <a:gd name="T7" fmla="*/ 158 h 158"/>
                <a:gd name="T8" fmla="*/ 148 w 180"/>
                <a:gd name="T9" fmla="*/ 158 h 158"/>
                <a:gd name="T10" fmla="*/ 180 w 180"/>
                <a:gd name="T11" fmla="*/ 9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0" h="158">
                  <a:moveTo>
                    <a:pt x="180" y="90"/>
                  </a:moveTo>
                  <a:cubicBezTo>
                    <a:pt x="180" y="40"/>
                    <a:pt x="140" y="0"/>
                    <a:pt x="90" y="0"/>
                  </a:cubicBezTo>
                  <a:cubicBezTo>
                    <a:pt x="40" y="0"/>
                    <a:pt x="0" y="40"/>
                    <a:pt x="0" y="90"/>
                  </a:cubicBezTo>
                  <a:cubicBezTo>
                    <a:pt x="0" y="117"/>
                    <a:pt x="13" y="142"/>
                    <a:pt x="32" y="158"/>
                  </a:cubicBezTo>
                  <a:cubicBezTo>
                    <a:pt x="148" y="158"/>
                    <a:pt x="148" y="158"/>
                    <a:pt x="148" y="158"/>
                  </a:cubicBezTo>
                  <a:cubicBezTo>
                    <a:pt x="168" y="142"/>
                    <a:pt x="180" y="117"/>
                    <a:pt x="180" y="9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>
                <a:cs typeface="+mn-ea"/>
                <a:sym typeface="+mn-lt"/>
              </a:endParaRPr>
            </a:p>
          </p:txBody>
        </p:sp>
        <p:sp>
          <p:nvSpPr>
            <p:cNvPr id="23" name="Freeform 18"/>
            <p:cNvSpPr/>
            <p:nvPr/>
          </p:nvSpPr>
          <p:spPr bwMode="auto">
            <a:xfrm>
              <a:off x="695325" y="2935605"/>
              <a:ext cx="1550988" cy="1985963"/>
            </a:xfrm>
            <a:custGeom>
              <a:avLst/>
              <a:gdLst>
                <a:gd name="T0" fmla="*/ 444 w 672"/>
                <a:gd name="T1" fmla="*/ 302 h 861"/>
                <a:gd name="T2" fmla="*/ 448 w 672"/>
                <a:gd name="T3" fmla="*/ 298 h 861"/>
                <a:gd name="T4" fmla="*/ 660 w 672"/>
                <a:gd name="T5" fmla="*/ 57 h 861"/>
                <a:gd name="T6" fmla="*/ 657 w 672"/>
                <a:gd name="T7" fmla="*/ 12 h 861"/>
                <a:gd name="T8" fmla="*/ 612 w 672"/>
                <a:gd name="T9" fmla="*/ 15 h 861"/>
                <a:gd name="T10" fmla="*/ 418 w 672"/>
                <a:gd name="T11" fmla="*/ 236 h 861"/>
                <a:gd name="T12" fmla="*/ 413 w 672"/>
                <a:gd name="T13" fmla="*/ 235 h 861"/>
                <a:gd name="T14" fmla="*/ 259 w 672"/>
                <a:gd name="T15" fmla="*/ 235 h 861"/>
                <a:gd name="T16" fmla="*/ 254 w 672"/>
                <a:gd name="T17" fmla="*/ 236 h 861"/>
                <a:gd name="T18" fmla="*/ 60 w 672"/>
                <a:gd name="T19" fmla="*/ 15 h 861"/>
                <a:gd name="T20" fmla="*/ 15 w 672"/>
                <a:gd name="T21" fmla="*/ 12 h 861"/>
                <a:gd name="T22" fmla="*/ 12 w 672"/>
                <a:gd name="T23" fmla="*/ 57 h 861"/>
                <a:gd name="T24" fmla="*/ 224 w 672"/>
                <a:gd name="T25" fmla="*/ 298 h 861"/>
                <a:gd name="T26" fmla="*/ 228 w 672"/>
                <a:gd name="T27" fmla="*/ 302 h 861"/>
                <a:gd name="T28" fmla="*/ 228 w 672"/>
                <a:gd name="T29" fmla="*/ 587 h 861"/>
                <a:gd name="T30" fmla="*/ 228 w 672"/>
                <a:gd name="T31" fmla="*/ 587 h 861"/>
                <a:gd name="T32" fmla="*/ 278 w 672"/>
                <a:gd name="T33" fmla="*/ 637 h 861"/>
                <a:gd name="T34" fmla="*/ 524 w 672"/>
                <a:gd name="T35" fmla="*/ 637 h 861"/>
                <a:gd name="T36" fmla="*/ 524 w 672"/>
                <a:gd name="T37" fmla="*/ 811 h 861"/>
                <a:gd name="T38" fmla="*/ 574 w 672"/>
                <a:gd name="T39" fmla="*/ 861 h 861"/>
                <a:gd name="T40" fmla="*/ 624 w 672"/>
                <a:gd name="T41" fmla="*/ 811 h 861"/>
                <a:gd name="T42" fmla="*/ 624 w 672"/>
                <a:gd name="T43" fmla="*/ 587 h 861"/>
                <a:gd name="T44" fmla="*/ 609 w 672"/>
                <a:gd name="T45" fmla="*/ 551 h 861"/>
                <a:gd name="T46" fmla="*/ 574 w 672"/>
                <a:gd name="T47" fmla="*/ 537 h 861"/>
                <a:gd name="T48" fmla="*/ 444 w 672"/>
                <a:gd name="T49" fmla="*/ 537 h 861"/>
                <a:gd name="T50" fmla="*/ 444 w 672"/>
                <a:gd name="T51" fmla="*/ 302 h 8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72" h="861">
                  <a:moveTo>
                    <a:pt x="444" y="302"/>
                  </a:moveTo>
                  <a:cubicBezTo>
                    <a:pt x="446" y="301"/>
                    <a:pt x="447" y="300"/>
                    <a:pt x="448" y="298"/>
                  </a:cubicBezTo>
                  <a:cubicBezTo>
                    <a:pt x="660" y="57"/>
                    <a:pt x="660" y="57"/>
                    <a:pt x="660" y="57"/>
                  </a:cubicBezTo>
                  <a:cubicBezTo>
                    <a:pt x="672" y="44"/>
                    <a:pt x="671" y="23"/>
                    <a:pt x="657" y="12"/>
                  </a:cubicBezTo>
                  <a:cubicBezTo>
                    <a:pt x="644" y="0"/>
                    <a:pt x="624" y="1"/>
                    <a:pt x="612" y="15"/>
                  </a:cubicBezTo>
                  <a:cubicBezTo>
                    <a:pt x="418" y="236"/>
                    <a:pt x="418" y="236"/>
                    <a:pt x="418" y="236"/>
                  </a:cubicBezTo>
                  <a:cubicBezTo>
                    <a:pt x="416" y="236"/>
                    <a:pt x="415" y="235"/>
                    <a:pt x="413" y="235"/>
                  </a:cubicBezTo>
                  <a:cubicBezTo>
                    <a:pt x="259" y="235"/>
                    <a:pt x="259" y="235"/>
                    <a:pt x="259" y="235"/>
                  </a:cubicBezTo>
                  <a:cubicBezTo>
                    <a:pt x="257" y="235"/>
                    <a:pt x="256" y="236"/>
                    <a:pt x="254" y="236"/>
                  </a:cubicBezTo>
                  <a:cubicBezTo>
                    <a:pt x="60" y="15"/>
                    <a:pt x="60" y="15"/>
                    <a:pt x="60" y="15"/>
                  </a:cubicBezTo>
                  <a:cubicBezTo>
                    <a:pt x="49" y="1"/>
                    <a:pt x="28" y="0"/>
                    <a:pt x="15" y="12"/>
                  </a:cubicBezTo>
                  <a:cubicBezTo>
                    <a:pt x="2" y="23"/>
                    <a:pt x="0" y="44"/>
                    <a:pt x="12" y="57"/>
                  </a:cubicBezTo>
                  <a:cubicBezTo>
                    <a:pt x="224" y="298"/>
                    <a:pt x="224" y="298"/>
                    <a:pt x="224" y="298"/>
                  </a:cubicBezTo>
                  <a:cubicBezTo>
                    <a:pt x="225" y="300"/>
                    <a:pt x="227" y="301"/>
                    <a:pt x="228" y="302"/>
                  </a:cubicBezTo>
                  <a:cubicBezTo>
                    <a:pt x="228" y="587"/>
                    <a:pt x="228" y="587"/>
                    <a:pt x="228" y="587"/>
                  </a:cubicBezTo>
                  <a:cubicBezTo>
                    <a:pt x="228" y="587"/>
                    <a:pt x="228" y="587"/>
                    <a:pt x="228" y="587"/>
                  </a:cubicBezTo>
                  <a:cubicBezTo>
                    <a:pt x="228" y="614"/>
                    <a:pt x="250" y="637"/>
                    <a:pt x="278" y="637"/>
                  </a:cubicBezTo>
                  <a:cubicBezTo>
                    <a:pt x="524" y="637"/>
                    <a:pt x="524" y="637"/>
                    <a:pt x="524" y="637"/>
                  </a:cubicBezTo>
                  <a:cubicBezTo>
                    <a:pt x="524" y="811"/>
                    <a:pt x="524" y="811"/>
                    <a:pt x="524" y="811"/>
                  </a:cubicBezTo>
                  <a:cubicBezTo>
                    <a:pt x="524" y="838"/>
                    <a:pt x="546" y="861"/>
                    <a:pt x="574" y="861"/>
                  </a:cubicBezTo>
                  <a:cubicBezTo>
                    <a:pt x="602" y="861"/>
                    <a:pt x="624" y="838"/>
                    <a:pt x="624" y="811"/>
                  </a:cubicBezTo>
                  <a:cubicBezTo>
                    <a:pt x="624" y="587"/>
                    <a:pt x="624" y="587"/>
                    <a:pt x="624" y="587"/>
                  </a:cubicBezTo>
                  <a:cubicBezTo>
                    <a:pt x="624" y="574"/>
                    <a:pt x="619" y="561"/>
                    <a:pt x="609" y="551"/>
                  </a:cubicBezTo>
                  <a:cubicBezTo>
                    <a:pt x="600" y="542"/>
                    <a:pt x="587" y="537"/>
                    <a:pt x="574" y="537"/>
                  </a:cubicBezTo>
                  <a:cubicBezTo>
                    <a:pt x="444" y="537"/>
                    <a:pt x="444" y="537"/>
                    <a:pt x="444" y="537"/>
                  </a:cubicBezTo>
                  <a:lnTo>
                    <a:pt x="444" y="302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>
                <a:cs typeface="+mn-ea"/>
                <a:sym typeface="+mn-lt"/>
              </a:endParaRPr>
            </a:p>
          </p:txBody>
        </p:sp>
        <p:sp>
          <p:nvSpPr>
            <p:cNvPr id="24" name="Freeform 19"/>
            <p:cNvSpPr>
              <a:spLocks noEditPoints="1"/>
            </p:cNvSpPr>
            <p:nvPr/>
          </p:nvSpPr>
          <p:spPr bwMode="auto">
            <a:xfrm>
              <a:off x="2205038" y="3576955"/>
              <a:ext cx="333375" cy="261938"/>
            </a:xfrm>
            <a:custGeom>
              <a:avLst/>
              <a:gdLst>
                <a:gd name="T0" fmla="*/ 120 w 144"/>
                <a:gd name="T1" fmla="*/ 9 h 114"/>
                <a:gd name="T2" fmla="*/ 123 w 144"/>
                <a:gd name="T3" fmla="*/ 10 h 114"/>
                <a:gd name="T4" fmla="*/ 133 w 144"/>
                <a:gd name="T5" fmla="*/ 20 h 114"/>
                <a:gd name="T6" fmla="*/ 133 w 144"/>
                <a:gd name="T7" fmla="*/ 27 h 114"/>
                <a:gd name="T8" fmla="*/ 56 w 144"/>
                <a:gd name="T9" fmla="*/ 104 h 114"/>
                <a:gd name="T10" fmla="*/ 54 w 144"/>
                <a:gd name="T11" fmla="*/ 105 h 114"/>
                <a:gd name="T12" fmla="*/ 53 w 144"/>
                <a:gd name="T13" fmla="*/ 105 h 114"/>
                <a:gd name="T14" fmla="*/ 53 w 144"/>
                <a:gd name="T15" fmla="*/ 105 h 114"/>
                <a:gd name="T16" fmla="*/ 49 w 144"/>
                <a:gd name="T17" fmla="*/ 104 h 114"/>
                <a:gd name="T18" fmla="*/ 11 w 144"/>
                <a:gd name="T19" fmla="*/ 64 h 114"/>
                <a:gd name="T20" fmla="*/ 11 w 144"/>
                <a:gd name="T21" fmla="*/ 58 h 114"/>
                <a:gd name="T22" fmla="*/ 22 w 144"/>
                <a:gd name="T23" fmla="*/ 49 h 114"/>
                <a:gd name="T24" fmla="*/ 24 w 144"/>
                <a:gd name="T25" fmla="*/ 46 h 114"/>
                <a:gd name="T26" fmla="*/ 28 w 144"/>
                <a:gd name="T27" fmla="*/ 49 h 114"/>
                <a:gd name="T28" fmla="*/ 53 w 144"/>
                <a:gd name="T29" fmla="*/ 74 h 114"/>
                <a:gd name="T30" fmla="*/ 116 w 144"/>
                <a:gd name="T31" fmla="*/ 10 h 114"/>
                <a:gd name="T32" fmla="*/ 120 w 144"/>
                <a:gd name="T33" fmla="*/ 9 h 114"/>
                <a:gd name="T34" fmla="*/ 43 w 144"/>
                <a:gd name="T35" fmla="*/ 111 h 114"/>
                <a:gd name="T36" fmla="*/ 53 w 144"/>
                <a:gd name="T37" fmla="*/ 114 h 114"/>
                <a:gd name="T38" fmla="*/ 53 w 144"/>
                <a:gd name="T39" fmla="*/ 114 h 114"/>
                <a:gd name="T40" fmla="*/ 54 w 144"/>
                <a:gd name="T41" fmla="*/ 114 h 114"/>
                <a:gd name="T42" fmla="*/ 64 w 144"/>
                <a:gd name="T43" fmla="*/ 111 h 114"/>
                <a:gd name="T44" fmla="*/ 140 w 144"/>
                <a:gd name="T45" fmla="*/ 34 h 114"/>
                <a:gd name="T46" fmla="*/ 144 w 144"/>
                <a:gd name="T47" fmla="*/ 24 h 114"/>
                <a:gd name="T48" fmla="*/ 140 w 144"/>
                <a:gd name="T49" fmla="*/ 14 h 114"/>
                <a:gd name="T50" fmla="*/ 129 w 144"/>
                <a:gd name="T51" fmla="*/ 3 h 114"/>
                <a:gd name="T52" fmla="*/ 120 w 144"/>
                <a:gd name="T53" fmla="*/ 0 h 114"/>
                <a:gd name="T54" fmla="*/ 120 w 144"/>
                <a:gd name="T55" fmla="*/ 0 h 114"/>
                <a:gd name="T56" fmla="*/ 109 w 144"/>
                <a:gd name="T57" fmla="*/ 3 h 114"/>
                <a:gd name="T58" fmla="*/ 53 w 144"/>
                <a:gd name="T59" fmla="*/ 59 h 114"/>
                <a:gd name="T60" fmla="*/ 35 w 144"/>
                <a:gd name="T61" fmla="*/ 42 h 114"/>
                <a:gd name="T62" fmla="*/ 24 w 144"/>
                <a:gd name="T63" fmla="*/ 37 h 114"/>
                <a:gd name="T64" fmla="*/ 15 w 144"/>
                <a:gd name="T65" fmla="*/ 42 h 114"/>
                <a:gd name="T66" fmla="*/ 5 w 144"/>
                <a:gd name="T67" fmla="*/ 51 h 114"/>
                <a:gd name="T68" fmla="*/ 0 w 144"/>
                <a:gd name="T69" fmla="*/ 62 h 114"/>
                <a:gd name="T70" fmla="*/ 5 w 144"/>
                <a:gd name="T71" fmla="*/ 71 h 114"/>
                <a:gd name="T72" fmla="*/ 43 w 144"/>
                <a:gd name="T73" fmla="*/ 111 h 114"/>
                <a:gd name="T74" fmla="*/ 43 w 144"/>
                <a:gd name="T75" fmla="*/ 111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44" h="114">
                  <a:moveTo>
                    <a:pt x="120" y="9"/>
                  </a:moveTo>
                  <a:cubicBezTo>
                    <a:pt x="121" y="9"/>
                    <a:pt x="122" y="9"/>
                    <a:pt x="123" y="10"/>
                  </a:cubicBezTo>
                  <a:cubicBezTo>
                    <a:pt x="133" y="20"/>
                    <a:pt x="133" y="20"/>
                    <a:pt x="133" y="20"/>
                  </a:cubicBezTo>
                  <a:cubicBezTo>
                    <a:pt x="134" y="22"/>
                    <a:pt x="134" y="26"/>
                    <a:pt x="133" y="27"/>
                  </a:cubicBezTo>
                  <a:cubicBezTo>
                    <a:pt x="56" y="104"/>
                    <a:pt x="56" y="104"/>
                    <a:pt x="56" y="104"/>
                  </a:cubicBezTo>
                  <a:cubicBezTo>
                    <a:pt x="56" y="105"/>
                    <a:pt x="55" y="105"/>
                    <a:pt x="54" y="105"/>
                  </a:cubicBezTo>
                  <a:cubicBezTo>
                    <a:pt x="53" y="105"/>
                    <a:pt x="53" y="105"/>
                    <a:pt x="53" y="105"/>
                  </a:cubicBezTo>
                  <a:cubicBezTo>
                    <a:pt x="53" y="105"/>
                    <a:pt x="53" y="105"/>
                    <a:pt x="53" y="105"/>
                  </a:cubicBezTo>
                  <a:cubicBezTo>
                    <a:pt x="52" y="105"/>
                    <a:pt x="50" y="105"/>
                    <a:pt x="49" y="104"/>
                  </a:cubicBezTo>
                  <a:cubicBezTo>
                    <a:pt x="11" y="64"/>
                    <a:pt x="11" y="64"/>
                    <a:pt x="11" y="64"/>
                  </a:cubicBezTo>
                  <a:cubicBezTo>
                    <a:pt x="10" y="63"/>
                    <a:pt x="10" y="59"/>
                    <a:pt x="11" y="58"/>
                  </a:cubicBezTo>
                  <a:cubicBezTo>
                    <a:pt x="22" y="49"/>
                    <a:pt x="22" y="49"/>
                    <a:pt x="22" y="49"/>
                  </a:cubicBezTo>
                  <a:cubicBezTo>
                    <a:pt x="22" y="48"/>
                    <a:pt x="23" y="46"/>
                    <a:pt x="24" y="46"/>
                  </a:cubicBezTo>
                  <a:cubicBezTo>
                    <a:pt x="25" y="46"/>
                    <a:pt x="27" y="48"/>
                    <a:pt x="28" y="49"/>
                  </a:cubicBezTo>
                  <a:cubicBezTo>
                    <a:pt x="53" y="74"/>
                    <a:pt x="53" y="74"/>
                    <a:pt x="53" y="74"/>
                  </a:cubicBezTo>
                  <a:cubicBezTo>
                    <a:pt x="116" y="10"/>
                    <a:pt x="116" y="10"/>
                    <a:pt x="116" y="10"/>
                  </a:cubicBezTo>
                  <a:cubicBezTo>
                    <a:pt x="118" y="9"/>
                    <a:pt x="119" y="9"/>
                    <a:pt x="120" y="9"/>
                  </a:cubicBezTo>
                  <a:moveTo>
                    <a:pt x="43" y="111"/>
                  </a:moveTo>
                  <a:cubicBezTo>
                    <a:pt x="46" y="113"/>
                    <a:pt x="49" y="114"/>
                    <a:pt x="53" y="114"/>
                  </a:cubicBezTo>
                  <a:cubicBezTo>
                    <a:pt x="53" y="114"/>
                    <a:pt x="53" y="114"/>
                    <a:pt x="53" y="114"/>
                  </a:cubicBezTo>
                  <a:cubicBezTo>
                    <a:pt x="53" y="114"/>
                    <a:pt x="53" y="114"/>
                    <a:pt x="54" y="114"/>
                  </a:cubicBezTo>
                  <a:cubicBezTo>
                    <a:pt x="58" y="114"/>
                    <a:pt x="61" y="113"/>
                    <a:pt x="64" y="111"/>
                  </a:cubicBezTo>
                  <a:cubicBezTo>
                    <a:pt x="140" y="34"/>
                    <a:pt x="140" y="34"/>
                    <a:pt x="140" y="34"/>
                  </a:cubicBezTo>
                  <a:cubicBezTo>
                    <a:pt x="143" y="31"/>
                    <a:pt x="144" y="27"/>
                    <a:pt x="144" y="24"/>
                  </a:cubicBezTo>
                  <a:cubicBezTo>
                    <a:pt x="144" y="20"/>
                    <a:pt x="143" y="16"/>
                    <a:pt x="140" y="14"/>
                  </a:cubicBezTo>
                  <a:cubicBezTo>
                    <a:pt x="129" y="3"/>
                    <a:pt x="129" y="3"/>
                    <a:pt x="129" y="3"/>
                  </a:cubicBezTo>
                  <a:cubicBezTo>
                    <a:pt x="127" y="1"/>
                    <a:pt x="123" y="0"/>
                    <a:pt x="120" y="0"/>
                  </a:cubicBezTo>
                  <a:cubicBezTo>
                    <a:pt x="120" y="0"/>
                    <a:pt x="120" y="0"/>
                    <a:pt x="120" y="0"/>
                  </a:cubicBezTo>
                  <a:cubicBezTo>
                    <a:pt x="116" y="0"/>
                    <a:pt x="113" y="1"/>
                    <a:pt x="109" y="3"/>
                  </a:cubicBezTo>
                  <a:cubicBezTo>
                    <a:pt x="53" y="59"/>
                    <a:pt x="53" y="59"/>
                    <a:pt x="53" y="59"/>
                  </a:cubicBezTo>
                  <a:cubicBezTo>
                    <a:pt x="35" y="42"/>
                    <a:pt x="35" y="42"/>
                    <a:pt x="35" y="42"/>
                  </a:cubicBezTo>
                  <a:cubicBezTo>
                    <a:pt x="31" y="39"/>
                    <a:pt x="28" y="37"/>
                    <a:pt x="24" y="37"/>
                  </a:cubicBezTo>
                  <a:cubicBezTo>
                    <a:pt x="21" y="37"/>
                    <a:pt x="17" y="39"/>
                    <a:pt x="15" y="42"/>
                  </a:cubicBezTo>
                  <a:cubicBezTo>
                    <a:pt x="5" y="51"/>
                    <a:pt x="5" y="51"/>
                    <a:pt x="5" y="51"/>
                  </a:cubicBezTo>
                  <a:cubicBezTo>
                    <a:pt x="1" y="54"/>
                    <a:pt x="0" y="57"/>
                    <a:pt x="0" y="62"/>
                  </a:cubicBezTo>
                  <a:cubicBezTo>
                    <a:pt x="0" y="65"/>
                    <a:pt x="1" y="69"/>
                    <a:pt x="5" y="71"/>
                  </a:cubicBezTo>
                  <a:cubicBezTo>
                    <a:pt x="43" y="111"/>
                    <a:pt x="43" y="111"/>
                    <a:pt x="43" y="111"/>
                  </a:cubicBezTo>
                  <a:cubicBezTo>
                    <a:pt x="43" y="111"/>
                    <a:pt x="43" y="111"/>
                    <a:pt x="43" y="11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>
                <a:cs typeface="+mn-ea"/>
                <a:sym typeface="+mn-lt"/>
              </a:endParaRPr>
            </a:p>
          </p:txBody>
        </p:sp>
        <p:sp>
          <p:nvSpPr>
            <p:cNvPr id="25" name="Freeform 20"/>
            <p:cNvSpPr/>
            <p:nvPr/>
          </p:nvSpPr>
          <p:spPr bwMode="auto">
            <a:xfrm>
              <a:off x="1824038" y="3576955"/>
              <a:ext cx="595313" cy="403225"/>
            </a:xfrm>
            <a:custGeom>
              <a:avLst/>
              <a:gdLst>
                <a:gd name="T0" fmla="*/ 246 w 258"/>
                <a:gd name="T1" fmla="*/ 99 h 175"/>
                <a:gd name="T2" fmla="*/ 231 w 258"/>
                <a:gd name="T3" fmla="*/ 114 h 175"/>
                <a:gd name="T4" fmla="*/ 230 w 258"/>
                <a:gd name="T5" fmla="*/ 115 h 175"/>
                <a:gd name="T6" fmla="*/ 230 w 258"/>
                <a:gd name="T7" fmla="*/ 144 h 175"/>
                <a:gd name="T8" fmla="*/ 28 w 258"/>
                <a:gd name="T9" fmla="*/ 144 h 175"/>
                <a:gd name="T10" fmla="*/ 28 w 258"/>
                <a:gd name="T11" fmla="*/ 16 h 175"/>
                <a:gd name="T12" fmla="*/ 230 w 258"/>
                <a:gd name="T13" fmla="*/ 16 h 175"/>
                <a:gd name="T14" fmla="*/ 230 w 258"/>
                <a:gd name="T15" fmla="*/ 41 h 175"/>
                <a:gd name="T16" fmla="*/ 246 w 258"/>
                <a:gd name="T17" fmla="*/ 25 h 175"/>
                <a:gd name="T18" fmla="*/ 246 w 258"/>
                <a:gd name="T19" fmla="*/ 0 h 175"/>
                <a:gd name="T20" fmla="*/ 12 w 258"/>
                <a:gd name="T21" fmla="*/ 0 h 175"/>
                <a:gd name="T22" fmla="*/ 12 w 258"/>
                <a:gd name="T23" fmla="*/ 156 h 175"/>
                <a:gd name="T24" fmla="*/ 0 w 258"/>
                <a:gd name="T25" fmla="*/ 156 h 175"/>
                <a:gd name="T26" fmla="*/ 0 w 258"/>
                <a:gd name="T27" fmla="*/ 175 h 175"/>
                <a:gd name="T28" fmla="*/ 258 w 258"/>
                <a:gd name="T29" fmla="*/ 175 h 175"/>
                <a:gd name="T30" fmla="*/ 258 w 258"/>
                <a:gd name="T31" fmla="*/ 156 h 175"/>
                <a:gd name="T32" fmla="*/ 246 w 258"/>
                <a:gd name="T33" fmla="*/ 156 h 175"/>
                <a:gd name="T34" fmla="*/ 246 w 258"/>
                <a:gd name="T35" fmla="*/ 99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58" h="175">
                  <a:moveTo>
                    <a:pt x="246" y="99"/>
                  </a:moveTo>
                  <a:cubicBezTo>
                    <a:pt x="231" y="114"/>
                    <a:pt x="231" y="114"/>
                    <a:pt x="231" y="114"/>
                  </a:cubicBezTo>
                  <a:cubicBezTo>
                    <a:pt x="231" y="114"/>
                    <a:pt x="231" y="114"/>
                    <a:pt x="230" y="115"/>
                  </a:cubicBezTo>
                  <a:cubicBezTo>
                    <a:pt x="230" y="144"/>
                    <a:pt x="230" y="144"/>
                    <a:pt x="230" y="144"/>
                  </a:cubicBezTo>
                  <a:cubicBezTo>
                    <a:pt x="28" y="144"/>
                    <a:pt x="28" y="144"/>
                    <a:pt x="28" y="144"/>
                  </a:cubicBezTo>
                  <a:cubicBezTo>
                    <a:pt x="28" y="16"/>
                    <a:pt x="28" y="16"/>
                    <a:pt x="28" y="16"/>
                  </a:cubicBezTo>
                  <a:cubicBezTo>
                    <a:pt x="230" y="16"/>
                    <a:pt x="230" y="16"/>
                    <a:pt x="230" y="16"/>
                  </a:cubicBezTo>
                  <a:cubicBezTo>
                    <a:pt x="230" y="41"/>
                    <a:pt x="230" y="41"/>
                    <a:pt x="230" y="41"/>
                  </a:cubicBezTo>
                  <a:cubicBezTo>
                    <a:pt x="246" y="25"/>
                    <a:pt x="246" y="25"/>
                    <a:pt x="246" y="25"/>
                  </a:cubicBezTo>
                  <a:cubicBezTo>
                    <a:pt x="246" y="0"/>
                    <a:pt x="246" y="0"/>
                    <a:pt x="246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156"/>
                    <a:pt x="12" y="156"/>
                    <a:pt x="12" y="156"/>
                  </a:cubicBezTo>
                  <a:cubicBezTo>
                    <a:pt x="0" y="156"/>
                    <a:pt x="0" y="156"/>
                    <a:pt x="0" y="156"/>
                  </a:cubicBezTo>
                  <a:cubicBezTo>
                    <a:pt x="0" y="175"/>
                    <a:pt x="0" y="175"/>
                    <a:pt x="0" y="175"/>
                  </a:cubicBezTo>
                  <a:cubicBezTo>
                    <a:pt x="258" y="175"/>
                    <a:pt x="258" y="175"/>
                    <a:pt x="258" y="175"/>
                  </a:cubicBezTo>
                  <a:cubicBezTo>
                    <a:pt x="258" y="156"/>
                    <a:pt x="258" y="156"/>
                    <a:pt x="258" y="156"/>
                  </a:cubicBezTo>
                  <a:cubicBezTo>
                    <a:pt x="246" y="156"/>
                    <a:pt x="246" y="156"/>
                    <a:pt x="246" y="156"/>
                  </a:cubicBezTo>
                  <a:lnTo>
                    <a:pt x="246" y="99"/>
                  </a:lnTo>
                  <a:close/>
                </a:path>
              </a:pathLst>
            </a:custGeom>
            <a:solidFill>
              <a:srgbClr val="FFC000"/>
            </a:solidFill>
            <a:ln>
              <a:solidFill>
                <a:srgbClr val="FFC000"/>
              </a:solidFill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>
                <a:cs typeface="+mn-ea"/>
                <a:sym typeface="+mn-lt"/>
              </a:endParaRPr>
            </a:p>
          </p:txBody>
        </p:sp>
      </p:grpSp>
      <p:sp>
        <p:nvSpPr>
          <p:cNvPr id="26" name="TextBox 21"/>
          <p:cNvSpPr txBox="1"/>
          <p:nvPr/>
        </p:nvSpPr>
        <p:spPr>
          <a:xfrm>
            <a:off x="6080855" y="3655978"/>
            <a:ext cx="1559560" cy="31432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sz="1600" b="1" dirty="0">
                <a:cs typeface="+mn-ea"/>
                <a:sym typeface="+mn-lt"/>
              </a:rPr>
              <a:t>个性化内容创作</a:t>
            </a:r>
            <a:endParaRPr lang="zh-CN" sz="1600" b="1" dirty="0">
              <a:cs typeface="+mn-ea"/>
              <a:sym typeface="+mn-lt"/>
            </a:endParaRPr>
          </a:p>
        </p:txBody>
      </p:sp>
      <p:sp>
        <p:nvSpPr>
          <p:cNvPr id="27" name="Rectangle 22"/>
          <p:cNvSpPr/>
          <p:nvPr/>
        </p:nvSpPr>
        <p:spPr>
          <a:xfrm>
            <a:off x="6080852" y="4000741"/>
            <a:ext cx="2572493" cy="80708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171450" indent="-171450">
              <a:buFont typeface="Wingdings" panose="05000000000000000000" pitchFamily="2" charset="2"/>
              <a:buChar char="p"/>
            </a:pPr>
            <a:r>
              <a:rPr lang="zh-CN" sz="1200" dirty="0">
                <a:latin typeface="+mn-ea"/>
                <a:cs typeface="+mn-ea"/>
                <a:sym typeface="+mn-lt"/>
              </a:rPr>
              <a:t>本学科学段的特殊内容</a:t>
            </a:r>
            <a:endParaRPr lang="zh-CN" sz="1200" dirty="0">
              <a:latin typeface="+mn-ea"/>
              <a:cs typeface="+mn-ea"/>
              <a:sym typeface="+mn-lt"/>
            </a:endParaRPr>
          </a:p>
          <a:p>
            <a:pPr marL="171450" indent="-171450">
              <a:buFont typeface="Wingdings" panose="05000000000000000000" pitchFamily="2" charset="2"/>
              <a:buChar char="p"/>
            </a:pPr>
            <a:r>
              <a:rPr lang="zh-CN" altLang="en-US" sz="1200" dirty="0">
                <a:latin typeface="+mn-ea"/>
                <a:cs typeface="+mn-ea"/>
                <a:sym typeface="+mn-lt"/>
              </a:rPr>
              <a:t> 围绕个性化服务动作的内容</a:t>
            </a:r>
            <a:endParaRPr lang="zh-CN" altLang="en-US" sz="1200" dirty="0">
              <a:latin typeface="+mn-ea"/>
              <a:cs typeface="+mn-ea"/>
              <a:sym typeface="+mn-lt"/>
            </a:endParaRPr>
          </a:p>
          <a:p>
            <a:pPr marL="171450" indent="-171450">
              <a:buFont typeface="Wingdings" panose="05000000000000000000" pitchFamily="2" charset="2"/>
              <a:buChar char="p"/>
            </a:pPr>
            <a:r>
              <a:rPr lang="zh-CN" altLang="en-US" sz="1200" dirty="0">
                <a:latin typeface="+mn-ea"/>
                <a:cs typeface="+mn-ea"/>
                <a:sym typeface="+mn-lt"/>
              </a:rPr>
              <a:t> 授课老师的</a:t>
            </a:r>
            <a:r>
              <a:rPr lang="en-US" altLang="zh-CN" sz="1200" dirty="0">
                <a:latin typeface="+mn-ea"/>
                <a:cs typeface="+mn-ea"/>
                <a:sym typeface="+mn-lt"/>
              </a:rPr>
              <a:t>IP</a:t>
            </a:r>
            <a:r>
              <a:rPr lang="zh-CN" altLang="en-US" sz="1200" dirty="0">
                <a:latin typeface="+mn-ea"/>
                <a:cs typeface="+mn-ea"/>
                <a:sym typeface="+mn-lt"/>
              </a:rPr>
              <a:t>化打造</a:t>
            </a:r>
            <a:endParaRPr lang="zh-CN" altLang="en-US" sz="1200" dirty="0">
              <a:latin typeface="+mn-ea"/>
              <a:cs typeface="+mn-ea"/>
              <a:sym typeface="+mn-lt"/>
            </a:endParaRPr>
          </a:p>
          <a:p>
            <a:pPr marL="171450" indent="-171450">
              <a:buFont typeface="Wingdings" panose="05000000000000000000" pitchFamily="2" charset="2"/>
              <a:buChar char="p"/>
            </a:pPr>
            <a:r>
              <a:rPr lang="zh-CN" altLang="en-US" sz="1200" dirty="0">
                <a:latin typeface="+mn-ea"/>
                <a:cs typeface="+mn-ea"/>
                <a:sym typeface="+mn-lt"/>
              </a:rPr>
              <a:t>每天的朋友圈</a:t>
            </a:r>
            <a:endParaRPr lang="zh-CN" altLang="en-US" sz="1200" dirty="0">
              <a:latin typeface="+mn-ea"/>
              <a:cs typeface="+mn-ea"/>
              <a:sym typeface="+mn-lt"/>
            </a:endParaRPr>
          </a:p>
        </p:txBody>
      </p:sp>
      <p:sp>
        <p:nvSpPr>
          <p:cNvPr id="28" name="TextBox 24"/>
          <p:cNvSpPr txBox="1"/>
          <p:nvPr/>
        </p:nvSpPr>
        <p:spPr>
          <a:xfrm>
            <a:off x="1910542" y="3655978"/>
            <a:ext cx="1356360" cy="31432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sz="1600" b="1" dirty="0">
                <a:cs typeface="+mn-ea"/>
                <a:sym typeface="+mn-lt"/>
              </a:rPr>
              <a:t>共性的素材库</a:t>
            </a:r>
            <a:endParaRPr lang="zh-CN" sz="1600" b="1" dirty="0">
              <a:cs typeface="+mn-ea"/>
              <a:sym typeface="+mn-lt"/>
            </a:endParaRPr>
          </a:p>
        </p:txBody>
      </p:sp>
      <p:sp>
        <p:nvSpPr>
          <p:cNvPr id="29" name="Rectangle 25"/>
          <p:cNvSpPr/>
          <p:nvPr/>
        </p:nvSpPr>
        <p:spPr>
          <a:xfrm>
            <a:off x="1910715" y="4000500"/>
            <a:ext cx="2001520" cy="1176020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ü"/>
            </a:pPr>
            <a:r>
              <a:rPr lang="zh-CN" sz="1200" dirty="0">
                <a:latin typeface="+mn-ea"/>
                <a:cs typeface="+mn-ea"/>
                <a:sym typeface="+mn-lt"/>
              </a:rPr>
              <a:t>学科学段的转化课课程内容</a:t>
            </a:r>
            <a:endParaRPr lang="zh-CN" sz="1200" dirty="0">
              <a:latin typeface="+mn-ea"/>
              <a:cs typeface="+mn-ea"/>
              <a:sym typeface="+mn-lt"/>
            </a:endParaRP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zh-CN" altLang="en-US" sz="1200" dirty="0">
                <a:latin typeface="+mn-ea"/>
                <a:cs typeface="+mn-ea"/>
                <a:sym typeface="+mn-lt"/>
              </a:rPr>
              <a:t>教师和班主任的人设打造</a:t>
            </a:r>
            <a:endParaRPr lang="en-US" altLang="zh-CN" sz="1200" dirty="0">
              <a:latin typeface="+mn-ea"/>
              <a:cs typeface="+mn-ea"/>
              <a:sym typeface="+mn-lt"/>
            </a:endParaRP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zh-CN" sz="1200" dirty="0">
                <a:latin typeface="+mn-ea"/>
                <a:cs typeface="+mn-ea"/>
                <a:sym typeface="+mn-lt"/>
              </a:rPr>
              <a:t>品牌、公司、教育资讯等</a:t>
            </a:r>
            <a:endParaRPr lang="zh-CN" sz="1200" dirty="0">
              <a:latin typeface="+mn-ea"/>
              <a:cs typeface="+mn-ea"/>
              <a:sym typeface="+mn-lt"/>
            </a:endParaRP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zh-CN" sz="1200" dirty="0">
                <a:latin typeface="+mn-ea"/>
                <a:cs typeface="+mn-ea"/>
                <a:sym typeface="+mn-lt"/>
              </a:rPr>
              <a:t>服务周期的北极星指标的内容</a:t>
            </a:r>
            <a:endParaRPr lang="zh-CN" sz="1200" dirty="0">
              <a:latin typeface="+mn-ea"/>
              <a:cs typeface="+mn-ea"/>
              <a:sym typeface="+mn-lt"/>
            </a:endParaRPr>
          </a:p>
        </p:txBody>
      </p:sp>
      <p:grpSp>
        <p:nvGrpSpPr>
          <p:cNvPr id="30" name="Group 40"/>
          <p:cNvGrpSpPr/>
          <p:nvPr/>
        </p:nvGrpSpPr>
        <p:grpSpPr>
          <a:xfrm>
            <a:off x="4813408" y="2938191"/>
            <a:ext cx="1199852" cy="1645480"/>
            <a:chOff x="6417877" y="2779188"/>
            <a:chExt cx="1599802" cy="2193973"/>
          </a:xfrm>
        </p:grpSpPr>
        <p:sp>
          <p:nvSpPr>
            <p:cNvPr id="31" name="Freeform 24"/>
            <p:cNvSpPr/>
            <p:nvPr/>
          </p:nvSpPr>
          <p:spPr bwMode="auto">
            <a:xfrm flipH="1">
              <a:off x="7558799" y="4613310"/>
              <a:ext cx="230138" cy="359851"/>
            </a:xfrm>
            <a:custGeom>
              <a:avLst/>
              <a:gdLst>
                <a:gd name="T0" fmla="*/ 0 w 100"/>
                <a:gd name="T1" fmla="*/ 0 h 156"/>
                <a:gd name="T2" fmla="*/ 0 w 100"/>
                <a:gd name="T3" fmla="*/ 106 h 156"/>
                <a:gd name="T4" fmla="*/ 50 w 100"/>
                <a:gd name="T5" fmla="*/ 156 h 156"/>
                <a:gd name="T6" fmla="*/ 100 w 100"/>
                <a:gd name="T7" fmla="*/ 106 h 156"/>
                <a:gd name="T8" fmla="*/ 100 w 100"/>
                <a:gd name="T9" fmla="*/ 0 h 156"/>
                <a:gd name="T10" fmla="*/ 0 w 100"/>
                <a:gd name="T11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0" h="156">
                  <a:moveTo>
                    <a:pt x="0" y="0"/>
                  </a:moveTo>
                  <a:cubicBezTo>
                    <a:pt x="0" y="106"/>
                    <a:pt x="0" y="106"/>
                    <a:pt x="0" y="106"/>
                  </a:cubicBezTo>
                  <a:cubicBezTo>
                    <a:pt x="0" y="133"/>
                    <a:pt x="22" y="156"/>
                    <a:pt x="50" y="156"/>
                  </a:cubicBezTo>
                  <a:cubicBezTo>
                    <a:pt x="78" y="156"/>
                    <a:pt x="100" y="133"/>
                    <a:pt x="100" y="106"/>
                  </a:cubicBezTo>
                  <a:cubicBezTo>
                    <a:pt x="100" y="0"/>
                    <a:pt x="100" y="0"/>
                    <a:pt x="10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>
                <a:cs typeface="+mn-ea"/>
                <a:sym typeface="+mn-lt"/>
              </a:endParaRPr>
            </a:p>
          </p:txBody>
        </p:sp>
        <p:sp>
          <p:nvSpPr>
            <p:cNvPr id="32" name="Freeform 25"/>
            <p:cNvSpPr>
              <a:spLocks noEditPoints="1"/>
            </p:cNvSpPr>
            <p:nvPr/>
          </p:nvSpPr>
          <p:spPr bwMode="auto">
            <a:xfrm flipH="1">
              <a:off x="7172447" y="3228304"/>
              <a:ext cx="732255" cy="906601"/>
            </a:xfrm>
            <a:custGeom>
              <a:avLst/>
              <a:gdLst>
                <a:gd name="T0" fmla="*/ 290 w 317"/>
                <a:gd name="T1" fmla="*/ 271 h 393"/>
                <a:gd name="T2" fmla="*/ 301 w 317"/>
                <a:gd name="T3" fmla="*/ 242 h 393"/>
                <a:gd name="T4" fmla="*/ 317 w 317"/>
                <a:gd name="T5" fmla="*/ 232 h 393"/>
                <a:gd name="T6" fmla="*/ 229 w 317"/>
                <a:gd name="T7" fmla="*/ 207 h 393"/>
                <a:gd name="T8" fmla="*/ 202 w 317"/>
                <a:gd name="T9" fmla="*/ 182 h 393"/>
                <a:gd name="T10" fmla="*/ 182 w 317"/>
                <a:gd name="T11" fmla="*/ 52 h 393"/>
                <a:gd name="T12" fmla="*/ 147 w 317"/>
                <a:gd name="T13" fmla="*/ 10 h 393"/>
                <a:gd name="T14" fmla="*/ 40 w 317"/>
                <a:gd name="T15" fmla="*/ 73 h 393"/>
                <a:gd name="T16" fmla="*/ 5 w 317"/>
                <a:gd name="T17" fmla="*/ 294 h 393"/>
                <a:gd name="T18" fmla="*/ 34 w 317"/>
                <a:gd name="T19" fmla="*/ 352 h 393"/>
                <a:gd name="T20" fmla="*/ 41 w 317"/>
                <a:gd name="T21" fmla="*/ 352 h 393"/>
                <a:gd name="T22" fmla="*/ 41 w 317"/>
                <a:gd name="T23" fmla="*/ 348 h 393"/>
                <a:gd name="T24" fmla="*/ 39 w 317"/>
                <a:gd name="T25" fmla="*/ 297 h 393"/>
                <a:gd name="T26" fmla="*/ 87 w 317"/>
                <a:gd name="T27" fmla="*/ 50 h 393"/>
                <a:gd name="T28" fmla="*/ 121 w 317"/>
                <a:gd name="T29" fmla="*/ 30 h 393"/>
                <a:gd name="T30" fmla="*/ 142 w 317"/>
                <a:gd name="T31" fmla="*/ 36 h 393"/>
                <a:gd name="T32" fmla="*/ 160 w 317"/>
                <a:gd name="T33" fmla="*/ 60 h 393"/>
                <a:gd name="T34" fmla="*/ 156 w 317"/>
                <a:gd name="T35" fmla="*/ 90 h 393"/>
                <a:gd name="T36" fmla="*/ 156 w 317"/>
                <a:gd name="T37" fmla="*/ 90 h 393"/>
                <a:gd name="T38" fmla="*/ 119 w 317"/>
                <a:gd name="T39" fmla="*/ 297 h 393"/>
                <a:gd name="T40" fmla="*/ 120 w 317"/>
                <a:gd name="T41" fmla="*/ 344 h 393"/>
                <a:gd name="T42" fmla="*/ 120 w 317"/>
                <a:gd name="T43" fmla="*/ 352 h 393"/>
                <a:gd name="T44" fmla="*/ 139 w 317"/>
                <a:gd name="T45" fmla="*/ 352 h 393"/>
                <a:gd name="T46" fmla="*/ 147 w 317"/>
                <a:gd name="T47" fmla="*/ 352 h 393"/>
                <a:gd name="T48" fmla="*/ 147 w 317"/>
                <a:gd name="T49" fmla="*/ 360 h 393"/>
                <a:gd name="T50" fmla="*/ 147 w 317"/>
                <a:gd name="T51" fmla="*/ 393 h 393"/>
                <a:gd name="T52" fmla="*/ 150 w 317"/>
                <a:gd name="T53" fmla="*/ 393 h 393"/>
                <a:gd name="T54" fmla="*/ 150 w 317"/>
                <a:gd name="T55" fmla="*/ 277 h 393"/>
                <a:gd name="T56" fmla="*/ 157 w 317"/>
                <a:gd name="T57" fmla="*/ 228 h 393"/>
                <a:gd name="T58" fmla="*/ 165 w 317"/>
                <a:gd name="T59" fmla="*/ 237 h 393"/>
                <a:gd name="T60" fmla="*/ 175 w 317"/>
                <a:gd name="T61" fmla="*/ 295 h 393"/>
                <a:gd name="T62" fmla="*/ 192 w 317"/>
                <a:gd name="T63" fmla="*/ 259 h 393"/>
                <a:gd name="T64" fmla="*/ 193 w 317"/>
                <a:gd name="T65" fmla="*/ 260 h 393"/>
                <a:gd name="T66" fmla="*/ 299 w 317"/>
                <a:gd name="T67" fmla="*/ 295 h 393"/>
                <a:gd name="T68" fmla="*/ 290 w 317"/>
                <a:gd name="T69" fmla="*/ 271 h 393"/>
                <a:gd name="T70" fmla="*/ 175 w 317"/>
                <a:gd name="T71" fmla="*/ 126 h 393"/>
                <a:gd name="T72" fmla="*/ 175 w 317"/>
                <a:gd name="T73" fmla="*/ 137 h 393"/>
                <a:gd name="T74" fmla="*/ 174 w 317"/>
                <a:gd name="T75" fmla="*/ 133 h 393"/>
                <a:gd name="T76" fmla="*/ 175 w 317"/>
                <a:gd name="T77" fmla="*/ 126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317" h="393">
                  <a:moveTo>
                    <a:pt x="290" y="271"/>
                  </a:moveTo>
                  <a:cubicBezTo>
                    <a:pt x="290" y="260"/>
                    <a:pt x="294" y="250"/>
                    <a:pt x="301" y="242"/>
                  </a:cubicBezTo>
                  <a:cubicBezTo>
                    <a:pt x="306" y="237"/>
                    <a:pt x="311" y="234"/>
                    <a:pt x="317" y="232"/>
                  </a:cubicBezTo>
                  <a:cubicBezTo>
                    <a:pt x="278" y="232"/>
                    <a:pt x="250" y="221"/>
                    <a:pt x="229" y="207"/>
                  </a:cubicBezTo>
                  <a:cubicBezTo>
                    <a:pt x="219" y="200"/>
                    <a:pt x="210" y="191"/>
                    <a:pt x="202" y="182"/>
                  </a:cubicBezTo>
                  <a:cubicBezTo>
                    <a:pt x="200" y="132"/>
                    <a:pt x="192" y="74"/>
                    <a:pt x="182" y="52"/>
                  </a:cubicBezTo>
                  <a:cubicBezTo>
                    <a:pt x="177" y="32"/>
                    <a:pt x="165" y="16"/>
                    <a:pt x="147" y="10"/>
                  </a:cubicBezTo>
                  <a:cubicBezTo>
                    <a:pt x="114" y="0"/>
                    <a:pt x="63" y="16"/>
                    <a:pt x="40" y="73"/>
                  </a:cubicBezTo>
                  <a:cubicBezTo>
                    <a:pt x="8" y="152"/>
                    <a:pt x="0" y="204"/>
                    <a:pt x="5" y="294"/>
                  </a:cubicBezTo>
                  <a:cubicBezTo>
                    <a:pt x="9" y="323"/>
                    <a:pt x="20" y="341"/>
                    <a:pt x="34" y="352"/>
                  </a:cubicBezTo>
                  <a:cubicBezTo>
                    <a:pt x="41" y="352"/>
                    <a:pt x="41" y="352"/>
                    <a:pt x="41" y="352"/>
                  </a:cubicBezTo>
                  <a:cubicBezTo>
                    <a:pt x="41" y="350"/>
                    <a:pt x="41" y="349"/>
                    <a:pt x="41" y="348"/>
                  </a:cubicBezTo>
                  <a:cubicBezTo>
                    <a:pt x="40" y="331"/>
                    <a:pt x="39" y="314"/>
                    <a:pt x="39" y="297"/>
                  </a:cubicBezTo>
                  <a:cubicBezTo>
                    <a:pt x="39" y="130"/>
                    <a:pt x="85" y="53"/>
                    <a:pt x="87" y="50"/>
                  </a:cubicBezTo>
                  <a:cubicBezTo>
                    <a:pt x="94" y="38"/>
                    <a:pt x="107" y="30"/>
                    <a:pt x="121" y="30"/>
                  </a:cubicBezTo>
                  <a:cubicBezTo>
                    <a:pt x="128" y="30"/>
                    <a:pt x="135" y="32"/>
                    <a:pt x="142" y="36"/>
                  </a:cubicBezTo>
                  <a:cubicBezTo>
                    <a:pt x="151" y="41"/>
                    <a:pt x="157" y="50"/>
                    <a:pt x="160" y="60"/>
                  </a:cubicBezTo>
                  <a:cubicBezTo>
                    <a:pt x="163" y="70"/>
                    <a:pt x="161" y="81"/>
                    <a:pt x="156" y="90"/>
                  </a:cubicBezTo>
                  <a:cubicBezTo>
                    <a:pt x="156" y="90"/>
                    <a:pt x="156" y="90"/>
                    <a:pt x="156" y="90"/>
                  </a:cubicBezTo>
                  <a:cubicBezTo>
                    <a:pt x="152" y="97"/>
                    <a:pt x="119" y="163"/>
                    <a:pt x="119" y="297"/>
                  </a:cubicBezTo>
                  <a:cubicBezTo>
                    <a:pt x="119" y="312"/>
                    <a:pt x="120" y="328"/>
                    <a:pt x="120" y="344"/>
                  </a:cubicBezTo>
                  <a:cubicBezTo>
                    <a:pt x="121" y="347"/>
                    <a:pt x="120" y="349"/>
                    <a:pt x="120" y="352"/>
                  </a:cubicBezTo>
                  <a:cubicBezTo>
                    <a:pt x="139" y="352"/>
                    <a:pt x="139" y="352"/>
                    <a:pt x="139" y="352"/>
                  </a:cubicBezTo>
                  <a:cubicBezTo>
                    <a:pt x="147" y="352"/>
                    <a:pt x="147" y="352"/>
                    <a:pt x="147" y="352"/>
                  </a:cubicBezTo>
                  <a:cubicBezTo>
                    <a:pt x="147" y="360"/>
                    <a:pt x="147" y="360"/>
                    <a:pt x="147" y="360"/>
                  </a:cubicBezTo>
                  <a:cubicBezTo>
                    <a:pt x="147" y="393"/>
                    <a:pt x="147" y="393"/>
                    <a:pt x="147" y="393"/>
                  </a:cubicBezTo>
                  <a:cubicBezTo>
                    <a:pt x="150" y="393"/>
                    <a:pt x="150" y="393"/>
                    <a:pt x="150" y="393"/>
                  </a:cubicBezTo>
                  <a:cubicBezTo>
                    <a:pt x="150" y="277"/>
                    <a:pt x="150" y="277"/>
                    <a:pt x="150" y="277"/>
                  </a:cubicBezTo>
                  <a:cubicBezTo>
                    <a:pt x="151" y="262"/>
                    <a:pt x="154" y="245"/>
                    <a:pt x="157" y="228"/>
                  </a:cubicBezTo>
                  <a:cubicBezTo>
                    <a:pt x="159" y="231"/>
                    <a:pt x="162" y="234"/>
                    <a:pt x="165" y="237"/>
                  </a:cubicBezTo>
                  <a:cubicBezTo>
                    <a:pt x="169" y="252"/>
                    <a:pt x="172" y="281"/>
                    <a:pt x="175" y="295"/>
                  </a:cubicBezTo>
                  <a:cubicBezTo>
                    <a:pt x="181" y="287"/>
                    <a:pt x="187" y="272"/>
                    <a:pt x="192" y="259"/>
                  </a:cubicBezTo>
                  <a:cubicBezTo>
                    <a:pt x="192" y="259"/>
                    <a:pt x="193" y="260"/>
                    <a:pt x="193" y="260"/>
                  </a:cubicBezTo>
                  <a:cubicBezTo>
                    <a:pt x="221" y="279"/>
                    <a:pt x="256" y="292"/>
                    <a:pt x="299" y="295"/>
                  </a:cubicBezTo>
                  <a:cubicBezTo>
                    <a:pt x="293" y="289"/>
                    <a:pt x="290" y="280"/>
                    <a:pt x="290" y="271"/>
                  </a:cubicBezTo>
                  <a:close/>
                  <a:moveTo>
                    <a:pt x="175" y="126"/>
                  </a:moveTo>
                  <a:cubicBezTo>
                    <a:pt x="176" y="130"/>
                    <a:pt x="175" y="133"/>
                    <a:pt x="175" y="137"/>
                  </a:cubicBezTo>
                  <a:cubicBezTo>
                    <a:pt x="175" y="136"/>
                    <a:pt x="174" y="135"/>
                    <a:pt x="174" y="133"/>
                  </a:cubicBezTo>
                  <a:cubicBezTo>
                    <a:pt x="174" y="131"/>
                    <a:pt x="175" y="129"/>
                    <a:pt x="175" y="126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>
                <a:cs typeface="+mn-ea"/>
                <a:sym typeface="+mn-lt"/>
              </a:endParaRPr>
            </a:p>
          </p:txBody>
        </p:sp>
        <p:sp>
          <p:nvSpPr>
            <p:cNvPr id="33" name="Freeform 28"/>
            <p:cNvSpPr/>
            <p:nvPr/>
          </p:nvSpPr>
          <p:spPr bwMode="auto">
            <a:xfrm flipH="1">
              <a:off x="6812596" y="3840608"/>
              <a:ext cx="34870" cy="68343"/>
            </a:xfrm>
            <a:custGeom>
              <a:avLst/>
              <a:gdLst>
                <a:gd name="T0" fmla="*/ 15 w 15"/>
                <a:gd name="T1" fmla="*/ 0 h 30"/>
                <a:gd name="T2" fmla="*/ 5 w 15"/>
                <a:gd name="T3" fmla="*/ 8 h 30"/>
                <a:gd name="T4" fmla="*/ 0 w 15"/>
                <a:gd name="T5" fmla="*/ 11 h 30"/>
                <a:gd name="T6" fmla="*/ 10 w 15"/>
                <a:gd name="T7" fmla="*/ 30 h 30"/>
                <a:gd name="T8" fmla="*/ 15 w 15"/>
                <a:gd name="T9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30">
                  <a:moveTo>
                    <a:pt x="15" y="0"/>
                  </a:moveTo>
                  <a:cubicBezTo>
                    <a:pt x="12" y="3"/>
                    <a:pt x="8" y="5"/>
                    <a:pt x="5" y="8"/>
                  </a:cubicBezTo>
                  <a:cubicBezTo>
                    <a:pt x="3" y="9"/>
                    <a:pt x="2" y="10"/>
                    <a:pt x="0" y="11"/>
                  </a:cubicBezTo>
                  <a:cubicBezTo>
                    <a:pt x="4" y="18"/>
                    <a:pt x="7" y="25"/>
                    <a:pt x="10" y="30"/>
                  </a:cubicBezTo>
                  <a:cubicBezTo>
                    <a:pt x="12" y="22"/>
                    <a:pt x="14" y="11"/>
                    <a:pt x="15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>
                <a:cs typeface="+mn-ea"/>
                <a:sym typeface="+mn-lt"/>
              </a:endParaRPr>
            </a:p>
          </p:txBody>
        </p:sp>
        <p:grpSp>
          <p:nvGrpSpPr>
            <p:cNvPr id="34" name="Group 30"/>
            <p:cNvGrpSpPr/>
            <p:nvPr/>
          </p:nvGrpSpPr>
          <p:grpSpPr>
            <a:xfrm flipH="1">
              <a:off x="6417877" y="2779188"/>
              <a:ext cx="800598" cy="2193973"/>
              <a:chOff x="7217081" y="2520108"/>
              <a:chExt cx="800598" cy="2193973"/>
            </a:xfrm>
            <a:solidFill>
              <a:schemeClr val="tx1"/>
            </a:solidFill>
          </p:grpSpPr>
          <p:sp>
            <p:nvSpPr>
              <p:cNvPr id="40" name="Freeform 26"/>
              <p:cNvSpPr/>
              <p:nvPr/>
            </p:nvSpPr>
            <p:spPr bwMode="auto">
              <a:xfrm>
                <a:off x="7350979" y="2520108"/>
                <a:ext cx="463064" cy="463064"/>
              </a:xfrm>
              <a:custGeom>
                <a:avLst/>
                <a:gdLst>
                  <a:gd name="T0" fmla="*/ 126 w 201"/>
                  <a:gd name="T1" fmla="*/ 187 h 201"/>
                  <a:gd name="T2" fmla="*/ 187 w 201"/>
                  <a:gd name="T3" fmla="*/ 76 h 201"/>
                  <a:gd name="T4" fmla="*/ 76 w 201"/>
                  <a:gd name="T5" fmla="*/ 14 h 201"/>
                  <a:gd name="T6" fmla="*/ 14 w 201"/>
                  <a:gd name="T7" fmla="*/ 126 h 201"/>
                  <a:gd name="T8" fmla="*/ 126 w 201"/>
                  <a:gd name="T9" fmla="*/ 187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1" h="201">
                    <a:moveTo>
                      <a:pt x="126" y="187"/>
                    </a:moveTo>
                    <a:cubicBezTo>
                      <a:pt x="174" y="173"/>
                      <a:pt x="201" y="123"/>
                      <a:pt x="187" y="76"/>
                    </a:cubicBezTo>
                    <a:cubicBezTo>
                      <a:pt x="173" y="28"/>
                      <a:pt x="123" y="0"/>
                      <a:pt x="76" y="14"/>
                    </a:cubicBezTo>
                    <a:cubicBezTo>
                      <a:pt x="28" y="28"/>
                      <a:pt x="0" y="78"/>
                      <a:pt x="14" y="126"/>
                    </a:cubicBezTo>
                    <a:cubicBezTo>
                      <a:pt x="28" y="174"/>
                      <a:pt x="78" y="201"/>
                      <a:pt x="126" y="18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>
                  <a:cs typeface="+mn-ea"/>
                  <a:sym typeface="+mn-lt"/>
                </a:endParaRPr>
              </a:p>
            </p:txBody>
          </p:sp>
          <p:sp>
            <p:nvSpPr>
              <p:cNvPr id="41" name="Freeform 27"/>
              <p:cNvSpPr/>
              <p:nvPr/>
            </p:nvSpPr>
            <p:spPr bwMode="auto">
              <a:xfrm>
                <a:off x="7551826" y="2969224"/>
                <a:ext cx="465853" cy="1744857"/>
              </a:xfrm>
              <a:custGeom>
                <a:avLst/>
                <a:gdLst>
                  <a:gd name="T0" fmla="*/ 196 w 202"/>
                  <a:gd name="T1" fmla="*/ 294 h 756"/>
                  <a:gd name="T2" fmla="*/ 162 w 202"/>
                  <a:gd name="T3" fmla="*/ 73 h 756"/>
                  <a:gd name="T4" fmla="*/ 54 w 202"/>
                  <a:gd name="T5" fmla="*/ 10 h 756"/>
                  <a:gd name="T6" fmla="*/ 19 w 202"/>
                  <a:gd name="T7" fmla="*/ 52 h 756"/>
                  <a:gd name="T8" fmla="*/ 0 w 202"/>
                  <a:gd name="T9" fmla="*/ 185 h 756"/>
                  <a:gd name="T10" fmla="*/ 26 w 202"/>
                  <a:gd name="T11" fmla="*/ 141 h 756"/>
                  <a:gd name="T12" fmla="*/ 26 w 202"/>
                  <a:gd name="T13" fmla="*/ 126 h 756"/>
                  <a:gd name="T14" fmla="*/ 28 w 202"/>
                  <a:gd name="T15" fmla="*/ 136 h 756"/>
                  <a:gd name="T16" fmla="*/ 32 w 202"/>
                  <a:gd name="T17" fmla="*/ 124 h 756"/>
                  <a:gd name="T18" fmla="*/ 41 w 202"/>
                  <a:gd name="T19" fmla="*/ 87 h 756"/>
                  <a:gd name="T20" fmla="*/ 42 w 202"/>
                  <a:gd name="T21" fmla="*/ 76 h 756"/>
                  <a:gd name="T22" fmla="*/ 42 w 202"/>
                  <a:gd name="T23" fmla="*/ 74 h 756"/>
                  <a:gd name="T24" fmla="*/ 42 w 202"/>
                  <a:gd name="T25" fmla="*/ 73 h 756"/>
                  <a:gd name="T26" fmla="*/ 82 w 202"/>
                  <a:gd name="T27" fmla="*/ 34 h 756"/>
                  <a:gd name="T28" fmla="*/ 84 w 202"/>
                  <a:gd name="T29" fmla="*/ 34 h 756"/>
                  <a:gd name="T30" fmla="*/ 111 w 202"/>
                  <a:gd name="T31" fmla="*/ 47 h 756"/>
                  <a:gd name="T32" fmla="*/ 122 w 202"/>
                  <a:gd name="T33" fmla="*/ 76 h 756"/>
                  <a:gd name="T34" fmla="*/ 122 w 202"/>
                  <a:gd name="T35" fmla="*/ 76 h 756"/>
                  <a:gd name="T36" fmla="*/ 122 w 202"/>
                  <a:gd name="T37" fmla="*/ 76 h 756"/>
                  <a:gd name="T38" fmla="*/ 122 w 202"/>
                  <a:gd name="T39" fmla="*/ 77 h 756"/>
                  <a:gd name="T40" fmla="*/ 92 w 202"/>
                  <a:gd name="T41" fmla="*/ 190 h 756"/>
                  <a:gd name="T42" fmla="*/ 48 w 202"/>
                  <a:gd name="T43" fmla="*/ 250 h 756"/>
                  <a:gd name="T44" fmla="*/ 52 w 202"/>
                  <a:gd name="T45" fmla="*/ 277 h 756"/>
                  <a:gd name="T46" fmla="*/ 52 w 202"/>
                  <a:gd name="T47" fmla="*/ 706 h 756"/>
                  <a:gd name="T48" fmla="*/ 102 w 202"/>
                  <a:gd name="T49" fmla="*/ 756 h 756"/>
                  <a:gd name="T50" fmla="*/ 152 w 202"/>
                  <a:gd name="T51" fmla="*/ 706 h 756"/>
                  <a:gd name="T52" fmla="*/ 152 w 202"/>
                  <a:gd name="T53" fmla="*/ 361 h 756"/>
                  <a:gd name="T54" fmla="*/ 196 w 202"/>
                  <a:gd name="T55" fmla="*/ 294 h 7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202" h="756">
                    <a:moveTo>
                      <a:pt x="196" y="294"/>
                    </a:moveTo>
                    <a:cubicBezTo>
                      <a:pt x="202" y="204"/>
                      <a:pt x="193" y="152"/>
                      <a:pt x="162" y="73"/>
                    </a:cubicBezTo>
                    <a:cubicBezTo>
                      <a:pt x="138" y="16"/>
                      <a:pt x="88" y="0"/>
                      <a:pt x="54" y="10"/>
                    </a:cubicBezTo>
                    <a:cubicBezTo>
                      <a:pt x="36" y="16"/>
                      <a:pt x="25" y="32"/>
                      <a:pt x="19" y="52"/>
                    </a:cubicBezTo>
                    <a:cubicBezTo>
                      <a:pt x="9" y="74"/>
                      <a:pt x="2" y="134"/>
                      <a:pt x="0" y="185"/>
                    </a:cubicBezTo>
                    <a:cubicBezTo>
                      <a:pt x="12" y="171"/>
                      <a:pt x="20" y="155"/>
                      <a:pt x="26" y="141"/>
                    </a:cubicBezTo>
                    <a:cubicBezTo>
                      <a:pt x="26" y="136"/>
                      <a:pt x="26" y="131"/>
                      <a:pt x="26" y="126"/>
                    </a:cubicBezTo>
                    <a:cubicBezTo>
                      <a:pt x="27" y="129"/>
                      <a:pt x="28" y="133"/>
                      <a:pt x="28" y="136"/>
                    </a:cubicBezTo>
                    <a:cubicBezTo>
                      <a:pt x="30" y="132"/>
                      <a:pt x="31" y="128"/>
                      <a:pt x="32" y="124"/>
                    </a:cubicBezTo>
                    <a:cubicBezTo>
                      <a:pt x="37" y="109"/>
                      <a:pt x="40" y="95"/>
                      <a:pt x="41" y="87"/>
                    </a:cubicBezTo>
                    <a:cubicBezTo>
                      <a:pt x="42" y="82"/>
                      <a:pt x="42" y="78"/>
                      <a:pt x="42" y="76"/>
                    </a:cubicBezTo>
                    <a:cubicBezTo>
                      <a:pt x="42" y="75"/>
                      <a:pt x="42" y="74"/>
                      <a:pt x="42" y="74"/>
                    </a:cubicBezTo>
                    <a:cubicBezTo>
                      <a:pt x="42" y="73"/>
                      <a:pt x="42" y="73"/>
                      <a:pt x="42" y="73"/>
                    </a:cubicBezTo>
                    <a:cubicBezTo>
                      <a:pt x="43" y="51"/>
                      <a:pt x="61" y="34"/>
                      <a:pt x="82" y="34"/>
                    </a:cubicBezTo>
                    <a:cubicBezTo>
                      <a:pt x="83" y="34"/>
                      <a:pt x="83" y="34"/>
                      <a:pt x="84" y="34"/>
                    </a:cubicBezTo>
                    <a:cubicBezTo>
                      <a:pt x="94" y="35"/>
                      <a:pt x="104" y="39"/>
                      <a:pt x="111" y="47"/>
                    </a:cubicBezTo>
                    <a:cubicBezTo>
                      <a:pt x="119" y="55"/>
                      <a:pt x="123" y="65"/>
                      <a:pt x="122" y="76"/>
                    </a:cubicBezTo>
                    <a:cubicBezTo>
                      <a:pt x="122" y="76"/>
                      <a:pt x="122" y="76"/>
                      <a:pt x="122" y="76"/>
                    </a:cubicBezTo>
                    <a:cubicBezTo>
                      <a:pt x="122" y="76"/>
                      <a:pt x="122" y="76"/>
                      <a:pt x="122" y="76"/>
                    </a:cubicBezTo>
                    <a:cubicBezTo>
                      <a:pt x="122" y="77"/>
                      <a:pt x="122" y="77"/>
                      <a:pt x="122" y="77"/>
                    </a:cubicBezTo>
                    <a:cubicBezTo>
                      <a:pt x="121" y="94"/>
                      <a:pt x="116" y="141"/>
                      <a:pt x="92" y="190"/>
                    </a:cubicBezTo>
                    <a:cubicBezTo>
                      <a:pt x="80" y="213"/>
                      <a:pt x="65" y="233"/>
                      <a:pt x="48" y="250"/>
                    </a:cubicBezTo>
                    <a:cubicBezTo>
                      <a:pt x="50" y="259"/>
                      <a:pt x="51" y="269"/>
                      <a:pt x="52" y="277"/>
                    </a:cubicBezTo>
                    <a:cubicBezTo>
                      <a:pt x="52" y="706"/>
                      <a:pt x="52" y="706"/>
                      <a:pt x="52" y="706"/>
                    </a:cubicBezTo>
                    <a:cubicBezTo>
                      <a:pt x="52" y="733"/>
                      <a:pt x="74" y="756"/>
                      <a:pt x="102" y="756"/>
                    </a:cubicBezTo>
                    <a:cubicBezTo>
                      <a:pt x="129" y="756"/>
                      <a:pt x="152" y="733"/>
                      <a:pt x="152" y="706"/>
                    </a:cubicBezTo>
                    <a:cubicBezTo>
                      <a:pt x="152" y="361"/>
                      <a:pt x="152" y="361"/>
                      <a:pt x="152" y="361"/>
                    </a:cubicBezTo>
                    <a:cubicBezTo>
                      <a:pt x="173" y="352"/>
                      <a:pt x="191" y="333"/>
                      <a:pt x="196" y="29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>
                  <a:cs typeface="+mn-ea"/>
                  <a:sym typeface="+mn-lt"/>
                </a:endParaRPr>
              </a:p>
            </p:txBody>
          </p:sp>
          <p:sp>
            <p:nvSpPr>
              <p:cNvPr id="42" name="Freeform 29"/>
              <p:cNvSpPr/>
              <p:nvPr/>
            </p:nvSpPr>
            <p:spPr bwMode="auto">
              <a:xfrm>
                <a:off x="7217081" y="3066858"/>
                <a:ext cx="599751" cy="599751"/>
              </a:xfrm>
              <a:custGeom>
                <a:avLst/>
                <a:gdLst>
                  <a:gd name="T0" fmla="*/ 161 w 260"/>
                  <a:gd name="T1" fmla="*/ 224 h 260"/>
                  <a:gd name="T2" fmla="*/ 229 w 260"/>
                  <a:gd name="T3" fmla="*/ 145 h 260"/>
                  <a:gd name="T4" fmla="*/ 259 w 260"/>
                  <a:gd name="T5" fmla="*/ 33 h 260"/>
                  <a:gd name="T6" fmla="*/ 228 w 260"/>
                  <a:gd name="T7" fmla="*/ 0 h 260"/>
                  <a:gd name="T8" fmla="*/ 195 w 260"/>
                  <a:gd name="T9" fmla="*/ 31 h 260"/>
                  <a:gd name="T10" fmla="*/ 195 w 260"/>
                  <a:gd name="T11" fmla="*/ 32 h 260"/>
                  <a:gd name="T12" fmla="*/ 195 w 260"/>
                  <a:gd name="T13" fmla="*/ 35 h 260"/>
                  <a:gd name="T14" fmla="*/ 194 w 260"/>
                  <a:gd name="T15" fmla="*/ 46 h 260"/>
                  <a:gd name="T16" fmla="*/ 185 w 260"/>
                  <a:gd name="T17" fmla="*/ 85 h 260"/>
                  <a:gd name="T18" fmla="*/ 125 w 260"/>
                  <a:gd name="T19" fmla="*/ 171 h 260"/>
                  <a:gd name="T20" fmla="*/ 34 w 260"/>
                  <a:gd name="T21" fmla="*/ 196 h 260"/>
                  <a:gd name="T22" fmla="*/ 32 w 260"/>
                  <a:gd name="T23" fmla="*/ 196 h 260"/>
                  <a:gd name="T24" fmla="*/ 1 w 260"/>
                  <a:gd name="T25" fmla="*/ 229 h 260"/>
                  <a:gd name="T26" fmla="*/ 33 w 260"/>
                  <a:gd name="T27" fmla="*/ 260 h 260"/>
                  <a:gd name="T28" fmla="*/ 33 w 260"/>
                  <a:gd name="T29" fmla="*/ 260 h 260"/>
                  <a:gd name="T30" fmla="*/ 34 w 260"/>
                  <a:gd name="T31" fmla="*/ 260 h 260"/>
                  <a:gd name="T32" fmla="*/ 161 w 260"/>
                  <a:gd name="T33" fmla="*/ 224 h 2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260" h="260">
                    <a:moveTo>
                      <a:pt x="161" y="224"/>
                    </a:moveTo>
                    <a:cubicBezTo>
                      <a:pt x="194" y="202"/>
                      <a:pt x="215" y="173"/>
                      <a:pt x="229" y="145"/>
                    </a:cubicBezTo>
                    <a:cubicBezTo>
                      <a:pt x="258" y="88"/>
                      <a:pt x="259" y="36"/>
                      <a:pt x="259" y="33"/>
                    </a:cubicBezTo>
                    <a:cubicBezTo>
                      <a:pt x="260" y="16"/>
                      <a:pt x="246" y="1"/>
                      <a:pt x="228" y="0"/>
                    </a:cubicBezTo>
                    <a:cubicBezTo>
                      <a:pt x="211" y="0"/>
                      <a:pt x="196" y="14"/>
                      <a:pt x="195" y="31"/>
                    </a:cubicBezTo>
                    <a:cubicBezTo>
                      <a:pt x="195" y="31"/>
                      <a:pt x="195" y="31"/>
                      <a:pt x="195" y="32"/>
                    </a:cubicBezTo>
                    <a:cubicBezTo>
                      <a:pt x="195" y="32"/>
                      <a:pt x="195" y="33"/>
                      <a:pt x="195" y="35"/>
                    </a:cubicBezTo>
                    <a:cubicBezTo>
                      <a:pt x="195" y="37"/>
                      <a:pt x="195" y="41"/>
                      <a:pt x="194" y="46"/>
                    </a:cubicBezTo>
                    <a:cubicBezTo>
                      <a:pt x="192" y="56"/>
                      <a:pt x="190" y="69"/>
                      <a:pt x="185" y="85"/>
                    </a:cubicBezTo>
                    <a:cubicBezTo>
                      <a:pt x="175" y="115"/>
                      <a:pt x="157" y="149"/>
                      <a:pt x="125" y="171"/>
                    </a:cubicBezTo>
                    <a:cubicBezTo>
                      <a:pt x="104" y="186"/>
                      <a:pt x="76" y="196"/>
                      <a:pt x="34" y="196"/>
                    </a:cubicBezTo>
                    <a:cubicBezTo>
                      <a:pt x="34" y="196"/>
                      <a:pt x="33" y="196"/>
                      <a:pt x="32" y="196"/>
                    </a:cubicBezTo>
                    <a:cubicBezTo>
                      <a:pt x="15" y="196"/>
                      <a:pt x="0" y="211"/>
                      <a:pt x="1" y="229"/>
                    </a:cubicBezTo>
                    <a:cubicBezTo>
                      <a:pt x="1" y="246"/>
                      <a:pt x="15" y="260"/>
                      <a:pt x="33" y="260"/>
                    </a:cubicBezTo>
                    <a:cubicBezTo>
                      <a:pt x="33" y="260"/>
                      <a:pt x="33" y="260"/>
                      <a:pt x="33" y="260"/>
                    </a:cubicBezTo>
                    <a:cubicBezTo>
                      <a:pt x="33" y="260"/>
                      <a:pt x="34" y="260"/>
                      <a:pt x="34" y="260"/>
                    </a:cubicBezTo>
                    <a:cubicBezTo>
                      <a:pt x="87" y="260"/>
                      <a:pt x="129" y="246"/>
                      <a:pt x="161" y="2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>
                  <a:cs typeface="+mn-ea"/>
                  <a:sym typeface="+mn-lt"/>
                </a:endParaRPr>
              </a:p>
            </p:txBody>
          </p:sp>
        </p:grpSp>
        <p:sp>
          <p:nvSpPr>
            <p:cNvPr id="36" name="Freeform 30"/>
            <p:cNvSpPr/>
            <p:nvPr/>
          </p:nvSpPr>
          <p:spPr bwMode="auto">
            <a:xfrm flipH="1">
              <a:off x="7239397" y="2779188"/>
              <a:ext cx="461669" cy="463064"/>
            </a:xfrm>
            <a:custGeom>
              <a:avLst/>
              <a:gdLst>
                <a:gd name="T0" fmla="*/ 13 w 200"/>
                <a:gd name="T1" fmla="*/ 76 h 201"/>
                <a:gd name="T2" fmla="*/ 75 w 200"/>
                <a:gd name="T3" fmla="*/ 187 h 201"/>
                <a:gd name="T4" fmla="*/ 186 w 200"/>
                <a:gd name="T5" fmla="*/ 126 h 201"/>
                <a:gd name="T6" fmla="*/ 125 w 200"/>
                <a:gd name="T7" fmla="*/ 14 h 201"/>
                <a:gd name="T8" fmla="*/ 13 w 200"/>
                <a:gd name="T9" fmla="*/ 7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0" h="201">
                  <a:moveTo>
                    <a:pt x="13" y="76"/>
                  </a:moveTo>
                  <a:cubicBezTo>
                    <a:pt x="0" y="123"/>
                    <a:pt x="27" y="173"/>
                    <a:pt x="75" y="187"/>
                  </a:cubicBezTo>
                  <a:cubicBezTo>
                    <a:pt x="122" y="201"/>
                    <a:pt x="172" y="174"/>
                    <a:pt x="186" y="126"/>
                  </a:cubicBezTo>
                  <a:cubicBezTo>
                    <a:pt x="200" y="78"/>
                    <a:pt x="173" y="28"/>
                    <a:pt x="125" y="14"/>
                  </a:cubicBezTo>
                  <a:cubicBezTo>
                    <a:pt x="77" y="0"/>
                    <a:pt x="27" y="28"/>
                    <a:pt x="13" y="76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>
                <a:cs typeface="+mn-ea"/>
                <a:sym typeface="+mn-lt"/>
              </a:endParaRPr>
            </a:p>
          </p:txBody>
        </p:sp>
        <p:sp>
          <p:nvSpPr>
            <p:cNvPr id="37" name="Freeform 31"/>
            <p:cNvSpPr/>
            <p:nvPr/>
          </p:nvSpPr>
          <p:spPr bwMode="auto">
            <a:xfrm flipH="1">
              <a:off x="7639696" y="4115378"/>
              <a:ext cx="149241" cy="19527"/>
            </a:xfrm>
            <a:custGeom>
              <a:avLst/>
              <a:gdLst>
                <a:gd name="T0" fmla="*/ 0 w 65"/>
                <a:gd name="T1" fmla="*/ 9 h 9"/>
                <a:gd name="T2" fmla="*/ 65 w 65"/>
                <a:gd name="T3" fmla="*/ 9 h 9"/>
                <a:gd name="T4" fmla="*/ 65 w 65"/>
                <a:gd name="T5" fmla="*/ 0 h 9"/>
                <a:gd name="T6" fmla="*/ 44 w 65"/>
                <a:gd name="T7" fmla="*/ 0 h 9"/>
                <a:gd name="T8" fmla="*/ 33 w 65"/>
                <a:gd name="T9" fmla="*/ 2 h 9"/>
                <a:gd name="T10" fmla="*/ 31 w 65"/>
                <a:gd name="T11" fmla="*/ 2 h 9"/>
                <a:gd name="T12" fmla="*/ 17 w 65"/>
                <a:gd name="T13" fmla="*/ 0 h 9"/>
                <a:gd name="T14" fmla="*/ 0 w 65"/>
                <a:gd name="T15" fmla="*/ 0 h 9"/>
                <a:gd name="T16" fmla="*/ 0 w 65"/>
                <a:gd name="T17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5" h="9">
                  <a:moveTo>
                    <a:pt x="0" y="9"/>
                  </a:moveTo>
                  <a:cubicBezTo>
                    <a:pt x="65" y="9"/>
                    <a:pt x="65" y="9"/>
                    <a:pt x="65" y="9"/>
                  </a:cubicBezTo>
                  <a:cubicBezTo>
                    <a:pt x="65" y="0"/>
                    <a:pt x="65" y="0"/>
                    <a:pt x="65" y="0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40" y="1"/>
                    <a:pt x="37" y="2"/>
                    <a:pt x="33" y="2"/>
                  </a:cubicBezTo>
                  <a:cubicBezTo>
                    <a:pt x="32" y="2"/>
                    <a:pt x="31" y="2"/>
                    <a:pt x="31" y="2"/>
                  </a:cubicBezTo>
                  <a:cubicBezTo>
                    <a:pt x="26" y="2"/>
                    <a:pt x="21" y="1"/>
                    <a:pt x="1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>
                <a:cs typeface="+mn-ea"/>
                <a:sym typeface="+mn-lt"/>
              </a:endParaRPr>
            </a:p>
          </p:txBody>
        </p:sp>
        <p:sp>
          <p:nvSpPr>
            <p:cNvPr id="38" name="Freeform 32"/>
            <p:cNvSpPr/>
            <p:nvPr/>
          </p:nvSpPr>
          <p:spPr bwMode="auto">
            <a:xfrm flipH="1">
              <a:off x="7429086" y="4059587"/>
              <a:ext cx="588593" cy="535592"/>
            </a:xfrm>
            <a:custGeom>
              <a:avLst/>
              <a:gdLst>
                <a:gd name="T0" fmla="*/ 236 w 255"/>
                <a:gd name="T1" fmla="*/ 41 h 232"/>
                <a:gd name="T2" fmla="*/ 188 w 255"/>
                <a:gd name="T3" fmla="*/ 41 h 232"/>
                <a:gd name="T4" fmla="*/ 188 w 255"/>
                <a:gd name="T5" fmla="*/ 0 h 232"/>
                <a:gd name="T6" fmla="*/ 167 w 255"/>
                <a:gd name="T7" fmla="*/ 0 h 232"/>
                <a:gd name="T8" fmla="*/ 156 w 255"/>
                <a:gd name="T9" fmla="*/ 16 h 232"/>
                <a:gd name="T10" fmla="*/ 172 w 255"/>
                <a:gd name="T11" fmla="*/ 16 h 232"/>
                <a:gd name="T12" fmla="*/ 172 w 255"/>
                <a:gd name="T13" fmla="*/ 41 h 232"/>
                <a:gd name="T14" fmla="*/ 84 w 255"/>
                <a:gd name="T15" fmla="*/ 41 h 232"/>
                <a:gd name="T16" fmla="*/ 84 w 255"/>
                <a:gd name="T17" fmla="*/ 16 h 232"/>
                <a:gd name="T18" fmla="*/ 103 w 255"/>
                <a:gd name="T19" fmla="*/ 16 h 232"/>
                <a:gd name="T20" fmla="*/ 92 w 255"/>
                <a:gd name="T21" fmla="*/ 0 h 232"/>
                <a:gd name="T22" fmla="*/ 68 w 255"/>
                <a:gd name="T23" fmla="*/ 0 h 232"/>
                <a:gd name="T24" fmla="*/ 68 w 255"/>
                <a:gd name="T25" fmla="*/ 41 h 232"/>
                <a:gd name="T26" fmla="*/ 20 w 255"/>
                <a:gd name="T27" fmla="*/ 41 h 232"/>
                <a:gd name="T28" fmla="*/ 1 w 255"/>
                <a:gd name="T29" fmla="*/ 60 h 232"/>
                <a:gd name="T30" fmla="*/ 0 w 255"/>
                <a:gd name="T31" fmla="*/ 212 h 232"/>
                <a:gd name="T32" fmla="*/ 19 w 255"/>
                <a:gd name="T33" fmla="*/ 231 h 232"/>
                <a:gd name="T34" fmla="*/ 235 w 255"/>
                <a:gd name="T35" fmla="*/ 232 h 232"/>
                <a:gd name="T36" fmla="*/ 254 w 255"/>
                <a:gd name="T37" fmla="*/ 213 h 232"/>
                <a:gd name="T38" fmla="*/ 255 w 255"/>
                <a:gd name="T39" fmla="*/ 61 h 232"/>
                <a:gd name="T40" fmla="*/ 236 w 255"/>
                <a:gd name="T41" fmla="*/ 41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55" h="232">
                  <a:moveTo>
                    <a:pt x="236" y="41"/>
                  </a:moveTo>
                  <a:cubicBezTo>
                    <a:pt x="188" y="41"/>
                    <a:pt x="188" y="41"/>
                    <a:pt x="188" y="41"/>
                  </a:cubicBezTo>
                  <a:cubicBezTo>
                    <a:pt x="188" y="0"/>
                    <a:pt x="188" y="0"/>
                    <a:pt x="188" y="0"/>
                  </a:cubicBezTo>
                  <a:cubicBezTo>
                    <a:pt x="167" y="0"/>
                    <a:pt x="167" y="0"/>
                    <a:pt x="167" y="0"/>
                  </a:cubicBezTo>
                  <a:cubicBezTo>
                    <a:pt x="165" y="6"/>
                    <a:pt x="161" y="11"/>
                    <a:pt x="156" y="16"/>
                  </a:cubicBezTo>
                  <a:cubicBezTo>
                    <a:pt x="172" y="16"/>
                    <a:pt x="172" y="16"/>
                    <a:pt x="172" y="16"/>
                  </a:cubicBezTo>
                  <a:cubicBezTo>
                    <a:pt x="172" y="41"/>
                    <a:pt x="172" y="41"/>
                    <a:pt x="172" y="41"/>
                  </a:cubicBezTo>
                  <a:cubicBezTo>
                    <a:pt x="84" y="41"/>
                    <a:pt x="84" y="41"/>
                    <a:pt x="84" y="41"/>
                  </a:cubicBezTo>
                  <a:cubicBezTo>
                    <a:pt x="84" y="16"/>
                    <a:pt x="84" y="16"/>
                    <a:pt x="84" y="16"/>
                  </a:cubicBezTo>
                  <a:cubicBezTo>
                    <a:pt x="103" y="16"/>
                    <a:pt x="103" y="16"/>
                    <a:pt x="103" y="16"/>
                  </a:cubicBezTo>
                  <a:cubicBezTo>
                    <a:pt x="98" y="11"/>
                    <a:pt x="94" y="6"/>
                    <a:pt x="92" y="0"/>
                  </a:cubicBezTo>
                  <a:cubicBezTo>
                    <a:pt x="68" y="0"/>
                    <a:pt x="68" y="0"/>
                    <a:pt x="68" y="0"/>
                  </a:cubicBezTo>
                  <a:cubicBezTo>
                    <a:pt x="68" y="41"/>
                    <a:pt x="68" y="41"/>
                    <a:pt x="68" y="41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9" y="41"/>
                    <a:pt x="1" y="49"/>
                    <a:pt x="1" y="60"/>
                  </a:cubicBezTo>
                  <a:cubicBezTo>
                    <a:pt x="0" y="212"/>
                    <a:pt x="0" y="212"/>
                    <a:pt x="0" y="212"/>
                  </a:cubicBezTo>
                  <a:cubicBezTo>
                    <a:pt x="0" y="223"/>
                    <a:pt x="9" y="231"/>
                    <a:pt x="19" y="231"/>
                  </a:cubicBezTo>
                  <a:cubicBezTo>
                    <a:pt x="235" y="232"/>
                    <a:pt x="235" y="232"/>
                    <a:pt x="235" y="232"/>
                  </a:cubicBezTo>
                  <a:cubicBezTo>
                    <a:pt x="246" y="232"/>
                    <a:pt x="254" y="224"/>
                    <a:pt x="254" y="213"/>
                  </a:cubicBezTo>
                  <a:cubicBezTo>
                    <a:pt x="255" y="61"/>
                    <a:pt x="255" y="61"/>
                    <a:pt x="255" y="61"/>
                  </a:cubicBezTo>
                  <a:cubicBezTo>
                    <a:pt x="255" y="50"/>
                    <a:pt x="246" y="41"/>
                    <a:pt x="236" y="4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>
                <a:cs typeface="+mn-ea"/>
                <a:sym typeface="+mn-lt"/>
              </a:endParaRPr>
            </a:p>
          </p:txBody>
        </p:sp>
        <p:sp>
          <p:nvSpPr>
            <p:cNvPr id="39" name="Freeform 33"/>
            <p:cNvSpPr/>
            <p:nvPr/>
          </p:nvSpPr>
          <p:spPr bwMode="auto">
            <a:xfrm flipH="1">
              <a:off x="7539272" y="3307805"/>
              <a:ext cx="256638" cy="793624"/>
            </a:xfrm>
            <a:custGeom>
              <a:avLst/>
              <a:gdLst>
                <a:gd name="T0" fmla="*/ 34 w 111"/>
                <a:gd name="T1" fmla="*/ 344 h 344"/>
                <a:gd name="T2" fmla="*/ 35 w 111"/>
                <a:gd name="T3" fmla="*/ 344 h 344"/>
                <a:gd name="T4" fmla="*/ 65 w 111"/>
                <a:gd name="T5" fmla="*/ 310 h 344"/>
                <a:gd name="T6" fmla="*/ 64 w 111"/>
                <a:gd name="T7" fmla="*/ 263 h 344"/>
                <a:gd name="T8" fmla="*/ 102 w 111"/>
                <a:gd name="T9" fmla="*/ 52 h 344"/>
                <a:gd name="T10" fmla="*/ 102 w 111"/>
                <a:gd name="T11" fmla="*/ 52 h 344"/>
                <a:gd name="T12" fmla="*/ 102 w 111"/>
                <a:gd name="T13" fmla="*/ 52 h 344"/>
                <a:gd name="T14" fmla="*/ 102 w 111"/>
                <a:gd name="T15" fmla="*/ 52 h 344"/>
                <a:gd name="T16" fmla="*/ 90 w 111"/>
                <a:gd name="T17" fmla="*/ 9 h 344"/>
                <a:gd name="T18" fmla="*/ 47 w 111"/>
                <a:gd name="T19" fmla="*/ 20 h 344"/>
                <a:gd name="T20" fmla="*/ 0 w 111"/>
                <a:gd name="T21" fmla="*/ 263 h 344"/>
                <a:gd name="T22" fmla="*/ 2 w 111"/>
                <a:gd name="T23" fmla="*/ 314 h 344"/>
                <a:gd name="T24" fmla="*/ 34 w 111"/>
                <a:gd name="T25" fmla="*/ 34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" h="344">
                  <a:moveTo>
                    <a:pt x="34" y="344"/>
                  </a:moveTo>
                  <a:cubicBezTo>
                    <a:pt x="34" y="344"/>
                    <a:pt x="35" y="344"/>
                    <a:pt x="35" y="344"/>
                  </a:cubicBezTo>
                  <a:cubicBezTo>
                    <a:pt x="53" y="343"/>
                    <a:pt x="66" y="328"/>
                    <a:pt x="65" y="310"/>
                  </a:cubicBezTo>
                  <a:cubicBezTo>
                    <a:pt x="65" y="294"/>
                    <a:pt x="64" y="278"/>
                    <a:pt x="64" y="263"/>
                  </a:cubicBezTo>
                  <a:cubicBezTo>
                    <a:pt x="64" y="123"/>
                    <a:pt x="100" y="57"/>
                    <a:pt x="102" y="52"/>
                  </a:cubicBezTo>
                  <a:cubicBezTo>
                    <a:pt x="102" y="52"/>
                    <a:pt x="102" y="52"/>
                    <a:pt x="102" y="52"/>
                  </a:cubicBezTo>
                  <a:cubicBezTo>
                    <a:pt x="102" y="52"/>
                    <a:pt x="102" y="52"/>
                    <a:pt x="102" y="52"/>
                  </a:cubicBezTo>
                  <a:cubicBezTo>
                    <a:pt x="102" y="52"/>
                    <a:pt x="102" y="52"/>
                    <a:pt x="102" y="52"/>
                  </a:cubicBezTo>
                  <a:cubicBezTo>
                    <a:pt x="111" y="37"/>
                    <a:pt x="106" y="17"/>
                    <a:pt x="90" y="9"/>
                  </a:cubicBezTo>
                  <a:cubicBezTo>
                    <a:pt x="75" y="0"/>
                    <a:pt x="56" y="5"/>
                    <a:pt x="47" y="20"/>
                  </a:cubicBezTo>
                  <a:cubicBezTo>
                    <a:pt x="44" y="24"/>
                    <a:pt x="0" y="102"/>
                    <a:pt x="0" y="263"/>
                  </a:cubicBezTo>
                  <a:cubicBezTo>
                    <a:pt x="0" y="279"/>
                    <a:pt x="1" y="296"/>
                    <a:pt x="2" y="314"/>
                  </a:cubicBezTo>
                  <a:cubicBezTo>
                    <a:pt x="2" y="331"/>
                    <a:pt x="17" y="344"/>
                    <a:pt x="34" y="344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>
                <a:cs typeface="+mn-ea"/>
                <a:sym typeface="+mn-lt"/>
              </a:endParaRPr>
            </a:p>
          </p:txBody>
        </p:sp>
      </p:grpSp>
      <p:sp>
        <p:nvSpPr>
          <p:cNvPr id="43" name="Freeform 9"/>
          <p:cNvSpPr/>
          <p:nvPr/>
        </p:nvSpPr>
        <p:spPr bwMode="auto">
          <a:xfrm>
            <a:off x="513081" y="4938709"/>
            <a:ext cx="1363613" cy="298154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id-ID">
              <a:cs typeface="+mn-ea"/>
              <a:sym typeface="+mn-lt"/>
            </a:endParaRPr>
          </a:p>
        </p:txBody>
      </p:sp>
      <p:sp>
        <p:nvSpPr>
          <p:cNvPr id="44" name="TextBox 7"/>
          <p:cNvSpPr txBox="1"/>
          <p:nvPr/>
        </p:nvSpPr>
        <p:spPr>
          <a:xfrm>
            <a:off x="712331" y="4925401"/>
            <a:ext cx="949960" cy="31432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1600" b="1" dirty="0">
                <a:solidFill>
                  <a:schemeClr val="bg1"/>
                </a:solidFill>
                <a:cs typeface="+mn-ea"/>
                <a:sym typeface="+mn-lt"/>
              </a:rPr>
              <a:t>统一输出</a:t>
            </a:r>
            <a:endParaRPr lang="id-ID" sz="16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45" name="Freeform 9"/>
          <p:cNvSpPr/>
          <p:nvPr/>
        </p:nvSpPr>
        <p:spPr bwMode="auto">
          <a:xfrm>
            <a:off x="4841927" y="4938709"/>
            <a:ext cx="1363613" cy="298154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id-ID">
              <a:cs typeface="+mn-ea"/>
              <a:sym typeface="+mn-lt"/>
            </a:endParaRPr>
          </a:p>
        </p:txBody>
      </p:sp>
      <p:sp>
        <p:nvSpPr>
          <p:cNvPr id="46" name="TextBox 10"/>
          <p:cNvSpPr txBox="1"/>
          <p:nvPr/>
        </p:nvSpPr>
        <p:spPr>
          <a:xfrm>
            <a:off x="5041178" y="4925401"/>
            <a:ext cx="949960" cy="31432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sz="1600" b="1" dirty="0">
                <a:solidFill>
                  <a:schemeClr val="bg1"/>
                </a:solidFill>
                <a:cs typeface="+mn-ea"/>
                <a:sym typeface="+mn-lt"/>
              </a:rPr>
              <a:t>自行创作</a:t>
            </a:r>
            <a:endParaRPr lang="zh-CN" sz="16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cxnSp>
        <p:nvCxnSpPr>
          <p:cNvPr id="197" name="Straight Connector 3"/>
          <p:cNvCxnSpPr/>
          <p:nvPr/>
        </p:nvCxnSpPr>
        <p:spPr>
          <a:xfrm>
            <a:off x="120015" y="1764665"/>
            <a:ext cx="8944610" cy="15875"/>
          </a:xfrm>
          <a:prstGeom prst="line">
            <a:avLst/>
          </a:prstGeom>
          <a:ln w="12700"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1" name="组合 200"/>
          <p:cNvGrpSpPr/>
          <p:nvPr/>
        </p:nvGrpSpPr>
        <p:grpSpPr>
          <a:xfrm>
            <a:off x="452553" y="1925195"/>
            <a:ext cx="593090" cy="624526"/>
            <a:chOff x="412409" y="1823948"/>
            <a:chExt cx="593090" cy="624524"/>
          </a:xfrm>
        </p:grpSpPr>
        <p:sp>
          <p:nvSpPr>
            <p:cNvPr id="199" name="Freeform 14"/>
            <p:cNvSpPr>
              <a:spLocks noEditPoints="1"/>
            </p:cNvSpPr>
            <p:nvPr/>
          </p:nvSpPr>
          <p:spPr bwMode="auto">
            <a:xfrm>
              <a:off x="540443" y="1823948"/>
              <a:ext cx="324758" cy="311803"/>
            </a:xfrm>
            <a:custGeom>
              <a:avLst/>
              <a:gdLst>
                <a:gd name="T0" fmla="*/ 156 w 156"/>
                <a:gd name="T1" fmla="*/ 150 h 150"/>
                <a:gd name="T2" fmla="*/ 0 w 156"/>
                <a:gd name="T3" fmla="*/ 150 h 150"/>
                <a:gd name="T4" fmla="*/ 0 w 156"/>
                <a:gd name="T5" fmla="*/ 146 h 150"/>
                <a:gd name="T6" fmla="*/ 58 w 156"/>
                <a:gd name="T7" fmla="*/ 100 h 150"/>
                <a:gd name="T8" fmla="*/ 59 w 156"/>
                <a:gd name="T9" fmla="*/ 95 h 150"/>
                <a:gd name="T10" fmla="*/ 47 w 156"/>
                <a:gd name="T11" fmla="*/ 72 h 150"/>
                <a:gd name="T12" fmla="*/ 41 w 156"/>
                <a:gd name="T13" fmla="*/ 64 h 150"/>
                <a:gd name="T14" fmla="*/ 42 w 156"/>
                <a:gd name="T15" fmla="*/ 46 h 150"/>
                <a:gd name="T16" fmla="*/ 42 w 156"/>
                <a:gd name="T17" fmla="*/ 46 h 150"/>
                <a:gd name="T18" fmla="*/ 50 w 156"/>
                <a:gd name="T19" fmla="*/ 10 h 150"/>
                <a:gd name="T20" fmla="*/ 78 w 156"/>
                <a:gd name="T21" fmla="*/ 0 h 150"/>
                <a:gd name="T22" fmla="*/ 106 w 156"/>
                <a:gd name="T23" fmla="*/ 10 h 150"/>
                <a:gd name="T24" fmla="*/ 114 w 156"/>
                <a:gd name="T25" fmla="*/ 46 h 150"/>
                <a:gd name="T26" fmla="*/ 114 w 156"/>
                <a:gd name="T27" fmla="*/ 46 h 150"/>
                <a:gd name="T28" fmla="*/ 115 w 156"/>
                <a:gd name="T29" fmla="*/ 64 h 150"/>
                <a:gd name="T30" fmla="*/ 109 w 156"/>
                <a:gd name="T31" fmla="*/ 72 h 150"/>
                <a:gd name="T32" fmla="*/ 97 w 156"/>
                <a:gd name="T33" fmla="*/ 95 h 150"/>
                <a:gd name="T34" fmla="*/ 98 w 156"/>
                <a:gd name="T35" fmla="*/ 100 h 150"/>
                <a:gd name="T36" fmla="*/ 156 w 156"/>
                <a:gd name="T37" fmla="*/ 146 h 150"/>
                <a:gd name="T38" fmla="*/ 156 w 156"/>
                <a:gd name="T39" fmla="*/ 150 h 150"/>
                <a:gd name="T40" fmla="*/ 9 w 156"/>
                <a:gd name="T41" fmla="*/ 142 h 150"/>
                <a:gd name="T42" fmla="*/ 147 w 156"/>
                <a:gd name="T43" fmla="*/ 142 h 150"/>
                <a:gd name="T44" fmla="*/ 126 w 156"/>
                <a:gd name="T45" fmla="*/ 121 h 150"/>
                <a:gd name="T46" fmla="*/ 96 w 156"/>
                <a:gd name="T47" fmla="*/ 108 h 150"/>
                <a:gd name="T48" fmla="*/ 89 w 156"/>
                <a:gd name="T49" fmla="*/ 93 h 150"/>
                <a:gd name="T50" fmla="*/ 89 w 156"/>
                <a:gd name="T51" fmla="*/ 92 h 150"/>
                <a:gd name="T52" fmla="*/ 90 w 156"/>
                <a:gd name="T53" fmla="*/ 90 h 150"/>
                <a:gd name="T54" fmla="*/ 102 w 156"/>
                <a:gd name="T55" fmla="*/ 68 h 150"/>
                <a:gd name="T56" fmla="*/ 102 w 156"/>
                <a:gd name="T57" fmla="*/ 64 h 150"/>
                <a:gd name="T58" fmla="*/ 106 w 156"/>
                <a:gd name="T59" fmla="*/ 64 h 150"/>
                <a:gd name="T60" fmla="*/ 108 w 156"/>
                <a:gd name="T61" fmla="*/ 60 h 150"/>
                <a:gd name="T62" fmla="*/ 107 w 156"/>
                <a:gd name="T63" fmla="*/ 51 h 150"/>
                <a:gd name="T64" fmla="*/ 105 w 156"/>
                <a:gd name="T65" fmla="*/ 50 h 150"/>
                <a:gd name="T66" fmla="*/ 106 w 156"/>
                <a:gd name="T67" fmla="*/ 48 h 150"/>
                <a:gd name="T68" fmla="*/ 106 w 156"/>
                <a:gd name="T69" fmla="*/ 45 h 150"/>
                <a:gd name="T70" fmla="*/ 100 w 156"/>
                <a:gd name="T71" fmla="*/ 15 h 150"/>
                <a:gd name="T72" fmla="*/ 78 w 156"/>
                <a:gd name="T73" fmla="*/ 8 h 150"/>
                <a:gd name="T74" fmla="*/ 56 w 156"/>
                <a:gd name="T75" fmla="*/ 15 h 150"/>
                <a:gd name="T76" fmla="*/ 50 w 156"/>
                <a:gd name="T77" fmla="*/ 45 h 150"/>
                <a:gd name="T78" fmla="*/ 50 w 156"/>
                <a:gd name="T79" fmla="*/ 48 h 150"/>
                <a:gd name="T80" fmla="*/ 51 w 156"/>
                <a:gd name="T81" fmla="*/ 50 h 150"/>
                <a:gd name="T82" fmla="*/ 49 w 156"/>
                <a:gd name="T83" fmla="*/ 51 h 150"/>
                <a:gd name="T84" fmla="*/ 48 w 156"/>
                <a:gd name="T85" fmla="*/ 60 h 150"/>
                <a:gd name="T86" fmla="*/ 50 w 156"/>
                <a:gd name="T87" fmla="*/ 64 h 150"/>
                <a:gd name="T88" fmla="*/ 54 w 156"/>
                <a:gd name="T89" fmla="*/ 64 h 150"/>
                <a:gd name="T90" fmla="*/ 54 w 156"/>
                <a:gd name="T91" fmla="*/ 68 h 150"/>
                <a:gd name="T92" fmla="*/ 66 w 156"/>
                <a:gd name="T93" fmla="*/ 90 h 150"/>
                <a:gd name="T94" fmla="*/ 67 w 156"/>
                <a:gd name="T95" fmla="*/ 92 h 150"/>
                <a:gd name="T96" fmla="*/ 67 w 156"/>
                <a:gd name="T97" fmla="*/ 93 h 150"/>
                <a:gd name="T98" fmla="*/ 60 w 156"/>
                <a:gd name="T99" fmla="*/ 108 h 150"/>
                <a:gd name="T100" fmla="*/ 30 w 156"/>
                <a:gd name="T101" fmla="*/ 121 h 150"/>
                <a:gd name="T102" fmla="*/ 9 w 156"/>
                <a:gd name="T103" fmla="*/ 142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56" h="150">
                  <a:moveTo>
                    <a:pt x="156" y="15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46"/>
                    <a:pt x="0" y="146"/>
                    <a:pt x="0" y="146"/>
                  </a:cubicBezTo>
                  <a:cubicBezTo>
                    <a:pt x="0" y="122"/>
                    <a:pt x="46" y="103"/>
                    <a:pt x="58" y="100"/>
                  </a:cubicBezTo>
                  <a:cubicBezTo>
                    <a:pt x="59" y="99"/>
                    <a:pt x="59" y="97"/>
                    <a:pt x="59" y="95"/>
                  </a:cubicBezTo>
                  <a:cubicBezTo>
                    <a:pt x="56" y="92"/>
                    <a:pt x="50" y="83"/>
                    <a:pt x="47" y="72"/>
                  </a:cubicBezTo>
                  <a:cubicBezTo>
                    <a:pt x="44" y="70"/>
                    <a:pt x="42" y="68"/>
                    <a:pt x="41" y="64"/>
                  </a:cubicBezTo>
                  <a:cubicBezTo>
                    <a:pt x="39" y="58"/>
                    <a:pt x="39" y="51"/>
                    <a:pt x="42" y="46"/>
                  </a:cubicBezTo>
                  <a:cubicBezTo>
                    <a:pt x="42" y="46"/>
                    <a:pt x="42" y="46"/>
                    <a:pt x="42" y="46"/>
                  </a:cubicBezTo>
                  <a:cubicBezTo>
                    <a:pt x="42" y="39"/>
                    <a:pt x="40" y="22"/>
                    <a:pt x="50" y="10"/>
                  </a:cubicBezTo>
                  <a:cubicBezTo>
                    <a:pt x="56" y="3"/>
                    <a:pt x="66" y="0"/>
                    <a:pt x="78" y="0"/>
                  </a:cubicBezTo>
                  <a:cubicBezTo>
                    <a:pt x="90" y="0"/>
                    <a:pt x="100" y="3"/>
                    <a:pt x="106" y="10"/>
                  </a:cubicBezTo>
                  <a:cubicBezTo>
                    <a:pt x="116" y="22"/>
                    <a:pt x="114" y="39"/>
                    <a:pt x="114" y="46"/>
                  </a:cubicBezTo>
                  <a:cubicBezTo>
                    <a:pt x="114" y="46"/>
                    <a:pt x="114" y="46"/>
                    <a:pt x="114" y="46"/>
                  </a:cubicBezTo>
                  <a:cubicBezTo>
                    <a:pt x="117" y="51"/>
                    <a:pt x="117" y="58"/>
                    <a:pt x="115" y="64"/>
                  </a:cubicBezTo>
                  <a:cubicBezTo>
                    <a:pt x="114" y="68"/>
                    <a:pt x="112" y="70"/>
                    <a:pt x="109" y="72"/>
                  </a:cubicBezTo>
                  <a:cubicBezTo>
                    <a:pt x="106" y="83"/>
                    <a:pt x="100" y="92"/>
                    <a:pt x="97" y="95"/>
                  </a:cubicBezTo>
                  <a:cubicBezTo>
                    <a:pt x="97" y="97"/>
                    <a:pt x="97" y="99"/>
                    <a:pt x="98" y="100"/>
                  </a:cubicBezTo>
                  <a:cubicBezTo>
                    <a:pt x="110" y="103"/>
                    <a:pt x="156" y="122"/>
                    <a:pt x="156" y="146"/>
                  </a:cubicBezTo>
                  <a:lnTo>
                    <a:pt x="156" y="150"/>
                  </a:lnTo>
                  <a:close/>
                  <a:moveTo>
                    <a:pt x="9" y="142"/>
                  </a:moveTo>
                  <a:cubicBezTo>
                    <a:pt x="147" y="142"/>
                    <a:pt x="147" y="142"/>
                    <a:pt x="147" y="142"/>
                  </a:cubicBezTo>
                  <a:cubicBezTo>
                    <a:pt x="145" y="136"/>
                    <a:pt x="138" y="128"/>
                    <a:pt x="126" y="121"/>
                  </a:cubicBezTo>
                  <a:cubicBezTo>
                    <a:pt x="114" y="114"/>
                    <a:pt x="101" y="109"/>
                    <a:pt x="96" y="108"/>
                  </a:cubicBezTo>
                  <a:cubicBezTo>
                    <a:pt x="89" y="107"/>
                    <a:pt x="89" y="97"/>
                    <a:pt x="89" y="93"/>
                  </a:cubicBezTo>
                  <a:cubicBezTo>
                    <a:pt x="89" y="92"/>
                    <a:pt x="89" y="92"/>
                    <a:pt x="89" y="92"/>
                  </a:cubicBezTo>
                  <a:cubicBezTo>
                    <a:pt x="90" y="90"/>
                    <a:pt x="90" y="90"/>
                    <a:pt x="90" y="90"/>
                  </a:cubicBezTo>
                  <a:cubicBezTo>
                    <a:pt x="90" y="90"/>
                    <a:pt x="100" y="80"/>
                    <a:pt x="102" y="68"/>
                  </a:cubicBezTo>
                  <a:cubicBezTo>
                    <a:pt x="102" y="64"/>
                    <a:pt x="102" y="64"/>
                    <a:pt x="102" y="64"/>
                  </a:cubicBezTo>
                  <a:cubicBezTo>
                    <a:pt x="106" y="64"/>
                    <a:pt x="106" y="64"/>
                    <a:pt x="106" y="64"/>
                  </a:cubicBezTo>
                  <a:cubicBezTo>
                    <a:pt x="106" y="64"/>
                    <a:pt x="107" y="63"/>
                    <a:pt x="108" y="60"/>
                  </a:cubicBezTo>
                  <a:cubicBezTo>
                    <a:pt x="109" y="56"/>
                    <a:pt x="109" y="52"/>
                    <a:pt x="107" y="51"/>
                  </a:cubicBezTo>
                  <a:cubicBezTo>
                    <a:pt x="105" y="50"/>
                    <a:pt x="105" y="50"/>
                    <a:pt x="105" y="50"/>
                  </a:cubicBezTo>
                  <a:cubicBezTo>
                    <a:pt x="106" y="48"/>
                    <a:pt x="106" y="48"/>
                    <a:pt x="106" y="48"/>
                  </a:cubicBezTo>
                  <a:cubicBezTo>
                    <a:pt x="106" y="47"/>
                    <a:pt x="106" y="46"/>
                    <a:pt x="106" y="45"/>
                  </a:cubicBezTo>
                  <a:cubicBezTo>
                    <a:pt x="106" y="39"/>
                    <a:pt x="108" y="24"/>
                    <a:pt x="100" y="15"/>
                  </a:cubicBezTo>
                  <a:cubicBezTo>
                    <a:pt x="95" y="10"/>
                    <a:pt x="88" y="8"/>
                    <a:pt x="78" y="8"/>
                  </a:cubicBezTo>
                  <a:cubicBezTo>
                    <a:pt x="68" y="8"/>
                    <a:pt x="61" y="10"/>
                    <a:pt x="56" y="15"/>
                  </a:cubicBezTo>
                  <a:cubicBezTo>
                    <a:pt x="48" y="24"/>
                    <a:pt x="50" y="39"/>
                    <a:pt x="50" y="45"/>
                  </a:cubicBezTo>
                  <a:cubicBezTo>
                    <a:pt x="50" y="46"/>
                    <a:pt x="50" y="47"/>
                    <a:pt x="50" y="48"/>
                  </a:cubicBezTo>
                  <a:cubicBezTo>
                    <a:pt x="51" y="50"/>
                    <a:pt x="51" y="50"/>
                    <a:pt x="51" y="50"/>
                  </a:cubicBezTo>
                  <a:cubicBezTo>
                    <a:pt x="49" y="51"/>
                    <a:pt x="49" y="51"/>
                    <a:pt x="49" y="51"/>
                  </a:cubicBezTo>
                  <a:cubicBezTo>
                    <a:pt x="47" y="52"/>
                    <a:pt x="47" y="56"/>
                    <a:pt x="48" y="60"/>
                  </a:cubicBezTo>
                  <a:cubicBezTo>
                    <a:pt x="49" y="63"/>
                    <a:pt x="50" y="64"/>
                    <a:pt x="50" y="64"/>
                  </a:cubicBezTo>
                  <a:cubicBezTo>
                    <a:pt x="54" y="64"/>
                    <a:pt x="54" y="64"/>
                    <a:pt x="54" y="64"/>
                  </a:cubicBezTo>
                  <a:cubicBezTo>
                    <a:pt x="54" y="68"/>
                    <a:pt x="54" y="68"/>
                    <a:pt x="54" y="68"/>
                  </a:cubicBezTo>
                  <a:cubicBezTo>
                    <a:pt x="56" y="80"/>
                    <a:pt x="66" y="90"/>
                    <a:pt x="66" y="90"/>
                  </a:cubicBezTo>
                  <a:cubicBezTo>
                    <a:pt x="67" y="92"/>
                    <a:pt x="67" y="92"/>
                    <a:pt x="67" y="92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7"/>
                    <a:pt x="67" y="107"/>
                    <a:pt x="60" y="108"/>
                  </a:cubicBezTo>
                  <a:cubicBezTo>
                    <a:pt x="55" y="109"/>
                    <a:pt x="42" y="114"/>
                    <a:pt x="30" y="121"/>
                  </a:cubicBezTo>
                  <a:cubicBezTo>
                    <a:pt x="18" y="128"/>
                    <a:pt x="11" y="136"/>
                    <a:pt x="9" y="142"/>
                  </a:cubicBezTo>
                  <a:close/>
                </a:path>
              </a:pathLst>
            </a:custGeom>
            <a:solidFill>
              <a:schemeClr val="accent2"/>
            </a:solidFill>
            <a:ln>
              <a:solidFill>
                <a:srgbClr val="FFC000"/>
              </a:solidFill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>
                <a:cs typeface="+mn-ea"/>
                <a:sym typeface="+mn-lt"/>
              </a:endParaRPr>
            </a:p>
          </p:txBody>
        </p:sp>
        <p:sp>
          <p:nvSpPr>
            <p:cNvPr id="200" name="文本框 199"/>
            <p:cNvSpPr txBox="1"/>
            <p:nvPr/>
          </p:nvSpPr>
          <p:spPr>
            <a:xfrm>
              <a:off x="412409" y="2141768"/>
              <a:ext cx="593090" cy="3067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+mn-ea"/>
                </a:rPr>
                <a:t>3day</a:t>
              </a:r>
              <a:endParaRPr lang="zh-CN" altLang="en-US" sz="1400" dirty="0">
                <a:latin typeface="+mn-ea"/>
              </a:endParaRPr>
            </a:p>
          </p:txBody>
        </p:sp>
      </p:grpSp>
      <p:grpSp>
        <p:nvGrpSpPr>
          <p:cNvPr id="202" name="组合 201"/>
          <p:cNvGrpSpPr/>
          <p:nvPr/>
        </p:nvGrpSpPr>
        <p:grpSpPr>
          <a:xfrm>
            <a:off x="1813928" y="1913125"/>
            <a:ext cx="675640" cy="624526"/>
            <a:chOff x="412409" y="1823948"/>
            <a:chExt cx="675640" cy="624526"/>
          </a:xfrm>
        </p:grpSpPr>
        <p:sp>
          <p:nvSpPr>
            <p:cNvPr id="203" name="Freeform 14"/>
            <p:cNvSpPr>
              <a:spLocks noEditPoints="1"/>
            </p:cNvSpPr>
            <p:nvPr/>
          </p:nvSpPr>
          <p:spPr bwMode="auto">
            <a:xfrm>
              <a:off x="540443" y="1823948"/>
              <a:ext cx="324758" cy="311803"/>
            </a:xfrm>
            <a:custGeom>
              <a:avLst/>
              <a:gdLst>
                <a:gd name="T0" fmla="*/ 156 w 156"/>
                <a:gd name="T1" fmla="*/ 150 h 150"/>
                <a:gd name="T2" fmla="*/ 0 w 156"/>
                <a:gd name="T3" fmla="*/ 150 h 150"/>
                <a:gd name="T4" fmla="*/ 0 w 156"/>
                <a:gd name="T5" fmla="*/ 146 h 150"/>
                <a:gd name="T6" fmla="*/ 58 w 156"/>
                <a:gd name="T7" fmla="*/ 100 h 150"/>
                <a:gd name="T8" fmla="*/ 59 w 156"/>
                <a:gd name="T9" fmla="*/ 95 h 150"/>
                <a:gd name="T10" fmla="*/ 47 w 156"/>
                <a:gd name="T11" fmla="*/ 72 h 150"/>
                <a:gd name="T12" fmla="*/ 41 w 156"/>
                <a:gd name="T13" fmla="*/ 64 h 150"/>
                <a:gd name="T14" fmla="*/ 42 w 156"/>
                <a:gd name="T15" fmla="*/ 46 h 150"/>
                <a:gd name="T16" fmla="*/ 42 w 156"/>
                <a:gd name="T17" fmla="*/ 46 h 150"/>
                <a:gd name="T18" fmla="*/ 50 w 156"/>
                <a:gd name="T19" fmla="*/ 10 h 150"/>
                <a:gd name="T20" fmla="*/ 78 w 156"/>
                <a:gd name="T21" fmla="*/ 0 h 150"/>
                <a:gd name="T22" fmla="*/ 106 w 156"/>
                <a:gd name="T23" fmla="*/ 10 h 150"/>
                <a:gd name="T24" fmla="*/ 114 w 156"/>
                <a:gd name="T25" fmla="*/ 46 h 150"/>
                <a:gd name="T26" fmla="*/ 114 w 156"/>
                <a:gd name="T27" fmla="*/ 46 h 150"/>
                <a:gd name="T28" fmla="*/ 115 w 156"/>
                <a:gd name="T29" fmla="*/ 64 h 150"/>
                <a:gd name="T30" fmla="*/ 109 w 156"/>
                <a:gd name="T31" fmla="*/ 72 h 150"/>
                <a:gd name="T32" fmla="*/ 97 w 156"/>
                <a:gd name="T33" fmla="*/ 95 h 150"/>
                <a:gd name="T34" fmla="*/ 98 w 156"/>
                <a:gd name="T35" fmla="*/ 100 h 150"/>
                <a:gd name="T36" fmla="*/ 156 w 156"/>
                <a:gd name="T37" fmla="*/ 146 h 150"/>
                <a:gd name="T38" fmla="*/ 156 w 156"/>
                <a:gd name="T39" fmla="*/ 150 h 150"/>
                <a:gd name="T40" fmla="*/ 9 w 156"/>
                <a:gd name="T41" fmla="*/ 142 h 150"/>
                <a:gd name="T42" fmla="*/ 147 w 156"/>
                <a:gd name="T43" fmla="*/ 142 h 150"/>
                <a:gd name="T44" fmla="*/ 126 w 156"/>
                <a:gd name="T45" fmla="*/ 121 h 150"/>
                <a:gd name="T46" fmla="*/ 96 w 156"/>
                <a:gd name="T47" fmla="*/ 108 h 150"/>
                <a:gd name="T48" fmla="*/ 89 w 156"/>
                <a:gd name="T49" fmla="*/ 93 h 150"/>
                <a:gd name="T50" fmla="*/ 89 w 156"/>
                <a:gd name="T51" fmla="*/ 92 h 150"/>
                <a:gd name="T52" fmla="*/ 90 w 156"/>
                <a:gd name="T53" fmla="*/ 90 h 150"/>
                <a:gd name="T54" fmla="*/ 102 w 156"/>
                <a:gd name="T55" fmla="*/ 68 h 150"/>
                <a:gd name="T56" fmla="*/ 102 w 156"/>
                <a:gd name="T57" fmla="*/ 64 h 150"/>
                <a:gd name="T58" fmla="*/ 106 w 156"/>
                <a:gd name="T59" fmla="*/ 64 h 150"/>
                <a:gd name="T60" fmla="*/ 108 w 156"/>
                <a:gd name="T61" fmla="*/ 60 h 150"/>
                <a:gd name="T62" fmla="*/ 107 w 156"/>
                <a:gd name="T63" fmla="*/ 51 h 150"/>
                <a:gd name="T64" fmla="*/ 105 w 156"/>
                <a:gd name="T65" fmla="*/ 50 h 150"/>
                <a:gd name="T66" fmla="*/ 106 w 156"/>
                <a:gd name="T67" fmla="*/ 48 h 150"/>
                <a:gd name="T68" fmla="*/ 106 w 156"/>
                <a:gd name="T69" fmla="*/ 45 h 150"/>
                <a:gd name="T70" fmla="*/ 100 w 156"/>
                <a:gd name="T71" fmla="*/ 15 h 150"/>
                <a:gd name="T72" fmla="*/ 78 w 156"/>
                <a:gd name="T73" fmla="*/ 8 h 150"/>
                <a:gd name="T74" fmla="*/ 56 w 156"/>
                <a:gd name="T75" fmla="*/ 15 h 150"/>
                <a:gd name="T76" fmla="*/ 50 w 156"/>
                <a:gd name="T77" fmla="*/ 45 h 150"/>
                <a:gd name="T78" fmla="*/ 50 w 156"/>
                <a:gd name="T79" fmla="*/ 48 h 150"/>
                <a:gd name="T80" fmla="*/ 51 w 156"/>
                <a:gd name="T81" fmla="*/ 50 h 150"/>
                <a:gd name="T82" fmla="*/ 49 w 156"/>
                <a:gd name="T83" fmla="*/ 51 h 150"/>
                <a:gd name="T84" fmla="*/ 48 w 156"/>
                <a:gd name="T85" fmla="*/ 60 h 150"/>
                <a:gd name="T86" fmla="*/ 50 w 156"/>
                <a:gd name="T87" fmla="*/ 64 h 150"/>
                <a:gd name="T88" fmla="*/ 54 w 156"/>
                <a:gd name="T89" fmla="*/ 64 h 150"/>
                <a:gd name="T90" fmla="*/ 54 w 156"/>
                <a:gd name="T91" fmla="*/ 68 h 150"/>
                <a:gd name="T92" fmla="*/ 66 w 156"/>
                <a:gd name="T93" fmla="*/ 90 h 150"/>
                <a:gd name="T94" fmla="*/ 67 w 156"/>
                <a:gd name="T95" fmla="*/ 92 h 150"/>
                <a:gd name="T96" fmla="*/ 67 w 156"/>
                <a:gd name="T97" fmla="*/ 93 h 150"/>
                <a:gd name="T98" fmla="*/ 60 w 156"/>
                <a:gd name="T99" fmla="*/ 108 h 150"/>
                <a:gd name="T100" fmla="*/ 30 w 156"/>
                <a:gd name="T101" fmla="*/ 121 h 150"/>
                <a:gd name="T102" fmla="*/ 9 w 156"/>
                <a:gd name="T103" fmla="*/ 142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56" h="150">
                  <a:moveTo>
                    <a:pt x="156" y="15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46"/>
                    <a:pt x="0" y="146"/>
                    <a:pt x="0" y="146"/>
                  </a:cubicBezTo>
                  <a:cubicBezTo>
                    <a:pt x="0" y="122"/>
                    <a:pt x="46" y="103"/>
                    <a:pt x="58" y="100"/>
                  </a:cubicBezTo>
                  <a:cubicBezTo>
                    <a:pt x="59" y="99"/>
                    <a:pt x="59" y="97"/>
                    <a:pt x="59" y="95"/>
                  </a:cubicBezTo>
                  <a:cubicBezTo>
                    <a:pt x="56" y="92"/>
                    <a:pt x="50" y="83"/>
                    <a:pt x="47" y="72"/>
                  </a:cubicBezTo>
                  <a:cubicBezTo>
                    <a:pt x="44" y="70"/>
                    <a:pt x="42" y="68"/>
                    <a:pt x="41" y="64"/>
                  </a:cubicBezTo>
                  <a:cubicBezTo>
                    <a:pt x="39" y="58"/>
                    <a:pt x="39" y="51"/>
                    <a:pt x="42" y="46"/>
                  </a:cubicBezTo>
                  <a:cubicBezTo>
                    <a:pt x="42" y="46"/>
                    <a:pt x="42" y="46"/>
                    <a:pt x="42" y="46"/>
                  </a:cubicBezTo>
                  <a:cubicBezTo>
                    <a:pt x="42" y="39"/>
                    <a:pt x="40" y="22"/>
                    <a:pt x="50" y="10"/>
                  </a:cubicBezTo>
                  <a:cubicBezTo>
                    <a:pt x="56" y="3"/>
                    <a:pt x="66" y="0"/>
                    <a:pt x="78" y="0"/>
                  </a:cubicBezTo>
                  <a:cubicBezTo>
                    <a:pt x="90" y="0"/>
                    <a:pt x="100" y="3"/>
                    <a:pt x="106" y="10"/>
                  </a:cubicBezTo>
                  <a:cubicBezTo>
                    <a:pt x="116" y="22"/>
                    <a:pt x="114" y="39"/>
                    <a:pt x="114" y="46"/>
                  </a:cubicBezTo>
                  <a:cubicBezTo>
                    <a:pt x="114" y="46"/>
                    <a:pt x="114" y="46"/>
                    <a:pt x="114" y="46"/>
                  </a:cubicBezTo>
                  <a:cubicBezTo>
                    <a:pt x="117" y="51"/>
                    <a:pt x="117" y="58"/>
                    <a:pt x="115" y="64"/>
                  </a:cubicBezTo>
                  <a:cubicBezTo>
                    <a:pt x="114" y="68"/>
                    <a:pt x="112" y="70"/>
                    <a:pt x="109" y="72"/>
                  </a:cubicBezTo>
                  <a:cubicBezTo>
                    <a:pt x="106" y="83"/>
                    <a:pt x="100" y="92"/>
                    <a:pt x="97" y="95"/>
                  </a:cubicBezTo>
                  <a:cubicBezTo>
                    <a:pt x="97" y="97"/>
                    <a:pt x="97" y="99"/>
                    <a:pt x="98" y="100"/>
                  </a:cubicBezTo>
                  <a:cubicBezTo>
                    <a:pt x="110" y="103"/>
                    <a:pt x="156" y="122"/>
                    <a:pt x="156" y="146"/>
                  </a:cubicBezTo>
                  <a:lnTo>
                    <a:pt x="156" y="150"/>
                  </a:lnTo>
                  <a:close/>
                  <a:moveTo>
                    <a:pt x="9" y="142"/>
                  </a:moveTo>
                  <a:cubicBezTo>
                    <a:pt x="147" y="142"/>
                    <a:pt x="147" y="142"/>
                    <a:pt x="147" y="142"/>
                  </a:cubicBezTo>
                  <a:cubicBezTo>
                    <a:pt x="145" y="136"/>
                    <a:pt x="138" y="128"/>
                    <a:pt x="126" y="121"/>
                  </a:cubicBezTo>
                  <a:cubicBezTo>
                    <a:pt x="114" y="114"/>
                    <a:pt x="101" y="109"/>
                    <a:pt x="96" y="108"/>
                  </a:cubicBezTo>
                  <a:cubicBezTo>
                    <a:pt x="89" y="107"/>
                    <a:pt x="89" y="97"/>
                    <a:pt x="89" y="93"/>
                  </a:cubicBezTo>
                  <a:cubicBezTo>
                    <a:pt x="89" y="92"/>
                    <a:pt x="89" y="92"/>
                    <a:pt x="89" y="92"/>
                  </a:cubicBezTo>
                  <a:cubicBezTo>
                    <a:pt x="90" y="90"/>
                    <a:pt x="90" y="90"/>
                    <a:pt x="90" y="90"/>
                  </a:cubicBezTo>
                  <a:cubicBezTo>
                    <a:pt x="90" y="90"/>
                    <a:pt x="100" y="80"/>
                    <a:pt x="102" y="68"/>
                  </a:cubicBezTo>
                  <a:cubicBezTo>
                    <a:pt x="102" y="64"/>
                    <a:pt x="102" y="64"/>
                    <a:pt x="102" y="64"/>
                  </a:cubicBezTo>
                  <a:cubicBezTo>
                    <a:pt x="106" y="64"/>
                    <a:pt x="106" y="64"/>
                    <a:pt x="106" y="64"/>
                  </a:cubicBezTo>
                  <a:cubicBezTo>
                    <a:pt x="106" y="64"/>
                    <a:pt x="107" y="63"/>
                    <a:pt x="108" y="60"/>
                  </a:cubicBezTo>
                  <a:cubicBezTo>
                    <a:pt x="109" y="56"/>
                    <a:pt x="109" y="52"/>
                    <a:pt x="107" y="51"/>
                  </a:cubicBezTo>
                  <a:cubicBezTo>
                    <a:pt x="105" y="50"/>
                    <a:pt x="105" y="50"/>
                    <a:pt x="105" y="50"/>
                  </a:cubicBezTo>
                  <a:cubicBezTo>
                    <a:pt x="106" y="48"/>
                    <a:pt x="106" y="48"/>
                    <a:pt x="106" y="48"/>
                  </a:cubicBezTo>
                  <a:cubicBezTo>
                    <a:pt x="106" y="47"/>
                    <a:pt x="106" y="46"/>
                    <a:pt x="106" y="45"/>
                  </a:cubicBezTo>
                  <a:cubicBezTo>
                    <a:pt x="106" y="39"/>
                    <a:pt x="108" y="24"/>
                    <a:pt x="100" y="15"/>
                  </a:cubicBezTo>
                  <a:cubicBezTo>
                    <a:pt x="95" y="10"/>
                    <a:pt x="88" y="8"/>
                    <a:pt x="78" y="8"/>
                  </a:cubicBezTo>
                  <a:cubicBezTo>
                    <a:pt x="68" y="8"/>
                    <a:pt x="61" y="10"/>
                    <a:pt x="56" y="15"/>
                  </a:cubicBezTo>
                  <a:cubicBezTo>
                    <a:pt x="48" y="24"/>
                    <a:pt x="50" y="39"/>
                    <a:pt x="50" y="45"/>
                  </a:cubicBezTo>
                  <a:cubicBezTo>
                    <a:pt x="50" y="46"/>
                    <a:pt x="50" y="47"/>
                    <a:pt x="50" y="48"/>
                  </a:cubicBezTo>
                  <a:cubicBezTo>
                    <a:pt x="51" y="50"/>
                    <a:pt x="51" y="50"/>
                    <a:pt x="51" y="50"/>
                  </a:cubicBezTo>
                  <a:cubicBezTo>
                    <a:pt x="49" y="51"/>
                    <a:pt x="49" y="51"/>
                    <a:pt x="49" y="51"/>
                  </a:cubicBezTo>
                  <a:cubicBezTo>
                    <a:pt x="47" y="52"/>
                    <a:pt x="47" y="56"/>
                    <a:pt x="48" y="60"/>
                  </a:cubicBezTo>
                  <a:cubicBezTo>
                    <a:pt x="49" y="63"/>
                    <a:pt x="50" y="64"/>
                    <a:pt x="50" y="64"/>
                  </a:cubicBezTo>
                  <a:cubicBezTo>
                    <a:pt x="54" y="64"/>
                    <a:pt x="54" y="64"/>
                    <a:pt x="54" y="64"/>
                  </a:cubicBezTo>
                  <a:cubicBezTo>
                    <a:pt x="54" y="68"/>
                    <a:pt x="54" y="68"/>
                    <a:pt x="54" y="68"/>
                  </a:cubicBezTo>
                  <a:cubicBezTo>
                    <a:pt x="56" y="80"/>
                    <a:pt x="66" y="90"/>
                    <a:pt x="66" y="90"/>
                  </a:cubicBezTo>
                  <a:cubicBezTo>
                    <a:pt x="67" y="92"/>
                    <a:pt x="67" y="92"/>
                    <a:pt x="67" y="92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7"/>
                    <a:pt x="67" y="107"/>
                    <a:pt x="60" y="108"/>
                  </a:cubicBezTo>
                  <a:cubicBezTo>
                    <a:pt x="55" y="109"/>
                    <a:pt x="42" y="114"/>
                    <a:pt x="30" y="121"/>
                  </a:cubicBezTo>
                  <a:cubicBezTo>
                    <a:pt x="18" y="128"/>
                    <a:pt x="11" y="136"/>
                    <a:pt x="9" y="142"/>
                  </a:cubicBezTo>
                  <a:close/>
                </a:path>
              </a:pathLst>
            </a:custGeom>
            <a:solidFill>
              <a:schemeClr val="accent2"/>
            </a:solidFill>
            <a:ln>
              <a:solidFill>
                <a:srgbClr val="FFC000"/>
              </a:solidFill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>
                <a:cs typeface="+mn-ea"/>
                <a:sym typeface="+mn-lt"/>
              </a:endParaRPr>
            </a:p>
          </p:txBody>
        </p:sp>
        <p:sp>
          <p:nvSpPr>
            <p:cNvPr id="204" name="文本框 203"/>
            <p:cNvSpPr txBox="1"/>
            <p:nvPr/>
          </p:nvSpPr>
          <p:spPr>
            <a:xfrm>
              <a:off x="412409" y="2141769"/>
              <a:ext cx="675640" cy="3067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+mn-ea"/>
                </a:rPr>
                <a:t>1days</a:t>
              </a:r>
              <a:endParaRPr lang="en-US" altLang="zh-CN" sz="1400" dirty="0">
                <a:latin typeface="+mn-ea"/>
              </a:endParaRPr>
            </a:p>
          </p:txBody>
        </p:sp>
      </p:grpSp>
      <p:grpSp>
        <p:nvGrpSpPr>
          <p:cNvPr id="205" name="组合 204"/>
          <p:cNvGrpSpPr/>
          <p:nvPr/>
        </p:nvGrpSpPr>
        <p:grpSpPr>
          <a:xfrm>
            <a:off x="3190394" y="1918991"/>
            <a:ext cx="856615" cy="624526"/>
            <a:chOff x="412409" y="1823948"/>
            <a:chExt cx="856615" cy="624526"/>
          </a:xfrm>
        </p:grpSpPr>
        <p:sp>
          <p:nvSpPr>
            <p:cNvPr id="206" name="Freeform 14"/>
            <p:cNvSpPr>
              <a:spLocks noEditPoints="1"/>
            </p:cNvSpPr>
            <p:nvPr/>
          </p:nvSpPr>
          <p:spPr bwMode="auto">
            <a:xfrm>
              <a:off x="540443" y="1823948"/>
              <a:ext cx="324758" cy="311803"/>
            </a:xfrm>
            <a:custGeom>
              <a:avLst/>
              <a:gdLst>
                <a:gd name="T0" fmla="*/ 156 w 156"/>
                <a:gd name="T1" fmla="*/ 150 h 150"/>
                <a:gd name="T2" fmla="*/ 0 w 156"/>
                <a:gd name="T3" fmla="*/ 150 h 150"/>
                <a:gd name="T4" fmla="*/ 0 w 156"/>
                <a:gd name="T5" fmla="*/ 146 h 150"/>
                <a:gd name="T6" fmla="*/ 58 w 156"/>
                <a:gd name="T7" fmla="*/ 100 h 150"/>
                <a:gd name="T8" fmla="*/ 59 w 156"/>
                <a:gd name="T9" fmla="*/ 95 h 150"/>
                <a:gd name="T10" fmla="*/ 47 w 156"/>
                <a:gd name="T11" fmla="*/ 72 h 150"/>
                <a:gd name="T12" fmla="*/ 41 w 156"/>
                <a:gd name="T13" fmla="*/ 64 h 150"/>
                <a:gd name="T14" fmla="*/ 42 w 156"/>
                <a:gd name="T15" fmla="*/ 46 h 150"/>
                <a:gd name="T16" fmla="*/ 42 w 156"/>
                <a:gd name="T17" fmla="*/ 46 h 150"/>
                <a:gd name="T18" fmla="*/ 50 w 156"/>
                <a:gd name="T19" fmla="*/ 10 h 150"/>
                <a:gd name="T20" fmla="*/ 78 w 156"/>
                <a:gd name="T21" fmla="*/ 0 h 150"/>
                <a:gd name="T22" fmla="*/ 106 w 156"/>
                <a:gd name="T23" fmla="*/ 10 h 150"/>
                <a:gd name="T24" fmla="*/ 114 w 156"/>
                <a:gd name="T25" fmla="*/ 46 h 150"/>
                <a:gd name="T26" fmla="*/ 114 w 156"/>
                <a:gd name="T27" fmla="*/ 46 h 150"/>
                <a:gd name="T28" fmla="*/ 115 w 156"/>
                <a:gd name="T29" fmla="*/ 64 h 150"/>
                <a:gd name="T30" fmla="*/ 109 w 156"/>
                <a:gd name="T31" fmla="*/ 72 h 150"/>
                <a:gd name="T32" fmla="*/ 97 w 156"/>
                <a:gd name="T33" fmla="*/ 95 h 150"/>
                <a:gd name="T34" fmla="*/ 98 w 156"/>
                <a:gd name="T35" fmla="*/ 100 h 150"/>
                <a:gd name="T36" fmla="*/ 156 w 156"/>
                <a:gd name="T37" fmla="*/ 146 h 150"/>
                <a:gd name="T38" fmla="*/ 156 w 156"/>
                <a:gd name="T39" fmla="*/ 150 h 150"/>
                <a:gd name="T40" fmla="*/ 9 w 156"/>
                <a:gd name="T41" fmla="*/ 142 h 150"/>
                <a:gd name="T42" fmla="*/ 147 w 156"/>
                <a:gd name="T43" fmla="*/ 142 h 150"/>
                <a:gd name="T44" fmla="*/ 126 w 156"/>
                <a:gd name="T45" fmla="*/ 121 h 150"/>
                <a:gd name="T46" fmla="*/ 96 w 156"/>
                <a:gd name="T47" fmla="*/ 108 h 150"/>
                <a:gd name="T48" fmla="*/ 89 w 156"/>
                <a:gd name="T49" fmla="*/ 93 h 150"/>
                <a:gd name="T50" fmla="*/ 89 w 156"/>
                <a:gd name="T51" fmla="*/ 92 h 150"/>
                <a:gd name="T52" fmla="*/ 90 w 156"/>
                <a:gd name="T53" fmla="*/ 90 h 150"/>
                <a:gd name="T54" fmla="*/ 102 w 156"/>
                <a:gd name="T55" fmla="*/ 68 h 150"/>
                <a:gd name="T56" fmla="*/ 102 w 156"/>
                <a:gd name="T57" fmla="*/ 64 h 150"/>
                <a:gd name="T58" fmla="*/ 106 w 156"/>
                <a:gd name="T59" fmla="*/ 64 h 150"/>
                <a:gd name="T60" fmla="*/ 108 w 156"/>
                <a:gd name="T61" fmla="*/ 60 h 150"/>
                <a:gd name="T62" fmla="*/ 107 w 156"/>
                <a:gd name="T63" fmla="*/ 51 h 150"/>
                <a:gd name="T64" fmla="*/ 105 w 156"/>
                <a:gd name="T65" fmla="*/ 50 h 150"/>
                <a:gd name="T66" fmla="*/ 106 w 156"/>
                <a:gd name="T67" fmla="*/ 48 h 150"/>
                <a:gd name="T68" fmla="*/ 106 w 156"/>
                <a:gd name="T69" fmla="*/ 45 h 150"/>
                <a:gd name="T70" fmla="*/ 100 w 156"/>
                <a:gd name="T71" fmla="*/ 15 h 150"/>
                <a:gd name="T72" fmla="*/ 78 w 156"/>
                <a:gd name="T73" fmla="*/ 8 h 150"/>
                <a:gd name="T74" fmla="*/ 56 w 156"/>
                <a:gd name="T75" fmla="*/ 15 h 150"/>
                <a:gd name="T76" fmla="*/ 50 w 156"/>
                <a:gd name="T77" fmla="*/ 45 h 150"/>
                <a:gd name="T78" fmla="*/ 50 w 156"/>
                <a:gd name="T79" fmla="*/ 48 h 150"/>
                <a:gd name="T80" fmla="*/ 51 w 156"/>
                <a:gd name="T81" fmla="*/ 50 h 150"/>
                <a:gd name="T82" fmla="*/ 49 w 156"/>
                <a:gd name="T83" fmla="*/ 51 h 150"/>
                <a:gd name="T84" fmla="*/ 48 w 156"/>
                <a:gd name="T85" fmla="*/ 60 h 150"/>
                <a:gd name="T86" fmla="*/ 50 w 156"/>
                <a:gd name="T87" fmla="*/ 64 h 150"/>
                <a:gd name="T88" fmla="*/ 54 w 156"/>
                <a:gd name="T89" fmla="*/ 64 h 150"/>
                <a:gd name="T90" fmla="*/ 54 w 156"/>
                <a:gd name="T91" fmla="*/ 68 h 150"/>
                <a:gd name="T92" fmla="*/ 66 w 156"/>
                <a:gd name="T93" fmla="*/ 90 h 150"/>
                <a:gd name="T94" fmla="*/ 67 w 156"/>
                <a:gd name="T95" fmla="*/ 92 h 150"/>
                <a:gd name="T96" fmla="*/ 67 w 156"/>
                <a:gd name="T97" fmla="*/ 93 h 150"/>
                <a:gd name="T98" fmla="*/ 60 w 156"/>
                <a:gd name="T99" fmla="*/ 108 h 150"/>
                <a:gd name="T100" fmla="*/ 30 w 156"/>
                <a:gd name="T101" fmla="*/ 121 h 150"/>
                <a:gd name="T102" fmla="*/ 9 w 156"/>
                <a:gd name="T103" fmla="*/ 142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56" h="150">
                  <a:moveTo>
                    <a:pt x="156" y="15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46"/>
                    <a:pt x="0" y="146"/>
                    <a:pt x="0" y="146"/>
                  </a:cubicBezTo>
                  <a:cubicBezTo>
                    <a:pt x="0" y="122"/>
                    <a:pt x="46" y="103"/>
                    <a:pt x="58" y="100"/>
                  </a:cubicBezTo>
                  <a:cubicBezTo>
                    <a:pt x="59" y="99"/>
                    <a:pt x="59" y="97"/>
                    <a:pt x="59" y="95"/>
                  </a:cubicBezTo>
                  <a:cubicBezTo>
                    <a:pt x="56" y="92"/>
                    <a:pt x="50" y="83"/>
                    <a:pt x="47" y="72"/>
                  </a:cubicBezTo>
                  <a:cubicBezTo>
                    <a:pt x="44" y="70"/>
                    <a:pt x="42" y="68"/>
                    <a:pt x="41" y="64"/>
                  </a:cubicBezTo>
                  <a:cubicBezTo>
                    <a:pt x="39" y="58"/>
                    <a:pt x="39" y="51"/>
                    <a:pt x="42" y="46"/>
                  </a:cubicBezTo>
                  <a:cubicBezTo>
                    <a:pt x="42" y="46"/>
                    <a:pt x="42" y="46"/>
                    <a:pt x="42" y="46"/>
                  </a:cubicBezTo>
                  <a:cubicBezTo>
                    <a:pt x="42" y="39"/>
                    <a:pt x="40" y="22"/>
                    <a:pt x="50" y="10"/>
                  </a:cubicBezTo>
                  <a:cubicBezTo>
                    <a:pt x="56" y="3"/>
                    <a:pt x="66" y="0"/>
                    <a:pt x="78" y="0"/>
                  </a:cubicBezTo>
                  <a:cubicBezTo>
                    <a:pt x="90" y="0"/>
                    <a:pt x="100" y="3"/>
                    <a:pt x="106" y="10"/>
                  </a:cubicBezTo>
                  <a:cubicBezTo>
                    <a:pt x="116" y="22"/>
                    <a:pt x="114" y="39"/>
                    <a:pt x="114" y="46"/>
                  </a:cubicBezTo>
                  <a:cubicBezTo>
                    <a:pt x="114" y="46"/>
                    <a:pt x="114" y="46"/>
                    <a:pt x="114" y="46"/>
                  </a:cubicBezTo>
                  <a:cubicBezTo>
                    <a:pt x="117" y="51"/>
                    <a:pt x="117" y="58"/>
                    <a:pt x="115" y="64"/>
                  </a:cubicBezTo>
                  <a:cubicBezTo>
                    <a:pt x="114" y="68"/>
                    <a:pt x="112" y="70"/>
                    <a:pt x="109" y="72"/>
                  </a:cubicBezTo>
                  <a:cubicBezTo>
                    <a:pt x="106" y="83"/>
                    <a:pt x="100" y="92"/>
                    <a:pt x="97" y="95"/>
                  </a:cubicBezTo>
                  <a:cubicBezTo>
                    <a:pt x="97" y="97"/>
                    <a:pt x="97" y="99"/>
                    <a:pt x="98" y="100"/>
                  </a:cubicBezTo>
                  <a:cubicBezTo>
                    <a:pt x="110" y="103"/>
                    <a:pt x="156" y="122"/>
                    <a:pt x="156" y="146"/>
                  </a:cubicBezTo>
                  <a:lnTo>
                    <a:pt x="156" y="150"/>
                  </a:lnTo>
                  <a:close/>
                  <a:moveTo>
                    <a:pt x="9" y="142"/>
                  </a:moveTo>
                  <a:cubicBezTo>
                    <a:pt x="147" y="142"/>
                    <a:pt x="147" y="142"/>
                    <a:pt x="147" y="142"/>
                  </a:cubicBezTo>
                  <a:cubicBezTo>
                    <a:pt x="145" y="136"/>
                    <a:pt x="138" y="128"/>
                    <a:pt x="126" y="121"/>
                  </a:cubicBezTo>
                  <a:cubicBezTo>
                    <a:pt x="114" y="114"/>
                    <a:pt x="101" y="109"/>
                    <a:pt x="96" y="108"/>
                  </a:cubicBezTo>
                  <a:cubicBezTo>
                    <a:pt x="89" y="107"/>
                    <a:pt x="89" y="97"/>
                    <a:pt x="89" y="93"/>
                  </a:cubicBezTo>
                  <a:cubicBezTo>
                    <a:pt x="89" y="92"/>
                    <a:pt x="89" y="92"/>
                    <a:pt x="89" y="92"/>
                  </a:cubicBezTo>
                  <a:cubicBezTo>
                    <a:pt x="90" y="90"/>
                    <a:pt x="90" y="90"/>
                    <a:pt x="90" y="90"/>
                  </a:cubicBezTo>
                  <a:cubicBezTo>
                    <a:pt x="90" y="90"/>
                    <a:pt x="100" y="80"/>
                    <a:pt x="102" y="68"/>
                  </a:cubicBezTo>
                  <a:cubicBezTo>
                    <a:pt x="102" y="64"/>
                    <a:pt x="102" y="64"/>
                    <a:pt x="102" y="64"/>
                  </a:cubicBezTo>
                  <a:cubicBezTo>
                    <a:pt x="106" y="64"/>
                    <a:pt x="106" y="64"/>
                    <a:pt x="106" y="64"/>
                  </a:cubicBezTo>
                  <a:cubicBezTo>
                    <a:pt x="106" y="64"/>
                    <a:pt x="107" y="63"/>
                    <a:pt x="108" y="60"/>
                  </a:cubicBezTo>
                  <a:cubicBezTo>
                    <a:pt x="109" y="56"/>
                    <a:pt x="109" y="52"/>
                    <a:pt x="107" y="51"/>
                  </a:cubicBezTo>
                  <a:cubicBezTo>
                    <a:pt x="105" y="50"/>
                    <a:pt x="105" y="50"/>
                    <a:pt x="105" y="50"/>
                  </a:cubicBezTo>
                  <a:cubicBezTo>
                    <a:pt x="106" y="48"/>
                    <a:pt x="106" y="48"/>
                    <a:pt x="106" y="48"/>
                  </a:cubicBezTo>
                  <a:cubicBezTo>
                    <a:pt x="106" y="47"/>
                    <a:pt x="106" y="46"/>
                    <a:pt x="106" y="45"/>
                  </a:cubicBezTo>
                  <a:cubicBezTo>
                    <a:pt x="106" y="39"/>
                    <a:pt x="108" y="24"/>
                    <a:pt x="100" y="15"/>
                  </a:cubicBezTo>
                  <a:cubicBezTo>
                    <a:pt x="95" y="10"/>
                    <a:pt x="88" y="8"/>
                    <a:pt x="78" y="8"/>
                  </a:cubicBezTo>
                  <a:cubicBezTo>
                    <a:pt x="68" y="8"/>
                    <a:pt x="61" y="10"/>
                    <a:pt x="56" y="15"/>
                  </a:cubicBezTo>
                  <a:cubicBezTo>
                    <a:pt x="48" y="24"/>
                    <a:pt x="50" y="39"/>
                    <a:pt x="50" y="45"/>
                  </a:cubicBezTo>
                  <a:cubicBezTo>
                    <a:pt x="50" y="46"/>
                    <a:pt x="50" y="47"/>
                    <a:pt x="50" y="48"/>
                  </a:cubicBezTo>
                  <a:cubicBezTo>
                    <a:pt x="51" y="50"/>
                    <a:pt x="51" y="50"/>
                    <a:pt x="51" y="50"/>
                  </a:cubicBezTo>
                  <a:cubicBezTo>
                    <a:pt x="49" y="51"/>
                    <a:pt x="49" y="51"/>
                    <a:pt x="49" y="51"/>
                  </a:cubicBezTo>
                  <a:cubicBezTo>
                    <a:pt x="47" y="52"/>
                    <a:pt x="47" y="56"/>
                    <a:pt x="48" y="60"/>
                  </a:cubicBezTo>
                  <a:cubicBezTo>
                    <a:pt x="49" y="63"/>
                    <a:pt x="50" y="64"/>
                    <a:pt x="50" y="64"/>
                  </a:cubicBezTo>
                  <a:cubicBezTo>
                    <a:pt x="54" y="64"/>
                    <a:pt x="54" y="64"/>
                    <a:pt x="54" y="64"/>
                  </a:cubicBezTo>
                  <a:cubicBezTo>
                    <a:pt x="54" y="68"/>
                    <a:pt x="54" y="68"/>
                    <a:pt x="54" y="68"/>
                  </a:cubicBezTo>
                  <a:cubicBezTo>
                    <a:pt x="56" y="80"/>
                    <a:pt x="66" y="90"/>
                    <a:pt x="66" y="90"/>
                  </a:cubicBezTo>
                  <a:cubicBezTo>
                    <a:pt x="67" y="92"/>
                    <a:pt x="67" y="92"/>
                    <a:pt x="67" y="92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7"/>
                    <a:pt x="67" y="107"/>
                    <a:pt x="60" y="108"/>
                  </a:cubicBezTo>
                  <a:cubicBezTo>
                    <a:pt x="55" y="109"/>
                    <a:pt x="42" y="114"/>
                    <a:pt x="30" y="121"/>
                  </a:cubicBezTo>
                  <a:cubicBezTo>
                    <a:pt x="18" y="128"/>
                    <a:pt x="11" y="136"/>
                    <a:pt x="9" y="142"/>
                  </a:cubicBezTo>
                  <a:close/>
                </a:path>
              </a:pathLst>
            </a:custGeom>
            <a:solidFill>
              <a:schemeClr val="accent2"/>
            </a:solidFill>
            <a:ln>
              <a:solidFill>
                <a:srgbClr val="FFC000"/>
              </a:solidFill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>
                <a:cs typeface="+mn-ea"/>
                <a:sym typeface="+mn-lt"/>
              </a:endParaRPr>
            </a:p>
          </p:txBody>
        </p:sp>
        <p:sp>
          <p:nvSpPr>
            <p:cNvPr id="207" name="文本框 206"/>
            <p:cNvSpPr txBox="1"/>
            <p:nvPr/>
          </p:nvSpPr>
          <p:spPr>
            <a:xfrm>
              <a:off x="412409" y="2141769"/>
              <a:ext cx="856615" cy="3067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+mn-ea"/>
                </a:rPr>
                <a:t>4-7days</a:t>
              </a:r>
              <a:endParaRPr lang="zh-CN" altLang="en-US" sz="1400" dirty="0">
                <a:latin typeface="+mn-ea"/>
              </a:endParaRPr>
            </a:p>
          </p:txBody>
        </p:sp>
      </p:grpSp>
      <p:grpSp>
        <p:nvGrpSpPr>
          <p:cNvPr id="208" name="组合 207"/>
          <p:cNvGrpSpPr/>
          <p:nvPr/>
        </p:nvGrpSpPr>
        <p:grpSpPr>
          <a:xfrm>
            <a:off x="4830712" y="1924197"/>
            <a:ext cx="675640" cy="624526"/>
            <a:chOff x="356654" y="1823948"/>
            <a:chExt cx="675640" cy="624526"/>
          </a:xfrm>
        </p:grpSpPr>
        <p:sp>
          <p:nvSpPr>
            <p:cNvPr id="209" name="Freeform 14"/>
            <p:cNvSpPr>
              <a:spLocks noEditPoints="1"/>
            </p:cNvSpPr>
            <p:nvPr/>
          </p:nvSpPr>
          <p:spPr bwMode="auto">
            <a:xfrm>
              <a:off x="540443" y="1823948"/>
              <a:ext cx="324758" cy="311803"/>
            </a:xfrm>
            <a:custGeom>
              <a:avLst/>
              <a:gdLst>
                <a:gd name="T0" fmla="*/ 156 w 156"/>
                <a:gd name="T1" fmla="*/ 150 h 150"/>
                <a:gd name="T2" fmla="*/ 0 w 156"/>
                <a:gd name="T3" fmla="*/ 150 h 150"/>
                <a:gd name="T4" fmla="*/ 0 w 156"/>
                <a:gd name="T5" fmla="*/ 146 h 150"/>
                <a:gd name="T6" fmla="*/ 58 w 156"/>
                <a:gd name="T7" fmla="*/ 100 h 150"/>
                <a:gd name="T8" fmla="*/ 59 w 156"/>
                <a:gd name="T9" fmla="*/ 95 h 150"/>
                <a:gd name="T10" fmla="*/ 47 w 156"/>
                <a:gd name="T11" fmla="*/ 72 h 150"/>
                <a:gd name="T12" fmla="*/ 41 w 156"/>
                <a:gd name="T13" fmla="*/ 64 h 150"/>
                <a:gd name="T14" fmla="*/ 42 w 156"/>
                <a:gd name="T15" fmla="*/ 46 h 150"/>
                <a:gd name="T16" fmla="*/ 42 w 156"/>
                <a:gd name="T17" fmla="*/ 46 h 150"/>
                <a:gd name="T18" fmla="*/ 50 w 156"/>
                <a:gd name="T19" fmla="*/ 10 h 150"/>
                <a:gd name="T20" fmla="*/ 78 w 156"/>
                <a:gd name="T21" fmla="*/ 0 h 150"/>
                <a:gd name="T22" fmla="*/ 106 w 156"/>
                <a:gd name="T23" fmla="*/ 10 h 150"/>
                <a:gd name="T24" fmla="*/ 114 w 156"/>
                <a:gd name="T25" fmla="*/ 46 h 150"/>
                <a:gd name="T26" fmla="*/ 114 w 156"/>
                <a:gd name="T27" fmla="*/ 46 h 150"/>
                <a:gd name="T28" fmla="*/ 115 w 156"/>
                <a:gd name="T29" fmla="*/ 64 h 150"/>
                <a:gd name="T30" fmla="*/ 109 w 156"/>
                <a:gd name="T31" fmla="*/ 72 h 150"/>
                <a:gd name="T32" fmla="*/ 97 w 156"/>
                <a:gd name="T33" fmla="*/ 95 h 150"/>
                <a:gd name="T34" fmla="*/ 98 w 156"/>
                <a:gd name="T35" fmla="*/ 100 h 150"/>
                <a:gd name="T36" fmla="*/ 156 w 156"/>
                <a:gd name="T37" fmla="*/ 146 h 150"/>
                <a:gd name="T38" fmla="*/ 156 w 156"/>
                <a:gd name="T39" fmla="*/ 150 h 150"/>
                <a:gd name="T40" fmla="*/ 9 w 156"/>
                <a:gd name="T41" fmla="*/ 142 h 150"/>
                <a:gd name="T42" fmla="*/ 147 w 156"/>
                <a:gd name="T43" fmla="*/ 142 h 150"/>
                <a:gd name="T44" fmla="*/ 126 w 156"/>
                <a:gd name="T45" fmla="*/ 121 h 150"/>
                <a:gd name="T46" fmla="*/ 96 w 156"/>
                <a:gd name="T47" fmla="*/ 108 h 150"/>
                <a:gd name="T48" fmla="*/ 89 w 156"/>
                <a:gd name="T49" fmla="*/ 93 h 150"/>
                <a:gd name="T50" fmla="*/ 89 w 156"/>
                <a:gd name="T51" fmla="*/ 92 h 150"/>
                <a:gd name="T52" fmla="*/ 90 w 156"/>
                <a:gd name="T53" fmla="*/ 90 h 150"/>
                <a:gd name="T54" fmla="*/ 102 w 156"/>
                <a:gd name="T55" fmla="*/ 68 h 150"/>
                <a:gd name="T56" fmla="*/ 102 w 156"/>
                <a:gd name="T57" fmla="*/ 64 h 150"/>
                <a:gd name="T58" fmla="*/ 106 w 156"/>
                <a:gd name="T59" fmla="*/ 64 h 150"/>
                <a:gd name="T60" fmla="*/ 108 w 156"/>
                <a:gd name="T61" fmla="*/ 60 h 150"/>
                <a:gd name="T62" fmla="*/ 107 w 156"/>
                <a:gd name="T63" fmla="*/ 51 h 150"/>
                <a:gd name="T64" fmla="*/ 105 w 156"/>
                <a:gd name="T65" fmla="*/ 50 h 150"/>
                <a:gd name="T66" fmla="*/ 106 w 156"/>
                <a:gd name="T67" fmla="*/ 48 h 150"/>
                <a:gd name="T68" fmla="*/ 106 w 156"/>
                <a:gd name="T69" fmla="*/ 45 h 150"/>
                <a:gd name="T70" fmla="*/ 100 w 156"/>
                <a:gd name="T71" fmla="*/ 15 h 150"/>
                <a:gd name="T72" fmla="*/ 78 w 156"/>
                <a:gd name="T73" fmla="*/ 8 h 150"/>
                <a:gd name="T74" fmla="*/ 56 w 156"/>
                <a:gd name="T75" fmla="*/ 15 h 150"/>
                <a:gd name="T76" fmla="*/ 50 w 156"/>
                <a:gd name="T77" fmla="*/ 45 h 150"/>
                <a:gd name="T78" fmla="*/ 50 w 156"/>
                <a:gd name="T79" fmla="*/ 48 h 150"/>
                <a:gd name="T80" fmla="*/ 51 w 156"/>
                <a:gd name="T81" fmla="*/ 50 h 150"/>
                <a:gd name="T82" fmla="*/ 49 w 156"/>
                <a:gd name="T83" fmla="*/ 51 h 150"/>
                <a:gd name="T84" fmla="*/ 48 w 156"/>
                <a:gd name="T85" fmla="*/ 60 h 150"/>
                <a:gd name="T86" fmla="*/ 50 w 156"/>
                <a:gd name="T87" fmla="*/ 64 h 150"/>
                <a:gd name="T88" fmla="*/ 54 w 156"/>
                <a:gd name="T89" fmla="*/ 64 h 150"/>
                <a:gd name="T90" fmla="*/ 54 w 156"/>
                <a:gd name="T91" fmla="*/ 68 h 150"/>
                <a:gd name="T92" fmla="*/ 66 w 156"/>
                <a:gd name="T93" fmla="*/ 90 h 150"/>
                <a:gd name="T94" fmla="*/ 67 w 156"/>
                <a:gd name="T95" fmla="*/ 92 h 150"/>
                <a:gd name="T96" fmla="*/ 67 w 156"/>
                <a:gd name="T97" fmla="*/ 93 h 150"/>
                <a:gd name="T98" fmla="*/ 60 w 156"/>
                <a:gd name="T99" fmla="*/ 108 h 150"/>
                <a:gd name="T100" fmla="*/ 30 w 156"/>
                <a:gd name="T101" fmla="*/ 121 h 150"/>
                <a:gd name="T102" fmla="*/ 9 w 156"/>
                <a:gd name="T103" fmla="*/ 142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56" h="150">
                  <a:moveTo>
                    <a:pt x="156" y="15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46"/>
                    <a:pt x="0" y="146"/>
                    <a:pt x="0" y="146"/>
                  </a:cubicBezTo>
                  <a:cubicBezTo>
                    <a:pt x="0" y="122"/>
                    <a:pt x="46" y="103"/>
                    <a:pt x="58" y="100"/>
                  </a:cubicBezTo>
                  <a:cubicBezTo>
                    <a:pt x="59" y="99"/>
                    <a:pt x="59" y="97"/>
                    <a:pt x="59" y="95"/>
                  </a:cubicBezTo>
                  <a:cubicBezTo>
                    <a:pt x="56" y="92"/>
                    <a:pt x="50" y="83"/>
                    <a:pt x="47" y="72"/>
                  </a:cubicBezTo>
                  <a:cubicBezTo>
                    <a:pt x="44" y="70"/>
                    <a:pt x="42" y="68"/>
                    <a:pt x="41" y="64"/>
                  </a:cubicBezTo>
                  <a:cubicBezTo>
                    <a:pt x="39" y="58"/>
                    <a:pt x="39" y="51"/>
                    <a:pt x="42" y="46"/>
                  </a:cubicBezTo>
                  <a:cubicBezTo>
                    <a:pt x="42" y="46"/>
                    <a:pt x="42" y="46"/>
                    <a:pt x="42" y="46"/>
                  </a:cubicBezTo>
                  <a:cubicBezTo>
                    <a:pt x="42" y="39"/>
                    <a:pt x="40" y="22"/>
                    <a:pt x="50" y="10"/>
                  </a:cubicBezTo>
                  <a:cubicBezTo>
                    <a:pt x="56" y="3"/>
                    <a:pt x="66" y="0"/>
                    <a:pt x="78" y="0"/>
                  </a:cubicBezTo>
                  <a:cubicBezTo>
                    <a:pt x="90" y="0"/>
                    <a:pt x="100" y="3"/>
                    <a:pt x="106" y="10"/>
                  </a:cubicBezTo>
                  <a:cubicBezTo>
                    <a:pt x="116" y="22"/>
                    <a:pt x="114" y="39"/>
                    <a:pt x="114" y="46"/>
                  </a:cubicBezTo>
                  <a:cubicBezTo>
                    <a:pt x="114" y="46"/>
                    <a:pt x="114" y="46"/>
                    <a:pt x="114" y="46"/>
                  </a:cubicBezTo>
                  <a:cubicBezTo>
                    <a:pt x="117" y="51"/>
                    <a:pt x="117" y="58"/>
                    <a:pt x="115" y="64"/>
                  </a:cubicBezTo>
                  <a:cubicBezTo>
                    <a:pt x="114" y="68"/>
                    <a:pt x="112" y="70"/>
                    <a:pt x="109" y="72"/>
                  </a:cubicBezTo>
                  <a:cubicBezTo>
                    <a:pt x="106" y="83"/>
                    <a:pt x="100" y="92"/>
                    <a:pt x="97" y="95"/>
                  </a:cubicBezTo>
                  <a:cubicBezTo>
                    <a:pt x="97" y="97"/>
                    <a:pt x="97" y="99"/>
                    <a:pt x="98" y="100"/>
                  </a:cubicBezTo>
                  <a:cubicBezTo>
                    <a:pt x="110" y="103"/>
                    <a:pt x="156" y="122"/>
                    <a:pt x="156" y="146"/>
                  </a:cubicBezTo>
                  <a:lnTo>
                    <a:pt x="156" y="150"/>
                  </a:lnTo>
                  <a:close/>
                  <a:moveTo>
                    <a:pt x="9" y="142"/>
                  </a:moveTo>
                  <a:cubicBezTo>
                    <a:pt x="147" y="142"/>
                    <a:pt x="147" y="142"/>
                    <a:pt x="147" y="142"/>
                  </a:cubicBezTo>
                  <a:cubicBezTo>
                    <a:pt x="145" y="136"/>
                    <a:pt x="138" y="128"/>
                    <a:pt x="126" y="121"/>
                  </a:cubicBezTo>
                  <a:cubicBezTo>
                    <a:pt x="114" y="114"/>
                    <a:pt x="101" y="109"/>
                    <a:pt x="96" y="108"/>
                  </a:cubicBezTo>
                  <a:cubicBezTo>
                    <a:pt x="89" y="107"/>
                    <a:pt x="89" y="97"/>
                    <a:pt x="89" y="93"/>
                  </a:cubicBezTo>
                  <a:cubicBezTo>
                    <a:pt x="89" y="92"/>
                    <a:pt x="89" y="92"/>
                    <a:pt x="89" y="92"/>
                  </a:cubicBezTo>
                  <a:cubicBezTo>
                    <a:pt x="90" y="90"/>
                    <a:pt x="90" y="90"/>
                    <a:pt x="90" y="90"/>
                  </a:cubicBezTo>
                  <a:cubicBezTo>
                    <a:pt x="90" y="90"/>
                    <a:pt x="100" y="80"/>
                    <a:pt x="102" y="68"/>
                  </a:cubicBezTo>
                  <a:cubicBezTo>
                    <a:pt x="102" y="64"/>
                    <a:pt x="102" y="64"/>
                    <a:pt x="102" y="64"/>
                  </a:cubicBezTo>
                  <a:cubicBezTo>
                    <a:pt x="106" y="64"/>
                    <a:pt x="106" y="64"/>
                    <a:pt x="106" y="64"/>
                  </a:cubicBezTo>
                  <a:cubicBezTo>
                    <a:pt x="106" y="64"/>
                    <a:pt x="107" y="63"/>
                    <a:pt x="108" y="60"/>
                  </a:cubicBezTo>
                  <a:cubicBezTo>
                    <a:pt x="109" y="56"/>
                    <a:pt x="109" y="52"/>
                    <a:pt x="107" y="51"/>
                  </a:cubicBezTo>
                  <a:cubicBezTo>
                    <a:pt x="105" y="50"/>
                    <a:pt x="105" y="50"/>
                    <a:pt x="105" y="50"/>
                  </a:cubicBezTo>
                  <a:cubicBezTo>
                    <a:pt x="106" y="48"/>
                    <a:pt x="106" y="48"/>
                    <a:pt x="106" y="48"/>
                  </a:cubicBezTo>
                  <a:cubicBezTo>
                    <a:pt x="106" y="47"/>
                    <a:pt x="106" y="46"/>
                    <a:pt x="106" y="45"/>
                  </a:cubicBezTo>
                  <a:cubicBezTo>
                    <a:pt x="106" y="39"/>
                    <a:pt x="108" y="24"/>
                    <a:pt x="100" y="15"/>
                  </a:cubicBezTo>
                  <a:cubicBezTo>
                    <a:pt x="95" y="10"/>
                    <a:pt x="88" y="8"/>
                    <a:pt x="78" y="8"/>
                  </a:cubicBezTo>
                  <a:cubicBezTo>
                    <a:pt x="68" y="8"/>
                    <a:pt x="61" y="10"/>
                    <a:pt x="56" y="15"/>
                  </a:cubicBezTo>
                  <a:cubicBezTo>
                    <a:pt x="48" y="24"/>
                    <a:pt x="50" y="39"/>
                    <a:pt x="50" y="45"/>
                  </a:cubicBezTo>
                  <a:cubicBezTo>
                    <a:pt x="50" y="46"/>
                    <a:pt x="50" y="47"/>
                    <a:pt x="50" y="48"/>
                  </a:cubicBezTo>
                  <a:cubicBezTo>
                    <a:pt x="51" y="50"/>
                    <a:pt x="51" y="50"/>
                    <a:pt x="51" y="50"/>
                  </a:cubicBezTo>
                  <a:cubicBezTo>
                    <a:pt x="49" y="51"/>
                    <a:pt x="49" y="51"/>
                    <a:pt x="49" y="51"/>
                  </a:cubicBezTo>
                  <a:cubicBezTo>
                    <a:pt x="47" y="52"/>
                    <a:pt x="47" y="56"/>
                    <a:pt x="48" y="60"/>
                  </a:cubicBezTo>
                  <a:cubicBezTo>
                    <a:pt x="49" y="63"/>
                    <a:pt x="50" y="64"/>
                    <a:pt x="50" y="64"/>
                  </a:cubicBezTo>
                  <a:cubicBezTo>
                    <a:pt x="54" y="64"/>
                    <a:pt x="54" y="64"/>
                    <a:pt x="54" y="64"/>
                  </a:cubicBezTo>
                  <a:cubicBezTo>
                    <a:pt x="54" y="68"/>
                    <a:pt x="54" y="68"/>
                    <a:pt x="54" y="68"/>
                  </a:cubicBezTo>
                  <a:cubicBezTo>
                    <a:pt x="56" y="80"/>
                    <a:pt x="66" y="90"/>
                    <a:pt x="66" y="90"/>
                  </a:cubicBezTo>
                  <a:cubicBezTo>
                    <a:pt x="67" y="92"/>
                    <a:pt x="67" y="92"/>
                    <a:pt x="67" y="92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7"/>
                    <a:pt x="67" y="107"/>
                    <a:pt x="60" y="108"/>
                  </a:cubicBezTo>
                  <a:cubicBezTo>
                    <a:pt x="55" y="109"/>
                    <a:pt x="42" y="114"/>
                    <a:pt x="30" y="121"/>
                  </a:cubicBezTo>
                  <a:cubicBezTo>
                    <a:pt x="18" y="128"/>
                    <a:pt x="11" y="136"/>
                    <a:pt x="9" y="142"/>
                  </a:cubicBezTo>
                  <a:close/>
                </a:path>
              </a:pathLst>
            </a:custGeom>
            <a:solidFill>
              <a:schemeClr val="accent2"/>
            </a:solidFill>
            <a:ln>
              <a:solidFill>
                <a:srgbClr val="FFC000"/>
              </a:solidFill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>
                <a:cs typeface="+mn-ea"/>
                <a:sym typeface="+mn-lt"/>
              </a:endParaRPr>
            </a:p>
          </p:txBody>
        </p:sp>
        <p:sp>
          <p:nvSpPr>
            <p:cNvPr id="210" name="文本框 209"/>
            <p:cNvSpPr txBox="1"/>
            <p:nvPr/>
          </p:nvSpPr>
          <p:spPr>
            <a:xfrm>
              <a:off x="356654" y="2141769"/>
              <a:ext cx="675640" cy="3067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+mn-ea"/>
                </a:rPr>
                <a:t>1days</a:t>
              </a:r>
              <a:endParaRPr lang="zh-CN" altLang="en-US" sz="1400" dirty="0">
                <a:latin typeface="+mn-ea"/>
              </a:endParaRPr>
            </a:p>
          </p:txBody>
        </p:sp>
      </p:grpSp>
      <p:grpSp>
        <p:nvGrpSpPr>
          <p:cNvPr id="211" name="组合 210"/>
          <p:cNvGrpSpPr/>
          <p:nvPr/>
        </p:nvGrpSpPr>
        <p:grpSpPr>
          <a:xfrm>
            <a:off x="6901019" y="1914823"/>
            <a:ext cx="675640" cy="624526"/>
            <a:chOff x="356654" y="1823948"/>
            <a:chExt cx="675640" cy="624526"/>
          </a:xfrm>
        </p:grpSpPr>
        <p:sp>
          <p:nvSpPr>
            <p:cNvPr id="212" name="Freeform 14"/>
            <p:cNvSpPr>
              <a:spLocks noEditPoints="1"/>
            </p:cNvSpPr>
            <p:nvPr/>
          </p:nvSpPr>
          <p:spPr bwMode="auto">
            <a:xfrm>
              <a:off x="540443" y="1823948"/>
              <a:ext cx="324758" cy="311803"/>
            </a:xfrm>
            <a:custGeom>
              <a:avLst/>
              <a:gdLst>
                <a:gd name="T0" fmla="*/ 156 w 156"/>
                <a:gd name="T1" fmla="*/ 150 h 150"/>
                <a:gd name="T2" fmla="*/ 0 w 156"/>
                <a:gd name="T3" fmla="*/ 150 h 150"/>
                <a:gd name="T4" fmla="*/ 0 w 156"/>
                <a:gd name="T5" fmla="*/ 146 h 150"/>
                <a:gd name="T6" fmla="*/ 58 w 156"/>
                <a:gd name="T7" fmla="*/ 100 h 150"/>
                <a:gd name="T8" fmla="*/ 59 w 156"/>
                <a:gd name="T9" fmla="*/ 95 h 150"/>
                <a:gd name="T10" fmla="*/ 47 w 156"/>
                <a:gd name="T11" fmla="*/ 72 h 150"/>
                <a:gd name="T12" fmla="*/ 41 w 156"/>
                <a:gd name="T13" fmla="*/ 64 h 150"/>
                <a:gd name="T14" fmla="*/ 42 w 156"/>
                <a:gd name="T15" fmla="*/ 46 h 150"/>
                <a:gd name="T16" fmla="*/ 42 w 156"/>
                <a:gd name="T17" fmla="*/ 46 h 150"/>
                <a:gd name="T18" fmla="*/ 50 w 156"/>
                <a:gd name="T19" fmla="*/ 10 h 150"/>
                <a:gd name="T20" fmla="*/ 78 w 156"/>
                <a:gd name="T21" fmla="*/ 0 h 150"/>
                <a:gd name="T22" fmla="*/ 106 w 156"/>
                <a:gd name="T23" fmla="*/ 10 h 150"/>
                <a:gd name="T24" fmla="*/ 114 w 156"/>
                <a:gd name="T25" fmla="*/ 46 h 150"/>
                <a:gd name="T26" fmla="*/ 114 w 156"/>
                <a:gd name="T27" fmla="*/ 46 h 150"/>
                <a:gd name="T28" fmla="*/ 115 w 156"/>
                <a:gd name="T29" fmla="*/ 64 h 150"/>
                <a:gd name="T30" fmla="*/ 109 w 156"/>
                <a:gd name="T31" fmla="*/ 72 h 150"/>
                <a:gd name="T32" fmla="*/ 97 w 156"/>
                <a:gd name="T33" fmla="*/ 95 h 150"/>
                <a:gd name="T34" fmla="*/ 98 w 156"/>
                <a:gd name="T35" fmla="*/ 100 h 150"/>
                <a:gd name="T36" fmla="*/ 156 w 156"/>
                <a:gd name="T37" fmla="*/ 146 h 150"/>
                <a:gd name="T38" fmla="*/ 156 w 156"/>
                <a:gd name="T39" fmla="*/ 150 h 150"/>
                <a:gd name="T40" fmla="*/ 9 w 156"/>
                <a:gd name="T41" fmla="*/ 142 h 150"/>
                <a:gd name="T42" fmla="*/ 147 w 156"/>
                <a:gd name="T43" fmla="*/ 142 h 150"/>
                <a:gd name="T44" fmla="*/ 126 w 156"/>
                <a:gd name="T45" fmla="*/ 121 h 150"/>
                <a:gd name="T46" fmla="*/ 96 w 156"/>
                <a:gd name="T47" fmla="*/ 108 h 150"/>
                <a:gd name="T48" fmla="*/ 89 w 156"/>
                <a:gd name="T49" fmla="*/ 93 h 150"/>
                <a:gd name="T50" fmla="*/ 89 w 156"/>
                <a:gd name="T51" fmla="*/ 92 h 150"/>
                <a:gd name="T52" fmla="*/ 90 w 156"/>
                <a:gd name="T53" fmla="*/ 90 h 150"/>
                <a:gd name="T54" fmla="*/ 102 w 156"/>
                <a:gd name="T55" fmla="*/ 68 h 150"/>
                <a:gd name="T56" fmla="*/ 102 w 156"/>
                <a:gd name="T57" fmla="*/ 64 h 150"/>
                <a:gd name="T58" fmla="*/ 106 w 156"/>
                <a:gd name="T59" fmla="*/ 64 h 150"/>
                <a:gd name="T60" fmla="*/ 108 w 156"/>
                <a:gd name="T61" fmla="*/ 60 h 150"/>
                <a:gd name="T62" fmla="*/ 107 w 156"/>
                <a:gd name="T63" fmla="*/ 51 h 150"/>
                <a:gd name="T64" fmla="*/ 105 w 156"/>
                <a:gd name="T65" fmla="*/ 50 h 150"/>
                <a:gd name="T66" fmla="*/ 106 w 156"/>
                <a:gd name="T67" fmla="*/ 48 h 150"/>
                <a:gd name="T68" fmla="*/ 106 w 156"/>
                <a:gd name="T69" fmla="*/ 45 h 150"/>
                <a:gd name="T70" fmla="*/ 100 w 156"/>
                <a:gd name="T71" fmla="*/ 15 h 150"/>
                <a:gd name="T72" fmla="*/ 78 w 156"/>
                <a:gd name="T73" fmla="*/ 8 h 150"/>
                <a:gd name="T74" fmla="*/ 56 w 156"/>
                <a:gd name="T75" fmla="*/ 15 h 150"/>
                <a:gd name="T76" fmla="*/ 50 w 156"/>
                <a:gd name="T77" fmla="*/ 45 h 150"/>
                <a:gd name="T78" fmla="*/ 50 w 156"/>
                <a:gd name="T79" fmla="*/ 48 h 150"/>
                <a:gd name="T80" fmla="*/ 51 w 156"/>
                <a:gd name="T81" fmla="*/ 50 h 150"/>
                <a:gd name="T82" fmla="*/ 49 w 156"/>
                <a:gd name="T83" fmla="*/ 51 h 150"/>
                <a:gd name="T84" fmla="*/ 48 w 156"/>
                <a:gd name="T85" fmla="*/ 60 h 150"/>
                <a:gd name="T86" fmla="*/ 50 w 156"/>
                <a:gd name="T87" fmla="*/ 64 h 150"/>
                <a:gd name="T88" fmla="*/ 54 w 156"/>
                <a:gd name="T89" fmla="*/ 64 h 150"/>
                <a:gd name="T90" fmla="*/ 54 w 156"/>
                <a:gd name="T91" fmla="*/ 68 h 150"/>
                <a:gd name="T92" fmla="*/ 66 w 156"/>
                <a:gd name="T93" fmla="*/ 90 h 150"/>
                <a:gd name="T94" fmla="*/ 67 w 156"/>
                <a:gd name="T95" fmla="*/ 92 h 150"/>
                <a:gd name="T96" fmla="*/ 67 w 156"/>
                <a:gd name="T97" fmla="*/ 93 h 150"/>
                <a:gd name="T98" fmla="*/ 60 w 156"/>
                <a:gd name="T99" fmla="*/ 108 h 150"/>
                <a:gd name="T100" fmla="*/ 30 w 156"/>
                <a:gd name="T101" fmla="*/ 121 h 150"/>
                <a:gd name="T102" fmla="*/ 9 w 156"/>
                <a:gd name="T103" fmla="*/ 142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56" h="150">
                  <a:moveTo>
                    <a:pt x="156" y="15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46"/>
                    <a:pt x="0" y="146"/>
                    <a:pt x="0" y="146"/>
                  </a:cubicBezTo>
                  <a:cubicBezTo>
                    <a:pt x="0" y="122"/>
                    <a:pt x="46" y="103"/>
                    <a:pt x="58" y="100"/>
                  </a:cubicBezTo>
                  <a:cubicBezTo>
                    <a:pt x="59" y="99"/>
                    <a:pt x="59" y="97"/>
                    <a:pt x="59" y="95"/>
                  </a:cubicBezTo>
                  <a:cubicBezTo>
                    <a:pt x="56" y="92"/>
                    <a:pt x="50" y="83"/>
                    <a:pt x="47" y="72"/>
                  </a:cubicBezTo>
                  <a:cubicBezTo>
                    <a:pt x="44" y="70"/>
                    <a:pt x="42" y="68"/>
                    <a:pt x="41" y="64"/>
                  </a:cubicBezTo>
                  <a:cubicBezTo>
                    <a:pt x="39" y="58"/>
                    <a:pt x="39" y="51"/>
                    <a:pt x="42" y="46"/>
                  </a:cubicBezTo>
                  <a:cubicBezTo>
                    <a:pt x="42" y="46"/>
                    <a:pt x="42" y="46"/>
                    <a:pt x="42" y="46"/>
                  </a:cubicBezTo>
                  <a:cubicBezTo>
                    <a:pt x="42" y="39"/>
                    <a:pt x="40" y="22"/>
                    <a:pt x="50" y="10"/>
                  </a:cubicBezTo>
                  <a:cubicBezTo>
                    <a:pt x="56" y="3"/>
                    <a:pt x="66" y="0"/>
                    <a:pt x="78" y="0"/>
                  </a:cubicBezTo>
                  <a:cubicBezTo>
                    <a:pt x="90" y="0"/>
                    <a:pt x="100" y="3"/>
                    <a:pt x="106" y="10"/>
                  </a:cubicBezTo>
                  <a:cubicBezTo>
                    <a:pt x="116" y="22"/>
                    <a:pt x="114" y="39"/>
                    <a:pt x="114" y="46"/>
                  </a:cubicBezTo>
                  <a:cubicBezTo>
                    <a:pt x="114" y="46"/>
                    <a:pt x="114" y="46"/>
                    <a:pt x="114" y="46"/>
                  </a:cubicBezTo>
                  <a:cubicBezTo>
                    <a:pt x="117" y="51"/>
                    <a:pt x="117" y="58"/>
                    <a:pt x="115" y="64"/>
                  </a:cubicBezTo>
                  <a:cubicBezTo>
                    <a:pt x="114" y="68"/>
                    <a:pt x="112" y="70"/>
                    <a:pt x="109" y="72"/>
                  </a:cubicBezTo>
                  <a:cubicBezTo>
                    <a:pt x="106" y="83"/>
                    <a:pt x="100" y="92"/>
                    <a:pt x="97" y="95"/>
                  </a:cubicBezTo>
                  <a:cubicBezTo>
                    <a:pt x="97" y="97"/>
                    <a:pt x="97" y="99"/>
                    <a:pt x="98" y="100"/>
                  </a:cubicBezTo>
                  <a:cubicBezTo>
                    <a:pt x="110" y="103"/>
                    <a:pt x="156" y="122"/>
                    <a:pt x="156" y="146"/>
                  </a:cubicBezTo>
                  <a:lnTo>
                    <a:pt x="156" y="150"/>
                  </a:lnTo>
                  <a:close/>
                  <a:moveTo>
                    <a:pt x="9" y="142"/>
                  </a:moveTo>
                  <a:cubicBezTo>
                    <a:pt x="147" y="142"/>
                    <a:pt x="147" y="142"/>
                    <a:pt x="147" y="142"/>
                  </a:cubicBezTo>
                  <a:cubicBezTo>
                    <a:pt x="145" y="136"/>
                    <a:pt x="138" y="128"/>
                    <a:pt x="126" y="121"/>
                  </a:cubicBezTo>
                  <a:cubicBezTo>
                    <a:pt x="114" y="114"/>
                    <a:pt x="101" y="109"/>
                    <a:pt x="96" y="108"/>
                  </a:cubicBezTo>
                  <a:cubicBezTo>
                    <a:pt x="89" y="107"/>
                    <a:pt x="89" y="97"/>
                    <a:pt x="89" y="93"/>
                  </a:cubicBezTo>
                  <a:cubicBezTo>
                    <a:pt x="89" y="92"/>
                    <a:pt x="89" y="92"/>
                    <a:pt x="89" y="92"/>
                  </a:cubicBezTo>
                  <a:cubicBezTo>
                    <a:pt x="90" y="90"/>
                    <a:pt x="90" y="90"/>
                    <a:pt x="90" y="90"/>
                  </a:cubicBezTo>
                  <a:cubicBezTo>
                    <a:pt x="90" y="90"/>
                    <a:pt x="100" y="80"/>
                    <a:pt x="102" y="68"/>
                  </a:cubicBezTo>
                  <a:cubicBezTo>
                    <a:pt x="102" y="64"/>
                    <a:pt x="102" y="64"/>
                    <a:pt x="102" y="64"/>
                  </a:cubicBezTo>
                  <a:cubicBezTo>
                    <a:pt x="106" y="64"/>
                    <a:pt x="106" y="64"/>
                    <a:pt x="106" y="64"/>
                  </a:cubicBezTo>
                  <a:cubicBezTo>
                    <a:pt x="106" y="64"/>
                    <a:pt x="107" y="63"/>
                    <a:pt x="108" y="60"/>
                  </a:cubicBezTo>
                  <a:cubicBezTo>
                    <a:pt x="109" y="56"/>
                    <a:pt x="109" y="52"/>
                    <a:pt x="107" y="51"/>
                  </a:cubicBezTo>
                  <a:cubicBezTo>
                    <a:pt x="105" y="50"/>
                    <a:pt x="105" y="50"/>
                    <a:pt x="105" y="50"/>
                  </a:cubicBezTo>
                  <a:cubicBezTo>
                    <a:pt x="106" y="48"/>
                    <a:pt x="106" y="48"/>
                    <a:pt x="106" y="48"/>
                  </a:cubicBezTo>
                  <a:cubicBezTo>
                    <a:pt x="106" y="47"/>
                    <a:pt x="106" y="46"/>
                    <a:pt x="106" y="45"/>
                  </a:cubicBezTo>
                  <a:cubicBezTo>
                    <a:pt x="106" y="39"/>
                    <a:pt x="108" y="24"/>
                    <a:pt x="100" y="15"/>
                  </a:cubicBezTo>
                  <a:cubicBezTo>
                    <a:pt x="95" y="10"/>
                    <a:pt x="88" y="8"/>
                    <a:pt x="78" y="8"/>
                  </a:cubicBezTo>
                  <a:cubicBezTo>
                    <a:pt x="68" y="8"/>
                    <a:pt x="61" y="10"/>
                    <a:pt x="56" y="15"/>
                  </a:cubicBezTo>
                  <a:cubicBezTo>
                    <a:pt x="48" y="24"/>
                    <a:pt x="50" y="39"/>
                    <a:pt x="50" y="45"/>
                  </a:cubicBezTo>
                  <a:cubicBezTo>
                    <a:pt x="50" y="46"/>
                    <a:pt x="50" y="47"/>
                    <a:pt x="50" y="48"/>
                  </a:cubicBezTo>
                  <a:cubicBezTo>
                    <a:pt x="51" y="50"/>
                    <a:pt x="51" y="50"/>
                    <a:pt x="51" y="50"/>
                  </a:cubicBezTo>
                  <a:cubicBezTo>
                    <a:pt x="49" y="51"/>
                    <a:pt x="49" y="51"/>
                    <a:pt x="49" y="51"/>
                  </a:cubicBezTo>
                  <a:cubicBezTo>
                    <a:pt x="47" y="52"/>
                    <a:pt x="47" y="56"/>
                    <a:pt x="48" y="60"/>
                  </a:cubicBezTo>
                  <a:cubicBezTo>
                    <a:pt x="49" y="63"/>
                    <a:pt x="50" y="64"/>
                    <a:pt x="50" y="64"/>
                  </a:cubicBezTo>
                  <a:cubicBezTo>
                    <a:pt x="54" y="64"/>
                    <a:pt x="54" y="64"/>
                    <a:pt x="54" y="64"/>
                  </a:cubicBezTo>
                  <a:cubicBezTo>
                    <a:pt x="54" y="68"/>
                    <a:pt x="54" y="68"/>
                    <a:pt x="54" y="68"/>
                  </a:cubicBezTo>
                  <a:cubicBezTo>
                    <a:pt x="56" y="80"/>
                    <a:pt x="66" y="90"/>
                    <a:pt x="66" y="90"/>
                  </a:cubicBezTo>
                  <a:cubicBezTo>
                    <a:pt x="67" y="92"/>
                    <a:pt x="67" y="92"/>
                    <a:pt x="67" y="92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7"/>
                    <a:pt x="67" y="107"/>
                    <a:pt x="60" y="108"/>
                  </a:cubicBezTo>
                  <a:cubicBezTo>
                    <a:pt x="55" y="109"/>
                    <a:pt x="42" y="114"/>
                    <a:pt x="30" y="121"/>
                  </a:cubicBezTo>
                  <a:cubicBezTo>
                    <a:pt x="18" y="128"/>
                    <a:pt x="11" y="136"/>
                    <a:pt x="9" y="142"/>
                  </a:cubicBezTo>
                  <a:close/>
                </a:path>
              </a:pathLst>
            </a:custGeom>
            <a:solidFill>
              <a:schemeClr val="accent2"/>
            </a:solidFill>
            <a:ln>
              <a:solidFill>
                <a:srgbClr val="FFC000"/>
              </a:solidFill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>
                <a:cs typeface="+mn-ea"/>
                <a:sym typeface="+mn-lt"/>
              </a:endParaRPr>
            </a:p>
          </p:txBody>
        </p:sp>
        <p:sp>
          <p:nvSpPr>
            <p:cNvPr id="213" name="文本框 212"/>
            <p:cNvSpPr txBox="1"/>
            <p:nvPr/>
          </p:nvSpPr>
          <p:spPr>
            <a:xfrm>
              <a:off x="356654" y="2141769"/>
              <a:ext cx="675640" cy="3067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+mn-ea"/>
                </a:rPr>
                <a:t>1days</a:t>
              </a:r>
              <a:endParaRPr lang="zh-CN" altLang="en-US" sz="1400" dirty="0">
                <a:latin typeface="+mn-ea"/>
              </a:endParaRPr>
            </a:p>
          </p:txBody>
        </p:sp>
      </p:grpSp>
      <p:sp>
        <p:nvSpPr>
          <p:cNvPr id="219" name="文本框 218"/>
          <p:cNvSpPr txBox="1"/>
          <p:nvPr/>
        </p:nvSpPr>
        <p:spPr>
          <a:xfrm>
            <a:off x="521275" y="1614817"/>
            <a:ext cx="640080" cy="275590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zh-CN" altLang="en-US" sz="1200" dirty="0"/>
              <a:t>加人期</a:t>
            </a:r>
            <a:endParaRPr lang="zh-CN" altLang="en-US" sz="1200" dirty="0"/>
          </a:p>
        </p:txBody>
      </p:sp>
      <p:sp>
        <p:nvSpPr>
          <p:cNvPr id="220" name="文本框 219"/>
          <p:cNvSpPr txBox="1"/>
          <p:nvPr/>
        </p:nvSpPr>
        <p:spPr>
          <a:xfrm>
            <a:off x="1832233" y="1614817"/>
            <a:ext cx="640080" cy="275590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zh-CN" altLang="en-US" sz="1200" dirty="0"/>
              <a:t>破冰期</a:t>
            </a:r>
            <a:endParaRPr lang="zh-CN" altLang="en-US" sz="1200" dirty="0"/>
          </a:p>
        </p:txBody>
      </p:sp>
      <p:sp>
        <p:nvSpPr>
          <p:cNvPr id="221" name="文本框 220"/>
          <p:cNvSpPr txBox="1"/>
          <p:nvPr/>
        </p:nvSpPr>
        <p:spPr>
          <a:xfrm>
            <a:off x="3407071" y="1614817"/>
            <a:ext cx="640080" cy="275590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zh-CN" altLang="en-US" sz="1200" dirty="0"/>
              <a:t>服务期</a:t>
            </a:r>
            <a:endParaRPr lang="zh-CN" altLang="en-US" sz="1200" dirty="0"/>
          </a:p>
        </p:txBody>
      </p:sp>
      <p:sp>
        <p:nvSpPr>
          <p:cNvPr id="222" name="文本框 221"/>
          <p:cNvSpPr txBox="1"/>
          <p:nvPr/>
        </p:nvSpPr>
        <p:spPr>
          <a:xfrm>
            <a:off x="5089713" y="1616103"/>
            <a:ext cx="640080" cy="275590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zh-CN" altLang="en-US" sz="1200" dirty="0"/>
              <a:t>营销期</a:t>
            </a:r>
            <a:endParaRPr lang="zh-CN" altLang="en-US" sz="1200" dirty="0"/>
          </a:p>
        </p:txBody>
      </p:sp>
      <p:sp>
        <p:nvSpPr>
          <p:cNvPr id="223" name="文本框 222"/>
          <p:cNvSpPr txBox="1"/>
          <p:nvPr/>
        </p:nvSpPr>
        <p:spPr>
          <a:xfrm>
            <a:off x="7088045" y="1614833"/>
            <a:ext cx="640080" cy="275590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zh-CN" altLang="en-US" sz="1200" dirty="0"/>
              <a:t>回捞期</a:t>
            </a:r>
            <a:endParaRPr lang="zh-CN" altLang="en-US" sz="1200" dirty="0"/>
          </a:p>
        </p:txBody>
      </p:sp>
      <p:sp>
        <p:nvSpPr>
          <p:cNvPr id="225" name="文本框 224"/>
          <p:cNvSpPr txBox="1"/>
          <p:nvPr/>
        </p:nvSpPr>
        <p:spPr>
          <a:xfrm>
            <a:off x="362525" y="1338641"/>
            <a:ext cx="1268095" cy="21399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r>
              <a:rPr lang="zh-CN" altLang="en-US" sz="800" dirty="0"/>
              <a:t>加粉话术（短信</a:t>
            </a:r>
            <a:r>
              <a:rPr lang="en-US" altLang="zh-CN" sz="800" dirty="0"/>
              <a:t>+</a:t>
            </a:r>
            <a:r>
              <a:rPr lang="zh-CN" altLang="en-US" sz="800" dirty="0"/>
              <a:t>电话）</a:t>
            </a:r>
            <a:endParaRPr lang="zh-CN" altLang="en-US" sz="800" dirty="0"/>
          </a:p>
        </p:txBody>
      </p:sp>
      <p:sp>
        <p:nvSpPr>
          <p:cNvPr id="226" name="文本框 225"/>
          <p:cNvSpPr txBox="1"/>
          <p:nvPr/>
        </p:nvSpPr>
        <p:spPr>
          <a:xfrm>
            <a:off x="362743" y="1068919"/>
            <a:ext cx="792480" cy="21399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800"/>
            </a:lvl1pPr>
          </a:lstStyle>
          <a:p>
            <a:r>
              <a:rPr lang="zh-CN" altLang="en-US" dirty="0"/>
              <a:t>加粉分层策略</a:t>
            </a:r>
            <a:endParaRPr lang="zh-CN" altLang="en-US" dirty="0"/>
          </a:p>
        </p:txBody>
      </p:sp>
      <p:sp>
        <p:nvSpPr>
          <p:cNvPr id="227" name="文本框 226"/>
          <p:cNvSpPr txBox="1"/>
          <p:nvPr/>
        </p:nvSpPr>
        <p:spPr>
          <a:xfrm>
            <a:off x="1698030" y="1124646"/>
            <a:ext cx="995680" cy="21399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r>
              <a:rPr lang="zh-CN" altLang="en-US" sz="800" dirty="0"/>
              <a:t>入班测题目及答案</a:t>
            </a:r>
            <a:endParaRPr lang="zh-CN" altLang="en-US" sz="800" dirty="0"/>
          </a:p>
        </p:txBody>
      </p:sp>
      <p:sp>
        <p:nvSpPr>
          <p:cNvPr id="228" name="文本框 227"/>
          <p:cNvSpPr txBox="1"/>
          <p:nvPr/>
        </p:nvSpPr>
        <p:spPr>
          <a:xfrm>
            <a:off x="1717933" y="850479"/>
            <a:ext cx="589280" cy="21399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800"/>
            </a:lvl1pPr>
          </a:lstStyle>
          <a:p>
            <a:r>
              <a:rPr lang="zh-CN" altLang="en-US" dirty="0"/>
              <a:t>问卷海报</a:t>
            </a:r>
            <a:endParaRPr lang="zh-CN" altLang="en-US" dirty="0"/>
          </a:p>
        </p:txBody>
      </p:sp>
      <p:sp>
        <p:nvSpPr>
          <p:cNvPr id="230" name="文本框 229"/>
          <p:cNvSpPr txBox="1"/>
          <p:nvPr/>
        </p:nvSpPr>
        <p:spPr>
          <a:xfrm>
            <a:off x="3073131" y="1124646"/>
            <a:ext cx="1097280" cy="21399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r>
              <a:rPr lang="zh-CN" altLang="en-US" sz="800" dirty="0"/>
              <a:t>诊断技巧及排异话术</a:t>
            </a:r>
            <a:endParaRPr lang="zh-CN" altLang="en-US" sz="800" dirty="0"/>
          </a:p>
        </p:txBody>
      </p:sp>
      <p:sp>
        <p:nvSpPr>
          <p:cNvPr id="231" name="文本框 230"/>
          <p:cNvSpPr txBox="1"/>
          <p:nvPr/>
        </p:nvSpPr>
        <p:spPr>
          <a:xfrm>
            <a:off x="3073349" y="854924"/>
            <a:ext cx="792480" cy="21399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800"/>
            </a:lvl1pPr>
          </a:lstStyle>
          <a:p>
            <a:r>
              <a:rPr lang="zh-CN" altLang="en-US" dirty="0"/>
              <a:t>学科学段知识</a:t>
            </a:r>
            <a:endParaRPr lang="zh-CN" altLang="en-US" dirty="0"/>
          </a:p>
        </p:txBody>
      </p:sp>
      <p:sp>
        <p:nvSpPr>
          <p:cNvPr id="232" name="文本框 231"/>
          <p:cNvSpPr txBox="1"/>
          <p:nvPr/>
        </p:nvSpPr>
        <p:spPr>
          <a:xfrm>
            <a:off x="4762688" y="1336624"/>
            <a:ext cx="1097280" cy="21399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r>
              <a:rPr lang="zh-CN" altLang="en-US" sz="800" dirty="0"/>
              <a:t>课程价值外显及规划</a:t>
            </a:r>
            <a:endParaRPr lang="zh-CN" altLang="en-US" sz="800" dirty="0"/>
          </a:p>
        </p:txBody>
      </p:sp>
      <p:sp>
        <p:nvSpPr>
          <p:cNvPr id="233" name="文本框 232"/>
          <p:cNvSpPr txBox="1"/>
          <p:nvPr/>
        </p:nvSpPr>
        <p:spPr>
          <a:xfrm>
            <a:off x="4773066" y="1066902"/>
            <a:ext cx="1097280" cy="21399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800"/>
            </a:lvl1pPr>
          </a:lstStyle>
          <a:p>
            <a:r>
              <a:rPr lang="zh-CN" altLang="en-US" dirty="0"/>
              <a:t>用户分层及排异技巧</a:t>
            </a:r>
            <a:endParaRPr lang="zh-CN" altLang="en-US" dirty="0"/>
          </a:p>
        </p:txBody>
      </p:sp>
      <p:sp>
        <p:nvSpPr>
          <p:cNvPr id="234" name="文本框 233"/>
          <p:cNvSpPr txBox="1"/>
          <p:nvPr/>
        </p:nvSpPr>
        <p:spPr>
          <a:xfrm>
            <a:off x="6859324" y="1336624"/>
            <a:ext cx="1097280" cy="21399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r>
              <a:rPr lang="zh-CN" altLang="en-US" sz="800" dirty="0"/>
              <a:t>电话逼单话术及技巧</a:t>
            </a:r>
            <a:endParaRPr lang="zh-CN" altLang="en-US" sz="800" dirty="0"/>
          </a:p>
        </p:txBody>
      </p:sp>
      <p:sp>
        <p:nvSpPr>
          <p:cNvPr id="235" name="文本框 234"/>
          <p:cNvSpPr txBox="1"/>
          <p:nvPr/>
        </p:nvSpPr>
        <p:spPr>
          <a:xfrm>
            <a:off x="6876052" y="1068807"/>
            <a:ext cx="690880" cy="21399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800"/>
            </a:lvl1pPr>
          </a:lstStyle>
          <a:p>
            <a:r>
              <a:rPr lang="zh-CN" altLang="en-US" dirty="0"/>
              <a:t>满意度问卷</a:t>
            </a:r>
            <a:endParaRPr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1140460" y="435610"/>
            <a:ext cx="284099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600" b="1">
                <a:sym typeface="+mn-ea"/>
              </a:rPr>
              <a:t>作战工具包</a:t>
            </a:r>
            <a:endParaRPr lang="zh-CN" altLang="en-US" sz="1600" b="1">
              <a:sym typeface="+mn-ea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8" name="图片 7" descr="resource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9" name="图片 8" descr="resource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11" name="图片 10" descr="resource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sp>
        <p:nvSpPr>
          <p:cNvPr id="5" name="文本框 4"/>
          <p:cNvSpPr txBox="1"/>
          <p:nvPr/>
        </p:nvSpPr>
        <p:spPr>
          <a:xfrm>
            <a:off x="1717933" y="1338794"/>
            <a:ext cx="933450" cy="21399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800"/>
            </a:lvl1pPr>
          </a:lstStyle>
          <a:p>
            <a:r>
              <a:rPr lang="zh-CN" altLang="en-US" dirty="0"/>
              <a:t>讲题能力</a:t>
            </a:r>
            <a:r>
              <a:rPr lang="en-US" altLang="zh-CN" dirty="0"/>
              <a:t>/</a:t>
            </a:r>
            <a:r>
              <a:rPr lang="zh-CN" altLang="en-US" dirty="0"/>
              <a:t>小视频</a:t>
            </a:r>
            <a:endParaRPr lang="zh-CN" altLang="en-US" dirty="0"/>
          </a:p>
        </p:txBody>
      </p:sp>
      <p:sp>
        <p:nvSpPr>
          <p:cNvPr id="12" name="文本框 11"/>
          <p:cNvSpPr txBox="1"/>
          <p:nvPr/>
        </p:nvSpPr>
        <p:spPr>
          <a:xfrm>
            <a:off x="3073131" y="1402141"/>
            <a:ext cx="1605280" cy="21399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none" rtlCol="0">
            <a:spAutoFit/>
          </a:bodyPr>
          <a:p>
            <a:r>
              <a:rPr lang="zh-CN" altLang="en-US" sz="800" dirty="0"/>
              <a:t>每天的用户分层策略及动作指导</a:t>
            </a:r>
            <a:endParaRPr lang="zh-CN" altLang="en-US" sz="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60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/>
      <p:bldP spid="29" grpId="0"/>
      <p:bldP spid="43" grpId="0" bldLvl="0" animBg="1"/>
      <p:bldP spid="44" grpId="0"/>
      <p:bldP spid="45" grpId="0" bldLvl="0" animBg="1"/>
      <p:bldP spid="4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10" name="矩形 9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1094105" y="407670"/>
            <a:ext cx="637984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600" b="1">
                <a:sym typeface="+mn-ea"/>
              </a:rPr>
              <a:t>转化课私域内容的设计逻辑：服务于人设和当期的北极星指标</a:t>
            </a:r>
            <a:endParaRPr lang="en-US" altLang="zh-CN" sz="1600" b="1">
              <a:sym typeface="+mn-ea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8" name="图片 7" descr="resource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9" name="图片 8" descr="resource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11" name="图片 10" descr="resource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pic>
        <p:nvPicPr>
          <p:cNvPr id="47" name="图片 46" descr="私域运营内容规划和要求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0925" y="839470"/>
            <a:ext cx="7408545" cy="48348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16" name="图片 15" descr="resource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17" name="图片 16" descr="resource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10" name="矩形 9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1242378" y="407670"/>
            <a:ext cx="400304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600" b="1">
                <a:solidFill>
                  <a:schemeClr val="tx1"/>
                </a:solidFill>
                <a:sym typeface="+mn-ea"/>
              </a:rPr>
              <a:t>K12</a:t>
            </a:r>
            <a:r>
              <a:rPr lang="zh-CN" altLang="en-US" sz="1600" b="1">
                <a:solidFill>
                  <a:schemeClr val="tx1"/>
                </a:solidFill>
                <a:sym typeface="+mn-ea"/>
              </a:rPr>
              <a:t>在线教育转化课对运营</a:t>
            </a:r>
            <a:r>
              <a:rPr lang="zh-CN" sz="1600" b="1">
                <a:solidFill>
                  <a:schemeClr val="tx1"/>
                </a:solidFill>
                <a:sym typeface="+mn-ea"/>
              </a:rPr>
              <a:t>策略的极致要求</a:t>
            </a:r>
            <a:endParaRPr lang="zh-CN" sz="1600" b="1">
              <a:solidFill>
                <a:schemeClr val="tx1"/>
              </a:solidFill>
              <a:sym typeface="+mn-ea"/>
            </a:endParaRPr>
          </a:p>
        </p:txBody>
      </p:sp>
      <p:cxnSp>
        <p:nvCxnSpPr>
          <p:cNvPr id="5" name="直接连接符 4"/>
          <p:cNvCxnSpPr/>
          <p:nvPr>
            <p:custDataLst>
              <p:tags r:id="rId4"/>
            </p:custDataLst>
          </p:nvPr>
        </p:nvCxnSpPr>
        <p:spPr>
          <a:xfrm flipV="1">
            <a:off x="3576732" y="803334"/>
            <a:ext cx="1946151" cy="4046311"/>
          </a:xfrm>
          <a:prstGeom prst="line">
            <a:avLst/>
          </a:prstGeom>
          <a:ln>
            <a:solidFill>
              <a:srgbClr val="44750F">
                <a:lumMod val="50000"/>
              </a:srgbClr>
            </a:solidFill>
            <a:tailEnd type="oval"/>
          </a:ln>
        </p:spPr>
        <p:style>
          <a:lnRef idx="1">
            <a:srgbClr val="ADB9CA"/>
          </a:lnRef>
          <a:fillRef idx="0">
            <a:srgbClr val="ADB9CA"/>
          </a:fillRef>
          <a:effectRef idx="0">
            <a:srgbClr val="ADB9CA"/>
          </a:effectRef>
          <a:fontRef idx="minor">
            <a:sysClr val="windowText" lastClr="000000"/>
          </a:fontRef>
        </p:style>
      </p:cxnSp>
      <p:sp>
        <p:nvSpPr>
          <p:cNvPr id="19" name="任意多边形: 形状 18"/>
          <p:cNvSpPr/>
          <p:nvPr>
            <p:custDataLst>
              <p:tags r:id="rId5"/>
            </p:custDataLst>
          </p:nvPr>
        </p:nvSpPr>
        <p:spPr>
          <a:xfrm>
            <a:off x="3336612" y="2486454"/>
            <a:ext cx="1381907" cy="351413"/>
          </a:xfrm>
          <a:custGeom>
            <a:avLst/>
            <a:gdLst>
              <a:gd name="connsiteX0" fmla="*/ 0 w 3820563"/>
              <a:gd name="connsiteY0" fmla="*/ 970011 h 971550"/>
              <a:gd name="connsiteX1" fmla="*/ 3018 w 3820563"/>
              <a:gd name="connsiteY1" fmla="*/ 971550 h 971550"/>
              <a:gd name="connsiteX2" fmla="*/ 0 w 3820563"/>
              <a:gd name="connsiteY2" fmla="*/ 971550 h 971550"/>
              <a:gd name="connsiteX3" fmla="*/ 3018 w 3820563"/>
              <a:gd name="connsiteY3" fmla="*/ 0 h 971550"/>
              <a:gd name="connsiteX4" fmla="*/ 3820563 w 3820563"/>
              <a:gd name="connsiteY4" fmla="*/ 0 h 971550"/>
              <a:gd name="connsiteX5" fmla="*/ 3820563 w 3820563"/>
              <a:gd name="connsiteY5" fmla="*/ 37565 h 971550"/>
              <a:gd name="connsiteX6" fmla="*/ 3813622 w 3820563"/>
              <a:gd name="connsiteY6" fmla="*/ 8242 h 971550"/>
              <a:gd name="connsiteX7" fmla="*/ 3352864 w 3820563"/>
              <a:gd name="connsiteY7" fmla="*/ 971550 h 971550"/>
              <a:gd name="connsiteX8" fmla="*/ 3018 w 3820563"/>
              <a:gd name="connsiteY8" fmla="*/ 971550 h 971550"/>
              <a:gd name="connsiteX9" fmla="*/ 955518 w 3820563"/>
              <a:gd name="connsiteY9" fmla="*/ 485775 h 971550"/>
              <a:gd name="connsiteX10" fmla="*/ 0 w 3820563"/>
              <a:gd name="connsiteY10" fmla="*/ 0 h 971550"/>
              <a:gd name="connsiteX11" fmla="*/ 3018 w 3820563"/>
              <a:gd name="connsiteY11" fmla="*/ 0 h 971550"/>
              <a:gd name="connsiteX12" fmla="*/ 0 w 3820563"/>
              <a:gd name="connsiteY12" fmla="*/ 1539 h 971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820563" h="971550">
                <a:moveTo>
                  <a:pt x="0" y="970011"/>
                </a:moveTo>
                <a:lnTo>
                  <a:pt x="3018" y="971550"/>
                </a:lnTo>
                <a:lnTo>
                  <a:pt x="0" y="971550"/>
                </a:lnTo>
                <a:close/>
                <a:moveTo>
                  <a:pt x="3018" y="0"/>
                </a:moveTo>
                <a:lnTo>
                  <a:pt x="3820563" y="0"/>
                </a:lnTo>
                <a:lnTo>
                  <a:pt x="3820563" y="37565"/>
                </a:lnTo>
                <a:lnTo>
                  <a:pt x="3813622" y="8242"/>
                </a:lnTo>
                <a:lnTo>
                  <a:pt x="3352864" y="971550"/>
                </a:lnTo>
                <a:lnTo>
                  <a:pt x="3018" y="971550"/>
                </a:lnTo>
                <a:lnTo>
                  <a:pt x="955518" y="485775"/>
                </a:lnTo>
                <a:close/>
                <a:moveTo>
                  <a:pt x="0" y="0"/>
                </a:moveTo>
                <a:lnTo>
                  <a:pt x="3018" y="0"/>
                </a:lnTo>
                <a:lnTo>
                  <a:pt x="0" y="1539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</p:spPr>
        <p:style>
          <a:lnRef idx="2">
            <a:srgbClr val="ADB9CA">
              <a:shade val="50000"/>
            </a:srgbClr>
          </a:lnRef>
          <a:fillRef idx="1">
            <a:srgbClr val="ADB9CA"/>
          </a:fillRef>
          <a:effectRef idx="0">
            <a:srgbClr val="ADB9CA"/>
          </a:effectRef>
          <a:fontRef idx="minor">
            <a:sysClr val="window" lastClr="FFFFFF"/>
          </a:fontRef>
        </p:style>
        <p:txBody>
          <a:bodyPr rtlCol="0" anchor="ctr"/>
          <a:p>
            <a:pPr algn="ctr"/>
            <a:endParaRPr lang="zh-CN" altLang="en-US" sz="1510"/>
          </a:p>
        </p:txBody>
      </p:sp>
      <p:sp>
        <p:nvSpPr>
          <p:cNvPr id="23" name="任意多边形: 形状 22"/>
          <p:cNvSpPr/>
          <p:nvPr>
            <p:custDataLst>
              <p:tags r:id="rId6"/>
            </p:custDataLst>
          </p:nvPr>
        </p:nvSpPr>
        <p:spPr>
          <a:xfrm>
            <a:off x="3942380" y="1223132"/>
            <a:ext cx="1381907" cy="351413"/>
          </a:xfrm>
          <a:custGeom>
            <a:avLst/>
            <a:gdLst>
              <a:gd name="connsiteX0" fmla="*/ 0 w 3820563"/>
              <a:gd name="connsiteY0" fmla="*/ 970011 h 971550"/>
              <a:gd name="connsiteX1" fmla="*/ 3018 w 3820563"/>
              <a:gd name="connsiteY1" fmla="*/ 971550 h 971550"/>
              <a:gd name="connsiteX2" fmla="*/ 0 w 3820563"/>
              <a:gd name="connsiteY2" fmla="*/ 971550 h 971550"/>
              <a:gd name="connsiteX3" fmla="*/ 3018 w 3820563"/>
              <a:gd name="connsiteY3" fmla="*/ 0 h 971550"/>
              <a:gd name="connsiteX4" fmla="*/ 3820563 w 3820563"/>
              <a:gd name="connsiteY4" fmla="*/ 0 h 971550"/>
              <a:gd name="connsiteX5" fmla="*/ 3820563 w 3820563"/>
              <a:gd name="connsiteY5" fmla="*/ 37565 h 971550"/>
              <a:gd name="connsiteX6" fmla="*/ 3813622 w 3820563"/>
              <a:gd name="connsiteY6" fmla="*/ 8242 h 971550"/>
              <a:gd name="connsiteX7" fmla="*/ 3352864 w 3820563"/>
              <a:gd name="connsiteY7" fmla="*/ 971550 h 971550"/>
              <a:gd name="connsiteX8" fmla="*/ 3018 w 3820563"/>
              <a:gd name="connsiteY8" fmla="*/ 971550 h 971550"/>
              <a:gd name="connsiteX9" fmla="*/ 955518 w 3820563"/>
              <a:gd name="connsiteY9" fmla="*/ 485775 h 971550"/>
              <a:gd name="connsiteX10" fmla="*/ 0 w 3820563"/>
              <a:gd name="connsiteY10" fmla="*/ 0 h 971550"/>
              <a:gd name="connsiteX11" fmla="*/ 3018 w 3820563"/>
              <a:gd name="connsiteY11" fmla="*/ 0 h 971550"/>
              <a:gd name="connsiteX12" fmla="*/ 0 w 3820563"/>
              <a:gd name="connsiteY12" fmla="*/ 1539 h 971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820563" h="971550">
                <a:moveTo>
                  <a:pt x="0" y="970011"/>
                </a:moveTo>
                <a:lnTo>
                  <a:pt x="3018" y="971550"/>
                </a:lnTo>
                <a:lnTo>
                  <a:pt x="0" y="971550"/>
                </a:lnTo>
                <a:close/>
                <a:moveTo>
                  <a:pt x="3018" y="0"/>
                </a:moveTo>
                <a:lnTo>
                  <a:pt x="3820563" y="0"/>
                </a:lnTo>
                <a:lnTo>
                  <a:pt x="3820563" y="37565"/>
                </a:lnTo>
                <a:lnTo>
                  <a:pt x="3813622" y="8242"/>
                </a:lnTo>
                <a:lnTo>
                  <a:pt x="3352864" y="971550"/>
                </a:lnTo>
                <a:lnTo>
                  <a:pt x="3018" y="971550"/>
                </a:lnTo>
                <a:lnTo>
                  <a:pt x="955518" y="485775"/>
                </a:lnTo>
                <a:close/>
                <a:moveTo>
                  <a:pt x="0" y="0"/>
                </a:moveTo>
                <a:lnTo>
                  <a:pt x="3018" y="0"/>
                </a:lnTo>
                <a:lnTo>
                  <a:pt x="0" y="1539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</p:spPr>
        <p:style>
          <a:lnRef idx="2">
            <a:srgbClr val="ADB9CA">
              <a:shade val="50000"/>
            </a:srgbClr>
          </a:lnRef>
          <a:fillRef idx="1">
            <a:srgbClr val="ADB9CA"/>
          </a:fillRef>
          <a:effectRef idx="0">
            <a:srgbClr val="ADB9CA"/>
          </a:effectRef>
          <a:fontRef idx="minor">
            <a:sysClr val="window" lastClr="FFFFFF"/>
          </a:fontRef>
        </p:style>
        <p:txBody>
          <a:bodyPr rtlCol="0" anchor="ctr"/>
          <a:p>
            <a:pPr algn="ctr"/>
            <a:endParaRPr lang="zh-CN" altLang="en-US" sz="1510" dirty="0"/>
          </a:p>
        </p:txBody>
      </p:sp>
      <p:sp>
        <p:nvSpPr>
          <p:cNvPr id="7" name="任意多边形: 形状 26"/>
          <p:cNvSpPr/>
          <p:nvPr>
            <p:custDataLst>
              <p:tags r:id="rId7"/>
            </p:custDataLst>
          </p:nvPr>
        </p:nvSpPr>
        <p:spPr>
          <a:xfrm>
            <a:off x="4856414" y="1854793"/>
            <a:ext cx="1411442" cy="351413"/>
          </a:xfrm>
          <a:custGeom>
            <a:avLst/>
            <a:gdLst>
              <a:gd name="connsiteX0" fmla="*/ 2154543 w 2154543"/>
              <a:gd name="connsiteY0" fmla="*/ 535575 h 536425"/>
              <a:gd name="connsiteX1" fmla="*/ 2154543 w 2154543"/>
              <a:gd name="connsiteY1" fmla="*/ 536425 h 536425"/>
              <a:gd name="connsiteX2" fmla="*/ 2152876 w 2154543"/>
              <a:gd name="connsiteY2" fmla="*/ 536425 h 536425"/>
              <a:gd name="connsiteX3" fmla="*/ 561920 w 2154543"/>
              <a:gd name="connsiteY3" fmla="*/ 10457 h 536425"/>
              <a:gd name="connsiteX4" fmla="*/ 560283 w 2154543"/>
              <a:gd name="connsiteY4" fmla="*/ 13824 h 536425"/>
              <a:gd name="connsiteX5" fmla="*/ 561920 w 2154543"/>
              <a:gd name="connsiteY5" fmla="*/ 20742 h 536425"/>
              <a:gd name="connsiteX6" fmla="*/ 2152876 w 2154543"/>
              <a:gd name="connsiteY6" fmla="*/ 0 h 536425"/>
              <a:gd name="connsiteX7" fmla="*/ 2154543 w 2154543"/>
              <a:gd name="connsiteY7" fmla="*/ 0 h 536425"/>
              <a:gd name="connsiteX8" fmla="*/ 2154543 w 2154543"/>
              <a:gd name="connsiteY8" fmla="*/ 850 h 536425"/>
              <a:gd name="connsiteX9" fmla="*/ 45085 w 2154543"/>
              <a:gd name="connsiteY9" fmla="*/ 0 h 536425"/>
              <a:gd name="connsiteX10" fmla="*/ 260847 w 2154543"/>
              <a:gd name="connsiteY10" fmla="*/ 0 h 536425"/>
              <a:gd name="connsiteX11" fmla="*/ 567005 w 2154543"/>
              <a:gd name="connsiteY11" fmla="*/ 0 h 536425"/>
              <a:gd name="connsiteX12" fmla="*/ 2152876 w 2154543"/>
              <a:gd name="connsiteY12" fmla="*/ 0 h 536425"/>
              <a:gd name="connsiteX13" fmla="*/ 1626970 w 2154543"/>
              <a:gd name="connsiteY13" fmla="*/ 268213 h 536425"/>
              <a:gd name="connsiteX14" fmla="*/ 2152876 w 2154543"/>
              <a:gd name="connsiteY14" fmla="*/ 536425 h 536425"/>
              <a:gd name="connsiteX15" fmla="*/ 306158 w 2154543"/>
              <a:gd name="connsiteY15" fmla="*/ 536425 h 536425"/>
              <a:gd name="connsiteX16" fmla="*/ 303688 w 2154543"/>
              <a:gd name="connsiteY16" fmla="*/ 536425 h 536425"/>
              <a:gd name="connsiteX17" fmla="*/ 0 w 2154543"/>
              <a:gd name="connsiteY17" fmla="*/ 536425 h 536425"/>
              <a:gd name="connsiteX18" fmla="*/ 260847 w 2154543"/>
              <a:gd name="connsiteY18" fmla="*/ 1 h 536425"/>
              <a:gd name="connsiteX19" fmla="*/ 45085 w 2154543"/>
              <a:gd name="connsiteY19" fmla="*/ 1 h 536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2154543" h="536425">
                <a:moveTo>
                  <a:pt x="2154543" y="535575"/>
                </a:moveTo>
                <a:lnTo>
                  <a:pt x="2154543" y="536425"/>
                </a:lnTo>
                <a:lnTo>
                  <a:pt x="2152876" y="536425"/>
                </a:lnTo>
                <a:close/>
                <a:moveTo>
                  <a:pt x="561920" y="10457"/>
                </a:moveTo>
                <a:lnTo>
                  <a:pt x="560283" y="13824"/>
                </a:lnTo>
                <a:lnTo>
                  <a:pt x="561920" y="20742"/>
                </a:lnTo>
                <a:close/>
                <a:moveTo>
                  <a:pt x="2152876" y="0"/>
                </a:moveTo>
                <a:lnTo>
                  <a:pt x="2154543" y="0"/>
                </a:lnTo>
                <a:lnTo>
                  <a:pt x="2154543" y="850"/>
                </a:lnTo>
                <a:close/>
                <a:moveTo>
                  <a:pt x="45085" y="0"/>
                </a:moveTo>
                <a:lnTo>
                  <a:pt x="260847" y="0"/>
                </a:lnTo>
                <a:lnTo>
                  <a:pt x="567005" y="0"/>
                </a:lnTo>
                <a:lnTo>
                  <a:pt x="2152876" y="0"/>
                </a:lnTo>
                <a:lnTo>
                  <a:pt x="1626970" y="268213"/>
                </a:lnTo>
                <a:lnTo>
                  <a:pt x="2152876" y="536425"/>
                </a:lnTo>
                <a:lnTo>
                  <a:pt x="306158" y="536425"/>
                </a:lnTo>
                <a:lnTo>
                  <a:pt x="303688" y="536425"/>
                </a:lnTo>
                <a:lnTo>
                  <a:pt x="0" y="536425"/>
                </a:lnTo>
                <a:lnTo>
                  <a:pt x="260847" y="1"/>
                </a:lnTo>
                <a:lnTo>
                  <a:pt x="45085" y="1"/>
                </a:lnTo>
                <a:close/>
              </a:path>
            </a:pathLst>
          </a:custGeom>
          <a:solidFill>
            <a:srgbClr val="DECC00"/>
          </a:solidFill>
          <a:ln>
            <a:noFill/>
          </a:ln>
        </p:spPr>
        <p:style>
          <a:lnRef idx="2">
            <a:srgbClr val="ADB9CA">
              <a:shade val="50000"/>
            </a:srgbClr>
          </a:lnRef>
          <a:fillRef idx="1">
            <a:srgbClr val="ADB9CA"/>
          </a:fillRef>
          <a:effectRef idx="0">
            <a:srgbClr val="ADB9CA"/>
          </a:effectRef>
          <a:fontRef idx="minor">
            <a:sysClr val="window" lastClr="FFFFFF"/>
          </a:fontRef>
        </p:style>
        <p:txBody>
          <a:bodyPr rtlCol="0" anchor="ctr"/>
          <a:p>
            <a:pPr algn="ctr"/>
            <a:endParaRPr lang="zh-CN" altLang="en-US" sz="1510"/>
          </a:p>
        </p:txBody>
      </p:sp>
      <p:sp>
        <p:nvSpPr>
          <p:cNvPr id="8" name="任意多边形: 形状 27"/>
          <p:cNvSpPr/>
          <p:nvPr>
            <p:custDataLst>
              <p:tags r:id="rId8"/>
            </p:custDataLst>
          </p:nvPr>
        </p:nvSpPr>
        <p:spPr>
          <a:xfrm>
            <a:off x="4245166" y="3133184"/>
            <a:ext cx="1411442" cy="351413"/>
          </a:xfrm>
          <a:custGeom>
            <a:avLst/>
            <a:gdLst>
              <a:gd name="connsiteX0" fmla="*/ 2154543 w 2154543"/>
              <a:gd name="connsiteY0" fmla="*/ 535575 h 536425"/>
              <a:gd name="connsiteX1" fmla="*/ 2154543 w 2154543"/>
              <a:gd name="connsiteY1" fmla="*/ 536425 h 536425"/>
              <a:gd name="connsiteX2" fmla="*/ 2152876 w 2154543"/>
              <a:gd name="connsiteY2" fmla="*/ 536425 h 536425"/>
              <a:gd name="connsiteX3" fmla="*/ 561920 w 2154543"/>
              <a:gd name="connsiteY3" fmla="*/ 10457 h 536425"/>
              <a:gd name="connsiteX4" fmla="*/ 560283 w 2154543"/>
              <a:gd name="connsiteY4" fmla="*/ 13824 h 536425"/>
              <a:gd name="connsiteX5" fmla="*/ 561920 w 2154543"/>
              <a:gd name="connsiteY5" fmla="*/ 20742 h 536425"/>
              <a:gd name="connsiteX6" fmla="*/ 2152876 w 2154543"/>
              <a:gd name="connsiteY6" fmla="*/ 0 h 536425"/>
              <a:gd name="connsiteX7" fmla="*/ 2154543 w 2154543"/>
              <a:gd name="connsiteY7" fmla="*/ 0 h 536425"/>
              <a:gd name="connsiteX8" fmla="*/ 2154543 w 2154543"/>
              <a:gd name="connsiteY8" fmla="*/ 850 h 536425"/>
              <a:gd name="connsiteX9" fmla="*/ 45085 w 2154543"/>
              <a:gd name="connsiteY9" fmla="*/ 0 h 536425"/>
              <a:gd name="connsiteX10" fmla="*/ 260847 w 2154543"/>
              <a:gd name="connsiteY10" fmla="*/ 0 h 536425"/>
              <a:gd name="connsiteX11" fmla="*/ 567005 w 2154543"/>
              <a:gd name="connsiteY11" fmla="*/ 0 h 536425"/>
              <a:gd name="connsiteX12" fmla="*/ 2152876 w 2154543"/>
              <a:gd name="connsiteY12" fmla="*/ 0 h 536425"/>
              <a:gd name="connsiteX13" fmla="*/ 1626970 w 2154543"/>
              <a:gd name="connsiteY13" fmla="*/ 268213 h 536425"/>
              <a:gd name="connsiteX14" fmla="*/ 2152876 w 2154543"/>
              <a:gd name="connsiteY14" fmla="*/ 536425 h 536425"/>
              <a:gd name="connsiteX15" fmla="*/ 306158 w 2154543"/>
              <a:gd name="connsiteY15" fmla="*/ 536425 h 536425"/>
              <a:gd name="connsiteX16" fmla="*/ 303688 w 2154543"/>
              <a:gd name="connsiteY16" fmla="*/ 536425 h 536425"/>
              <a:gd name="connsiteX17" fmla="*/ 0 w 2154543"/>
              <a:gd name="connsiteY17" fmla="*/ 536425 h 536425"/>
              <a:gd name="connsiteX18" fmla="*/ 260847 w 2154543"/>
              <a:gd name="connsiteY18" fmla="*/ 1 h 536425"/>
              <a:gd name="connsiteX19" fmla="*/ 45085 w 2154543"/>
              <a:gd name="connsiteY19" fmla="*/ 1 h 536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2154543" h="536425">
                <a:moveTo>
                  <a:pt x="2154543" y="535575"/>
                </a:moveTo>
                <a:lnTo>
                  <a:pt x="2154543" y="536425"/>
                </a:lnTo>
                <a:lnTo>
                  <a:pt x="2152876" y="536425"/>
                </a:lnTo>
                <a:close/>
                <a:moveTo>
                  <a:pt x="561920" y="10457"/>
                </a:moveTo>
                <a:lnTo>
                  <a:pt x="560283" y="13824"/>
                </a:lnTo>
                <a:lnTo>
                  <a:pt x="561920" y="20742"/>
                </a:lnTo>
                <a:close/>
                <a:moveTo>
                  <a:pt x="2152876" y="0"/>
                </a:moveTo>
                <a:lnTo>
                  <a:pt x="2154543" y="0"/>
                </a:lnTo>
                <a:lnTo>
                  <a:pt x="2154543" y="850"/>
                </a:lnTo>
                <a:close/>
                <a:moveTo>
                  <a:pt x="45085" y="0"/>
                </a:moveTo>
                <a:lnTo>
                  <a:pt x="260847" y="0"/>
                </a:lnTo>
                <a:lnTo>
                  <a:pt x="567005" y="0"/>
                </a:lnTo>
                <a:lnTo>
                  <a:pt x="2152876" y="0"/>
                </a:lnTo>
                <a:lnTo>
                  <a:pt x="1626970" y="268213"/>
                </a:lnTo>
                <a:lnTo>
                  <a:pt x="2152876" y="536425"/>
                </a:lnTo>
                <a:lnTo>
                  <a:pt x="306158" y="536425"/>
                </a:lnTo>
                <a:lnTo>
                  <a:pt x="303688" y="536425"/>
                </a:lnTo>
                <a:lnTo>
                  <a:pt x="0" y="536425"/>
                </a:lnTo>
                <a:lnTo>
                  <a:pt x="260847" y="1"/>
                </a:lnTo>
                <a:lnTo>
                  <a:pt x="45085" y="1"/>
                </a:lnTo>
                <a:close/>
              </a:path>
            </a:pathLst>
          </a:custGeom>
          <a:solidFill>
            <a:srgbClr val="DECC00"/>
          </a:solidFill>
          <a:ln>
            <a:noFill/>
          </a:ln>
        </p:spPr>
        <p:style>
          <a:lnRef idx="2">
            <a:srgbClr val="ADB9CA">
              <a:shade val="50000"/>
            </a:srgbClr>
          </a:lnRef>
          <a:fillRef idx="1">
            <a:srgbClr val="ADB9CA"/>
          </a:fillRef>
          <a:effectRef idx="0">
            <a:srgbClr val="ADB9CA"/>
          </a:effectRef>
          <a:fontRef idx="minor">
            <a:sysClr val="window" lastClr="FFFFFF"/>
          </a:fontRef>
        </p:style>
        <p:txBody>
          <a:bodyPr rtlCol="0" anchor="ctr"/>
          <a:p>
            <a:pPr algn="ctr"/>
            <a:endParaRPr lang="zh-CN" altLang="en-US" sz="1510"/>
          </a:p>
        </p:txBody>
      </p:sp>
      <p:sp>
        <p:nvSpPr>
          <p:cNvPr id="9" name="Freeform 29"/>
          <p:cNvSpPr>
            <a:spLocks noEditPoints="1"/>
          </p:cNvSpPr>
          <p:nvPr>
            <p:custDataLst>
              <p:tags r:id="rId9"/>
            </p:custDataLst>
          </p:nvPr>
        </p:nvSpPr>
        <p:spPr bwMode="auto">
          <a:xfrm>
            <a:off x="5820460" y="1948834"/>
            <a:ext cx="78164" cy="161913"/>
          </a:xfrm>
          <a:custGeom>
            <a:avLst/>
            <a:gdLst>
              <a:gd name="T0" fmla="*/ 47 w 80"/>
              <a:gd name="T1" fmla="*/ 82 h 164"/>
              <a:gd name="T2" fmla="*/ 46 w 80"/>
              <a:gd name="T3" fmla="*/ 81 h 164"/>
              <a:gd name="T4" fmla="*/ 80 w 80"/>
              <a:gd name="T5" fmla="*/ 48 h 164"/>
              <a:gd name="T6" fmla="*/ 33 w 80"/>
              <a:gd name="T7" fmla="*/ 0 h 164"/>
              <a:gd name="T8" fmla="*/ 33 w 80"/>
              <a:gd name="T9" fmla="*/ 68 h 164"/>
              <a:gd name="T10" fmla="*/ 8 w 80"/>
              <a:gd name="T11" fmla="*/ 43 h 164"/>
              <a:gd name="T12" fmla="*/ 0 w 80"/>
              <a:gd name="T13" fmla="*/ 51 h 164"/>
              <a:gd name="T14" fmla="*/ 30 w 80"/>
              <a:gd name="T15" fmla="*/ 82 h 164"/>
              <a:gd name="T16" fmla="*/ 0 w 80"/>
              <a:gd name="T17" fmla="*/ 113 h 164"/>
              <a:gd name="T18" fmla="*/ 8 w 80"/>
              <a:gd name="T19" fmla="*/ 121 h 164"/>
              <a:gd name="T20" fmla="*/ 33 w 80"/>
              <a:gd name="T21" fmla="*/ 96 h 164"/>
              <a:gd name="T22" fmla="*/ 33 w 80"/>
              <a:gd name="T23" fmla="*/ 164 h 164"/>
              <a:gd name="T24" fmla="*/ 80 w 80"/>
              <a:gd name="T25" fmla="*/ 116 h 164"/>
              <a:gd name="T26" fmla="*/ 46 w 80"/>
              <a:gd name="T27" fmla="*/ 82 h 164"/>
              <a:gd name="T28" fmla="*/ 47 w 80"/>
              <a:gd name="T29" fmla="*/ 82 h 164"/>
              <a:gd name="T30" fmla="*/ 44 w 80"/>
              <a:gd name="T31" fmla="*/ 28 h 164"/>
              <a:gd name="T32" fmla="*/ 64 w 80"/>
              <a:gd name="T33" fmla="*/ 48 h 164"/>
              <a:gd name="T34" fmla="*/ 44 w 80"/>
              <a:gd name="T35" fmla="*/ 68 h 164"/>
              <a:gd name="T36" fmla="*/ 44 w 80"/>
              <a:gd name="T37" fmla="*/ 28 h 164"/>
              <a:gd name="T38" fmla="*/ 44 w 80"/>
              <a:gd name="T39" fmla="*/ 136 h 164"/>
              <a:gd name="T40" fmla="*/ 44 w 80"/>
              <a:gd name="T41" fmla="*/ 96 h 164"/>
              <a:gd name="T42" fmla="*/ 64 w 80"/>
              <a:gd name="T43" fmla="*/ 116 h 164"/>
              <a:gd name="T44" fmla="*/ 44 w 80"/>
              <a:gd name="T45" fmla="*/ 136 h 1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80" h="164">
                <a:moveTo>
                  <a:pt x="47" y="82"/>
                </a:moveTo>
                <a:lnTo>
                  <a:pt x="46" y="81"/>
                </a:lnTo>
                <a:lnTo>
                  <a:pt x="80" y="48"/>
                </a:lnTo>
                <a:lnTo>
                  <a:pt x="33" y="0"/>
                </a:lnTo>
                <a:lnTo>
                  <a:pt x="33" y="68"/>
                </a:lnTo>
                <a:lnTo>
                  <a:pt x="8" y="43"/>
                </a:lnTo>
                <a:lnTo>
                  <a:pt x="0" y="51"/>
                </a:lnTo>
                <a:lnTo>
                  <a:pt x="30" y="82"/>
                </a:lnTo>
                <a:lnTo>
                  <a:pt x="0" y="113"/>
                </a:lnTo>
                <a:lnTo>
                  <a:pt x="8" y="121"/>
                </a:lnTo>
                <a:lnTo>
                  <a:pt x="33" y="96"/>
                </a:lnTo>
                <a:lnTo>
                  <a:pt x="33" y="164"/>
                </a:lnTo>
                <a:lnTo>
                  <a:pt x="80" y="116"/>
                </a:lnTo>
                <a:lnTo>
                  <a:pt x="46" y="82"/>
                </a:lnTo>
                <a:lnTo>
                  <a:pt x="47" y="82"/>
                </a:lnTo>
                <a:close/>
                <a:moveTo>
                  <a:pt x="44" y="28"/>
                </a:moveTo>
                <a:lnTo>
                  <a:pt x="64" y="48"/>
                </a:lnTo>
                <a:lnTo>
                  <a:pt x="44" y="68"/>
                </a:lnTo>
                <a:lnTo>
                  <a:pt x="44" y="28"/>
                </a:lnTo>
                <a:close/>
                <a:moveTo>
                  <a:pt x="44" y="136"/>
                </a:moveTo>
                <a:lnTo>
                  <a:pt x="44" y="96"/>
                </a:lnTo>
                <a:lnTo>
                  <a:pt x="64" y="116"/>
                </a:lnTo>
                <a:lnTo>
                  <a:pt x="44" y="136"/>
                </a:lnTo>
                <a:close/>
              </a:path>
            </a:pathLst>
          </a:custGeom>
          <a:solidFill>
            <a:sysClr val="window" lastClr="FFFFFF"/>
          </a:solidFill>
          <a:ln>
            <a:noFill/>
          </a:ln>
        </p:spPr>
        <p:txBody>
          <a:bodyPr lIns="69576" tIns="34788" rIns="69576" bIns="34788"/>
          <a:p>
            <a:pPr marL="0" marR="0" lvl="0" indent="0" algn="l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370" b="0" i="0" u="none" strike="noStrike" kern="1200" cap="none" spc="0" normalizeH="0" baseline="0" noProof="0">
              <a:ln>
                <a:noFill/>
              </a:ln>
              <a:solidFill>
                <a:srgbClr val="FFCC00"/>
              </a:solidFill>
              <a:effectLst/>
              <a:uLnTx/>
              <a:uFillTx/>
            </a:endParaRPr>
          </a:p>
        </p:txBody>
      </p:sp>
      <p:sp>
        <p:nvSpPr>
          <p:cNvPr id="11" name="Freeform 112"/>
          <p:cNvSpPr>
            <a:spLocks noEditPoints="1"/>
          </p:cNvSpPr>
          <p:nvPr>
            <p:custDataLst>
              <p:tags r:id="rId10"/>
            </p:custDataLst>
          </p:nvPr>
        </p:nvSpPr>
        <p:spPr bwMode="auto">
          <a:xfrm>
            <a:off x="3699338" y="2575243"/>
            <a:ext cx="155212" cy="156115"/>
          </a:xfrm>
          <a:custGeom>
            <a:avLst/>
            <a:gdLst>
              <a:gd name="T0" fmla="*/ 179 w 288"/>
              <a:gd name="T1" fmla="*/ 120 h 288"/>
              <a:gd name="T2" fmla="*/ 183 w 288"/>
              <a:gd name="T3" fmla="*/ 92 h 288"/>
              <a:gd name="T4" fmla="*/ 92 w 288"/>
              <a:gd name="T5" fmla="*/ 0 h 288"/>
              <a:gd name="T6" fmla="*/ 0 w 288"/>
              <a:gd name="T7" fmla="*/ 92 h 288"/>
              <a:gd name="T8" fmla="*/ 92 w 288"/>
              <a:gd name="T9" fmla="*/ 183 h 288"/>
              <a:gd name="T10" fmla="*/ 121 w 288"/>
              <a:gd name="T11" fmla="*/ 178 h 288"/>
              <a:gd name="T12" fmla="*/ 142 w 288"/>
              <a:gd name="T13" fmla="*/ 199 h 288"/>
              <a:gd name="T14" fmla="*/ 186 w 288"/>
              <a:gd name="T15" fmla="*/ 199 h 288"/>
              <a:gd name="T16" fmla="*/ 186 w 288"/>
              <a:gd name="T17" fmla="*/ 244 h 288"/>
              <a:gd name="T18" fmla="*/ 186 w 288"/>
              <a:gd name="T19" fmla="*/ 244 h 288"/>
              <a:gd name="T20" fmla="*/ 230 w 288"/>
              <a:gd name="T21" fmla="*/ 244 h 288"/>
              <a:gd name="T22" fmla="*/ 230 w 288"/>
              <a:gd name="T23" fmla="*/ 288 h 288"/>
              <a:gd name="T24" fmla="*/ 230 w 288"/>
              <a:gd name="T25" fmla="*/ 288 h 288"/>
              <a:gd name="T26" fmla="*/ 288 w 288"/>
              <a:gd name="T27" fmla="*/ 288 h 288"/>
              <a:gd name="T28" fmla="*/ 288 w 288"/>
              <a:gd name="T29" fmla="*/ 288 h 288"/>
              <a:gd name="T30" fmla="*/ 288 w 288"/>
              <a:gd name="T31" fmla="*/ 288 h 288"/>
              <a:gd name="T32" fmla="*/ 288 w 288"/>
              <a:gd name="T33" fmla="*/ 230 h 288"/>
              <a:gd name="T34" fmla="*/ 179 w 288"/>
              <a:gd name="T35" fmla="*/ 120 h 288"/>
              <a:gd name="T36" fmla="*/ 73 w 288"/>
              <a:gd name="T37" fmla="*/ 103 h 288"/>
              <a:gd name="T38" fmla="*/ 42 w 288"/>
              <a:gd name="T39" fmla="*/ 72 h 288"/>
              <a:gd name="T40" fmla="*/ 73 w 288"/>
              <a:gd name="T41" fmla="*/ 41 h 288"/>
              <a:gd name="T42" fmla="*/ 104 w 288"/>
              <a:gd name="T43" fmla="*/ 72 h 288"/>
              <a:gd name="T44" fmla="*/ 73 w 288"/>
              <a:gd name="T45" fmla="*/ 103 h 2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288" h="288">
                <a:moveTo>
                  <a:pt x="179" y="120"/>
                </a:moveTo>
                <a:cubicBezTo>
                  <a:pt x="182" y="111"/>
                  <a:pt x="183" y="102"/>
                  <a:pt x="183" y="92"/>
                </a:cubicBezTo>
                <a:cubicBezTo>
                  <a:pt x="183" y="41"/>
                  <a:pt x="142" y="0"/>
                  <a:pt x="92" y="0"/>
                </a:cubicBezTo>
                <a:cubicBezTo>
                  <a:pt x="41" y="0"/>
                  <a:pt x="0" y="41"/>
                  <a:pt x="0" y="92"/>
                </a:cubicBezTo>
                <a:cubicBezTo>
                  <a:pt x="0" y="142"/>
                  <a:pt x="41" y="183"/>
                  <a:pt x="92" y="183"/>
                </a:cubicBezTo>
                <a:cubicBezTo>
                  <a:pt x="102" y="183"/>
                  <a:pt x="112" y="181"/>
                  <a:pt x="121" y="178"/>
                </a:cubicBezTo>
                <a:cubicBezTo>
                  <a:pt x="142" y="199"/>
                  <a:pt x="142" y="199"/>
                  <a:pt x="142" y="199"/>
                </a:cubicBezTo>
                <a:cubicBezTo>
                  <a:pt x="186" y="199"/>
                  <a:pt x="186" y="199"/>
                  <a:pt x="186" y="199"/>
                </a:cubicBezTo>
                <a:cubicBezTo>
                  <a:pt x="186" y="244"/>
                  <a:pt x="186" y="244"/>
                  <a:pt x="186" y="244"/>
                </a:cubicBezTo>
                <a:cubicBezTo>
                  <a:pt x="186" y="244"/>
                  <a:pt x="186" y="244"/>
                  <a:pt x="186" y="244"/>
                </a:cubicBezTo>
                <a:cubicBezTo>
                  <a:pt x="230" y="244"/>
                  <a:pt x="230" y="244"/>
                  <a:pt x="230" y="244"/>
                </a:cubicBezTo>
                <a:cubicBezTo>
                  <a:pt x="230" y="288"/>
                  <a:pt x="230" y="288"/>
                  <a:pt x="230" y="288"/>
                </a:cubicBezTo>
                <a:cubicBezTo>
                  <a:pt x="230" y="288"/>
                  <a:pt x="230" y="288"/>
                  <a:pt x="230" y="288"/>
                </a:cubicBezTo>
                <a:cubicBezTo>
                  <a:pt x="288" y="288"/>
                  <a:pt x="288" y="288"/>
                  <a:pt x="288" y="288"/>
                </a:cubicBezTo>
                <a:cubicBezTo>
                  <a:pt x="288" y="288"/>
                  <a:pt x="288" y="288"/>
                  <a:pt x="288" y="288"/>
                </a:cubicBezTo>
                <a:cubicBezTo>
                  <a:pt x="288" y="288"/>
                  <a:pt x="288" y="288"/>
                  <a:pt x="288" y="288"/>
                </a:cubicBezTo>
                <a:cubicBezTo>
                  <a:pt x="288" y="230"/>
                  <a:pt x="288" y="230"/>
                  <a:pt x="288" y="230"/>
                </a:cubicBezTo>
                <a:lnTo>
                  <a:pt x="179" y="120"/>
                </a:lnTo>
                <a:close/>
                <a:moveTo>
                  <a:pt x="73" y="103"/>
                </a:moveTo>
                <a:cubicBezTo>
                  <a:pt x="56" y="103"/>
                  <a:pt x="42" y="89"/>
                  <a:pt x="42" y="72"/>
                </a:cubicBezTo>
                <a:cubicBezTo>
                  <a:pt x="42" y="55"/>
                  <a:pt x="56" y="41"/>
                  <a:pt x="73" y="41"/>
                </a:cubicBezTo>
                <a:cubicBezTo>
                  <a:pt x="90" y="41"/>
                  <a:pt x="104" y="55"/>
                  <a:pt x="104" y="72"/>
                </a:cubicBezTo>
                <a:cubicBezTo>
                  <a:pt x="104" y="89"/>
                  <a:pt x="90" y="103"/>
                  <a:pt x="73" y="103"/>
                </a:cubicBezTo>
                <a:close/>
              </a:path>
            </a:pathLst>
          </a:custGeom>
          <a:solidFill>
            <a:sysClr val="window" lastClr="FFFFFF"/>
          </a:solidFill>
          <a:ln>
            <a:noFill/>
          </a:ln>
        </p:spPr>
        <p:txBody>
          <a:bodyPr lIns="69576" tIns="34788" rIns="69576" bIns="34788"/>
          <a:p>
            <a:pPr marL="0" marR="0" lvl="0" indent="0" algn="l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370" b="0" i="0" u="none" strike="noStrike" kern="1200" cap="none" spc="0" normalizeH="0" baseline="0" noProof="0">
              <a:ln>
                <a:noFill/>
              </a:ln>
              <a:solidFill>
                <a:srgbClr val="FFCC00"/>
              </a:solidFill>
              <a:effectLst/>
              <a:uLnTx/>
              <a:uFillTx/>
            </a:endParaRPr>
          </a:p>
        </p:txBody>
      </p:sp>
      <p:sp>
        <p:nvSpPr>
          <p:cNvPr id="12" name="Freeform 352"/>
          <p:cNvSpPr>
            <a:spLocks noEditPoints="1"/>
          </p:cNvSpPr>
          <p:nvPr>
            <p:custDataLst>
              <p:tags r:id="rId11"/>
            </p:custDataLst>
          </p:nvPr>
        </p:nvSpPr>
        <p:spPr bwMode="auto">
          <a:xfrm>
            <a:off x="4320022" y="1314101"/>
            <a:ext cx="155212" cy="157017"/>
          </a:xfrm>
          <a:custGeom>
            <a:avLst/>
            <a:gdLst>
              <a:gd name="T0" fmla="*/ 81 w 163"/>
              <a:gd name="T1" fmla="*/ 0 h 164"/>
              <a:gd name="T2" fmla="*/ 0 w 163"/>
              <a:gd name="T3" fmla="*/ 23 h 164"/>
              <a:gd name="T4" fmla="*/ 0 w 163"/>
              <a:gd name="T5" fmla="*/ 23 h 164"/>
              <a:gd name="T6" fmla="*/ 0 w 163"/>
              <a:gd name="T7" fmla="*/ 142 h 164"/>
              <a:gd name="T8" fmla="*/ 81 w 163"/>
              <a:gd name="T9" fmla="*/ 164 h 164"/>
              <a:gd name="T10" fmla="*/ 163 w 163"/>
              <a:gd name="T11" fmla="*/ 142 h 164"/>
              <a:gd name="T12" fmla="*/ 163 w 163"/>
              <a:gd name="T13" fmla="*/ 23 h 164"/>
              <a:gd name="T14" fmla="*/ 81 w 163"/>
              <a:gd name="T15" fmla="*/ 0 h 164"/>
              <a:gd name="T16" fmla="*/ 74 w 163"/>
              <a:gd name="T17" fmla="*/ 148 h 164"/>
              <a:gd name="T18" fmla="*/ 13 w 163"/>
              <a:gd name="T19" fmla="*/ 131 h 164"/>
              <a:gd name="T20" fmla="*/ 13 w 163"/>
              <a:gd name="T21" fmla="*/ 43 h 164"/>
              <a:gd name="T22" fmla="*/ 74 w 163"/>
              <a:gd name="T23" fmla="*/ 60 h 164"/>
              <a:gd name="T24" fmla="*/ 74 w 163"/>
              <a:gd name="T25" fmla="*/ 148 h 164"/>
              <a:gd name="T26" fmla="*/ 81 w 163"/>
              <a:gd name="T27" fmla="*/ 48 h 164"/>
              <a:gd name="T28" fmla="*/ 22 w 163"/>
              <a:gd name="T29" fmla="*/ 32 h 164"/>
              <a:gd name="T30" fmla="*/ 81 w 163"/>
              <a:gd name="T31" fmla="*/ 15 h 164"/>
              <a:gd name="T32" fmla="*/ 141 w 163"/>
              <a:gd name="T33" fmla="*/ 32 h 164"/>
              <a:gd name="T34" fmla="*/ 81 w 163"/>
              <a:gd name="T35" fmla="*/ 48 h 164"/>
              <a:gd name="T36" fmla="*/ 149 w 163"/>
              <a:gd name="T37" fmla="*/ 131 h 164"/>
              <a:gd name="T38" fmla="*/ 88 w 163"/>
              <a:gd name="T39" fmla="*/ 148 h 164"/>
              <a:gd name="T40" fmla="*/ 88 w 163"/>
              <a:gd name="T41" fmla="*/ 60 h 164"/>
              <a:gd name="T42" fmla="*/ 149 w 163"/>
              <a:gd name="T43" fmla="*/ 43 h 164"/>
              <a:gd name="T44" fmla="*/ 149 w 163"/>
              <a:gd name="T45" fmla="*/ 131 h 1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3" h="164">
                <a:moveTo>
                  <a:pt x="81" y="0"/>
                </a:moveTo>
                <a:lnTo>
                  <a:pt x="0" y="23"/>
                </a:lnTo>
                <a:lnTo>
                  <a:pt x="0" y="23"/>
                </a:lnTo>
                <a:lnTo>
                  <a:pt x="0" y="142"/>
                </a:lnTo>
                <a:lnTo>
                  <a:pt x="81" y="164"/>
                </a:lnTo>
                <a:lnTo>
                  <a:pt x="163" y="142"/>
                </a:lnTo>
                <a:lnTo>
                  <a:pt x="163" y="23"/>
                </a:lnTo>
                <a:lnTo>
                  <a:pt x="81" y="0"/>
                </a:lnTo>
                <a:close/>
                <a:moveTo>
                  <a:pt x="74" y="148"/>
                </a:moveTo>
                <a:lnTo>
                  <a:pt x="13" y="131"/>
                </a:lnTo>
                <a:lnTo>
                  <a:pt x="13" y="43"/>
                </a:lnTo>
                <a:lnTo>
                  <a:pt x="74" y="60"/>
                </a:lnTo>
                <a:lnTo>
                  <a:pt x="74" y="148"/>
                </a:lnTo>
                <a:close/>
                <a:moveTo>
                  <a:pt x="81" y="48"/>
                </a:moveTo>
                <a:lnTo>
                  <a:pt x="22" y="32"/>
                </a:lnTo>
                <a:lnTo>
                  <a:pt x="81" y="15"/>
                </a:lnTo>
                <a:lnTo>
                  <a:pt x="141" y="32"/>
                </a:lnTo>
                <a:lnTo>
                  <a:pt x="81" y="48"/>
                </a:lnTo>
                <a:close/>
                <a:moveTo>
                  <a:pt x="149" y="131"/>
                </a:moveTo>
                <a:lnTo>
                  <a:pt x="88" y="148"/>
                </a:lnTo>
                <a:lnTo>
                  <a:pt x="88" y="60"/>
                </a:lnTo>
                <a:lnTo>
                  <a:pt x="149" y="43"/>
                </a:lnTo>
                <a:lnTo>
                  <a:pt x="149" y="131"/>
                </a:lnTo>
                <a:close/>
              </a:path>
            </a:pathLst>
          </a:custGeom>
          <a:solidFill>
            <a:sysClr val="window" lastClr="FFFFFF"/>
          </a:solidFill>
          <a:ln>
            <a:noFill/>
          </a:ln>
        </p:spPr>
        <p:txBody>
          <a:bodyPr lIns="69576" tIns="34788" rIns="69576" bIns="34788"/>
          <a:p>
            <a:pPr marL="0" marR="0" lvl="0" indent="0" algn="l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370" b="0" i="0" u="none" strike="noStrike" kern="1200" cap="none" spc="0" normalizeH="0" baseline="0" noProof="0">
              <a:ln>
                <a:noFill/>
              </a:ln>
              <a:solidFill>
                <a:srgbClr val="FFCC00"/>
              </a:solidFill>
              <a:effectLst/>
              <a:uLnTx/>
              <a:uFillTx/>
            </a:endParaRPr>
          </a:p>
        </p:txBody>
      </p:sp>
      <p:sp>
        <p:nvSpPr>
          <p:cNvPr id="13" name="Freeform 354"/>
          <p:cNvSpPr>
            <a:spLocks noEditPoints="1"/>
          </p:cNvSpPr>
          <p:nvPr>
            <p:custDataLst>
              <p:tags r:id="rId12"/>
            </p:custDataLst>
          </p:nvPr>
        </p:nvSpPr>
        <p:spPr bwMode="auto">
          <a:xfrm>
            <a:off x="5097725" y="3223198"/>
            <a:ext cx="147993" cy="156115"/>
          </a:xfrm>
          <a:custGeom>
            <a:avLst/>
            <a:gdLst>
              <a:gd name="T0" fmla="*/ 236 w 274"/>
              <a:gd name="T1" fmla="*/ 120 h 288"/>
              <a:gd name="T2" fmla="*/ 274 w 274"/>
              <a:gd name="T3" fmla="*/ 93 h 288"/>
              <a:gd name="T4" fmla="*/ 250 w 274"/>
              <a:gd name="T5" fmla="*/ 51 h 288"/>
              <a:gd name="T6" fmla="*/ 206 w 274"/>
              <a:gd name="T7" fmla="*/ 70 h 288"/>
              <a:gd name="T8" fmla="*/ 166 w 274"/>
              <a:gd name="T9" fmla="*/ 47 h 288"/>
              <a:gd name="T10" fmla="*/ 161 w 274"/>
              <a:gd name="T11" fmla="*/ 0 h 288"/>
              <a:gd name="T12" fmla="*/ 113 w 274"/>
              <a:gd name="T13" fmla="*/ 0 h 288"/>
              <a:gd name="T14" fmla="*/ 108 w 274"/>
              <a:gd name="T15" fmla="*/ 47 h 288"/>
              <a:gd name="T16" fmla="*/ 67 w 274"/>
              <a:gd name="T17" fmla="*/ 70 h 288"/>
              <a:gd name="T18" fmla="*/ 24 w 274"/>
              <a:gd name="T19" fmla="*/ 51 h 288"/>
              <a:gd name="T20" fmla="*/ 0 w 274"/>
              <a:gd name="T21" fmla="*/ 93 h 288"/>
              <a:gd name="T22" fmla="*/ 38 w 274"/>
              <a:gd name="T23" fmla="*/ 120 h 288"/>
              <a:gd name="T24" fmla="*/ 38 w 274"/>
              <a:gd name="T25" fmla="*/ 168 h 288"/>
              <a:gd name="T26" fmla="*/ 0 w 274"/>
              <a:gd name="T27" fmla="*/ 195 h 288"/>
              <a:gd name="T28" fmla="*/ 24 w 274"/>
              <a:gd name="T29" fmla="*/ 237 h 288"/>
              <a:gd name="T30" fmla="*/ 68 w 274"/>
              <a:gd name="T31" fmla="*/ 218 h 288"/>
              <a:gd name="T32" fmla="*/ 108 w 274"/>
              <a:gd name="T33" fmla="*/ 241 h 288"/>
              <a:gd name="T34" fmla="*/ 113 w 274"/>
              <a:gd name="T35" fmla="*/ 288 h 288"/>
              <a:gd name="T36" fmla="*/ 161 w 274"/>
              <a:gd name="T37" fmla="*/ 288 h 288"/>
              <a:gd name="T38" fmla="*/ 166 w 274"/>
              <a:gd name="T39" fmla="*/ 241 h 288"/>
              <a:gd name="T40" fmla="*/ 206 w 274"/>
              <a:gd name="T41" fmla="*/ 218 h 288"/>
              <a:gd name="T42" fmla="*/ 250 w 274"/>
              <a:gd name="T43" fmla="*/ 237 h 288"/>
              <a:gd name="T44" fmla="*/ 274 w 274"/>
              <a:gd name="T45" fmla="*/ 195 h 288"/>
              <a:gd name="T46" fmla="*/ 236 w 274"/>
              <a:gd name="T47" fmla="*/ 168 h 288"/>
              <a:gd name="T48" fmla="*/ 236 w 274"/>
              <a:gd name="T49" fmla="*/ 120 h 288"/>
              <a:gd name="T50" fmla="*/ 158 w 274"/>
              <a:gd name="T51" fmla="*/ 180 h 288"/>
              <a:gd name="T52" fmla="*/ 116 w 274"/>
              <a:gd name="T53" fmla="*/ 180 h 288"/>
              <a:gd name="T54" fmla="*/ 96 w 274"/>
              <a:gd name="T55" fmla="*/ 144 h 288"/>
              <a:gd name="T56" fmla="*/ 116 w 274"/>
              <a:gd name="T57" fmla="*/ 108 h 288"/>
              <a:gd name="T58" fmla="*/ 158 w 274"/>
              <a:gd name="T59" fmla="*/ 108 h 288"/>
              <a:gd name="T60" fmla="*/ 179 w 274"/>
              <a:gd name="T61" fmla="*/ 144 h 288"/>
              <a:gd name="T62" fmla="*/ 158 w 274"/>
              <a:gd name="T63" fmla="*/ 180 h 2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274" h="288">
                <a:moveTo>
                  <a:pt x="236" y="120"/>
                </a:moveTo>
                <a:cubicBezTo>
                  <a:pt x="274" y="93"/>
                  <a:pt x="274" y="93"/>
                  <a:pt x="274" y="93"/>
                </a:cubicBezTo>
                <a:cubicBezTo>
                  <a:pt x="250" y="51"/>
                  <a:pt x="250" y="51"/>
                  <a:pt x="250" y="51"/>
                </a:cubicBezTo>
                <a:cubicBezTo>
                  <a:pt x="206" y="70"/>
                  <a:pt x="206" y="70"/>
                  <a:pt x="206" y="70"/>
                </a:cubicBezTo>
                <a:cubicBezTo>
                  <a:pt x="166" y="47"/>
                  <a:pt x="166" y="47"/>
                  <a:pt x="166" y="47"/>
                </a:cubicBezTo>
                <a:cubicBezTo>
                  <a:pt x="161" y="0"/>
                  <a:pt x="161" y="0"/>
                  <a:pt x="161" y="0"/>
                </a:cubicBezTo>
                <a:cubicBezTo>
                  <a:pt x="113" y="0"/>
                  <a:pt x="113" y="0"/>
                  <a:pt x="113" y="0"/>
                </a:cubicBezTo>
                <a:cubicBezTo>
                  <a:pt x="108" y="47"/>
                  <a:pt x="108" y="47"/>
                  <a:pt x="108" y="47"/>
                </a:cubicBezTo>
                <a:cubicBezTo>
                  <a:pt x="67" y="70"/>
                  <a:pt x="67" y="70"/>
                  <a:pt x="67" y="70"/>
                </a:cubicBezTo>
                <a:cubicBezTo>
                  <a:pt x="24" y="51"/>
                  <a:pt x="24" y="51"/>
                  <a:pt x="24" y="51"/>
                </a:cubicBezTo>
                <a:cubicBezTo>
                  <a:pt x="0" y="93"/>
                  <a:pt x="0" y="93"/>
                  <a:pt x="0" y="93"/>
                </a:cubicBezTo>
                <a:cubicBezTo>
                  <a:pt x="38" y="120"/>
                  <a:pt x="38" y="120"/>
                  <a:pt x="38" y="120"/>
                </a:cubicBezTo>
                <a:cubicBezTo>
                  <a:pt x="38" y="168"/>
                  <a:pt x="38" y="168"/>
                  <a:pt x="38" y="168"/>
                </a:cubicBezTo>
                <a:cubicBezTo>
                  <a:pt x="18" y="182"/>
                  <a:pt x="0" y="195"/>
                  <a:pt x="0" y="195"/>
                </a:cubicBezTo>
                <a:cubicBezTo>
                  <a:pt x="24" y="237"/>
                  <a:pt x="24" y="237"/>
                  <a:pt x="24" y="237"/>
                </a:cubicBezTo>
                <a:cubicBezTo>
                  <a:pt x="68" y="218"/>
                  <a:pt x="68" y="218"/>
                  <a:pt x="68" y="218"/>
                </a:cubicBezTo>
                <a:cubicBezTo>
                  <a:pt x="108" y="241"/>
                  <a:pt x="108" y="241"/>
                  <a:pt x="108" y="241"/>
                </a:cubicBezTo>
                <a:cubicBezTo>
                  <a:pt x="113" y="288"/>
                  <a:pt x="113" y="288"/>
                  <a:pt x="113" y="288"/>
                </a:cubicBezTo>
                <a:cubicBezTo>
                  <a:pt x="161" y="288"/>
                  <a:pt x="161" y="288"/>
                  <a:pt x="161" y="288"/>
                </a:cubicBezTo>
                <a:cubicBezTo>
                  <a:pt x="161" y="288"/>
                  <a:pt x="163" y="266"/>
                  <a:pt x="166" y="241"/>
                </a:cubicBezTo>
                <a:cubicBezTo>
                  <a:pt x="206" y="218"/>
                  <a:pt x="206" y="218"/>
                  <a:pt x="206" y="218"/>
                </a:cubicBezTo>
                <a:cubicBezTo>
                  <a:pt x="250" y="237"/>
                  <a:pt x="250" y="237"/>
                  <a:pt x="250" y="237"/>
                </a:cubicBezTo>
                <a:cubicBezTo>
                  <a:pt x="274" y="195"/>
                  <a:pt x="274" y="195"/>
                  <a:pt x="274" y="195"/>
                </a:cubicBezTo>
                <a:cubicBezTo>
                  <a:pt x="274" y="195"/>
                  <a:pt x="256" y="182"/>
                  <a:pt x="236" y="168"/>
                </a:cubicBezTo>
                <a:lnTo>
                  <a:pt x="236" y="120"/>
                </a:lnTo>
                <a:close/>
                <a:moveTo>
                  <a:pt x="158" y="180"/>
                </a:moveTo>
                <a:cubicBezTo>
                  <a:pt x="116" y="180"/>
                  <a:pt x="116" y="180"/>
                  <a:pt x="116" y="180"/>
                </a:cubicBezTo>
                <a:cubicBezTo>
                  <a:pt x="96" y="144"/>
                  <a:pt x="96" y="144"/>
                  <a:pt x="96" y="144"/>
                </a:cubicBezTo>
                <a:cubicBezTo>
                  <a:pt x="116" y="108"/>
                  <a:pt x="116" y="108"/>
                  <a:pt x="116" y="108"/>
                </a:cubicBezTo>
                <a:cubicBezTo>
                  <a:pt x="158" y="108"/>
                  <a:pt x="158" y="108"/>
                  <a:pt x="158" y="108"/>
                </a:cubicBezTo>
                <a:cubicBezTo>
                  <a:pt x="179" y="144"/>
                  <a:pt x="179" y="144"/>
                  <a:pt x="179" y="144"/>
                </a:cubicBezTo>
                <a:lnTo>
                  <a:pt x="158" y="180"/>
                </a:lnTo>
                <a:close/>
              </a:path>
            </a:pathLst>
          </a:custGeom>
          <a:solidFill>
            <a:sysClr val="window" lastClr="FFFFFF"/>
          </a:solidFill>
          <a:ln>
            <a:noFill/>
          </a:ln>
        </p:spPr>
        <p:txBody>
          <a:bodyPr lIns="69576" tIns="34788" rIns="69576" bIns="34788"/>
          <a:p>
            <a:pPr marL="0" marR="0" lvl="0" indent="0" algn="l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370" b="0" i="0" u="none" strike="noStrike" kern="1200" cap="none" spc="0" normalizeH="0" baseline="0" noProof="0">
              <a:ln>
                <a:noFill/>
              </a:ln>
              <a:solidFill>
                <a:srgbClr val="FFCC00"/>
              </a:solidFill>
              <a:effectLst/>
              <a:uLnTx/>
              <a:uFillTx/>
            </a:endParaRPr>
          </a:p>
        </p:txBody>
      </p:sp>
      <p:sp>
        <p:nvSpPr>
          <p:cNvPr id="14" name="文本框 13"/>
          <p:cNvSpPr txBox="1"/>
          <p:nvPr>
            <p:custDataLst>
              <p:tags r:id="rId13"/>
            </p:custDataLst>
          </p:nvPr>
        </p:nvSpPr>
        <p:spPr>
          <a:xfrm>
            <a:off x="4320118" y="1241932"/>
            <a:ext cx="1076251" cy="3232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510" b="1" dirty="0">
                <a:solidFill>
                  <a:sysClr val="window" lastClr="FFFFFF"/>
                </a:solidFill>
              </a:rPr>
              <a:t>学科学段</a:t>
            </a:r>
            <a:endParaRPr lang="zh-CN" altLang="en-US" sz="1510" b="1" dirty="0">
              <a:solidFill>
                <a:sysClr val="window" lastClr="FFFFFF"/>
              </a:solidFill>
            </a:endParaRPr>
          </a:p>
        </p:txBody>
      </p:sp>
      <p:sp>
        <p:nvSpPr>
          <p:cNvPr id="18" name="文本框 17"/>
          <p:cNvSpPr txBox="1"/>
          <p:nvPr>
            <p:custDataLst>
              <p:tags r:id="rId14"/>
            </p:custDataLst>
          </p:nvPr>
        </p:nvSpPr>
        <p:spPr>
          <a:xfrm>
            <a:off x="3861061" y="2538487"/>
            <a:ext cx="707136" cy="3232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510" b="1" dirty="0">
                <a:solidFill>
                  <a:sysClr val="window" lastClr="FFFFFF"/>
                </a:solidFill>
              </a:rPr>
              <a:t>需求</a:t>
            </a:r>
            <a:endParaRPr lang="zh-CN" altLang="en-US" sz="1510" b="1" dirty="0">
              <a:solidFill>
                <a:sysClr val="window" lastClr="FFFFFF"/>
              </a:solidFill>
            </a:endParaRPr>
          </a:p>
        </p:txBody>
      </p:sp>
      <p:sp>
        <p:nvSpPr>
          <p:cNvPr id="20" name="文本框 19"/>
          <p:cNvSpPr txBox="1"/>
          <p:nvPr>
            <p:custDataLst>
              <p:tags r:id="rId15"/>
            </p:custDataLst>
          </p:nvPr>
        </p:nvSpPr>
        <p:spPr>
          <a:xfrm>
            <a:off x="5007757" y="1872114"/>
            <a:ext cx="960718" cy="3232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510" b="1" dirty="0">
                <a:solidFill>
                  <a:sysClr val="window" lastClr="FFFFFF"/>
                </a:solidFill>
              </a:rPr>
              <a:t>渠道区域</a:t>
            </a:r>
            <a:endParaRPr lang="zh-CN" altLang="en-US" sz="1510" b="1" dirty="0">
              <a:solidFill>
                <a:sysClr val="window" lastClr="FFFFFF"/>
              </a:solidFill>
            </a:endParaRPr>
          </a:p>
        </p:txBody>
      </p:sp>
      <p:sp>
        <p:nvSpPr>
          <p:cNvPr id="21" name="文本框 20"/>
          <p:cNvSpPr txBox="1"/>
          <p:nvPr>
            <p:custDataLst>
              <p:tags r:id="rId16"/>
            </p:custDataLst>
          </p:nvPr>
        </p:nvSpPr>
        <p:spPr>
          <a:xfrm>
            <a:off x="4390589" y="3170241"/>
            <a:ext cx="707136" cy="3232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510" b="1" dirty="0">
                <a:solidFill>
                  <a:sysClr val="window" lastClr="FFFFFF"/>
                </a:solidFill>
              </a:rPr>
              <a:t>竞对</a:t>
            </a:r>
            <a:endParaRPr lang="zh-CN" altLang="en-US" sz="1510" b="1" dirty="0">
              <a:solidFill>
                <a:sysClr val="window" lastClr="FFFFFF"/>
              </a:solidFill>
            </a:endParaRPr>
          </a:p>
        </p:txBody>
      </p:sp>
      <p:sp>
        <p:nvSpPr>
          <p:cNvPr id="22" name="文本框 21"/>
          <p:cNvSpPr txBox="1"/>
          <p:nvPr>
            <p:custDataLst>
              <p:tags r:id="rId17"/>
            </p:custDataLst>
          </p:nvPr>
        </p:nvSpPr>
        <p:spPr>
          <a:xfrm>
            <a:off x="1933315" y="1176617"/>
            <a:ext cx="1903498" cy="5556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zh-CN" altLang="en-US" sz="1510" dirty="0"/>
              <a:t>学科学段变化</a:t>
            </a:r>
            <a:r>
              <a:rPr lang="zh-CN" sz="1510" dirty="0"/>
              <a:t>，体验课内容改变</a:t>
            </a:r>
            <a:endParaRPr lang="zh-CN" sz="1510" dirty="0"/>
          </a:p>
        </p:txBody>
      </p:sp>
      <p:sp>
        <p:nvSpPr>
          <p:cNvPr id="30" name="文本框 29"/>
          <p:cNvSpPr txBox="1"/>
          <p:nvPr>
            <p:custDataLst>
              <p:tags r:id="rId18"/>
            </p:custDataLst>
          </p:nvPr>
        </p:nvSpPr>
        <p:spPr>
          <a:xfrm>
            <a:off x="6330320" y="1818083"/>
            <a:ext cx="1903498" cy="5556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510" dirty="0"/>
              <a:t>区域</a:t>
            </a:r>
            <a:r>
              <a:rPr lang="en-US" altLang="zh-CN" sz="1510" dirty="0"/>
              <a:t>/</a:t>
            </a:r>
            <a:r>
              <a:rPr lang="zh-CN" altLang="en-US" sz="1510" dirty="0"/>
              <a:t>渠道</a:t>
            </a:r>
            <a:r>
              <a:rPr lang="zh-CN" altLang="en-US" sz="1510" dirty="0"/>
              <a:t>教育观念</a:t>
            </a:r>
            <a:r>
              <a:rPr lang="en-US" altLang="zh-CN" sz="1510" dirty="0"/>
              <a:t>/</a:t>
            </a:r>
            <a:r>
              <a:rPr lang="zh-CN" altLang="en-US" sz="1510" dirty="0"/>
              <a:t>环境变化</a:t>
            </a:r>
            <a:endParaRPr lang="zh-CN" altLang="en-US" sz="1510" dirty="0"/>
          </a:p>
        </p:txBody>
      </p:sp>
      <p:sp>
        <p:nvSpPr>
          <p:cNvPr id="65" name="文本框 64"/>
          <p:cNvSpPr txBox="1"/>
          <p:nvPr>
            <p:custDataLst>
              <p:tags r:id="rId19"/>
            </p:custDataLst>
          </p:nvPr>
        </p:nvSpPr>
        <p:spPr>
          <a:xfrm>
            <a:off x="5736184" y="3089549"/>
            <a:ext cx="1903498" cy="5556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510" dirty="0"/>
              <a:t>竞对不同，差异化策略</a:t>
            </a:r>
            <a:endParaRPr lang="zh-CN" altLang="en-US" sz="1510" dirty="0"/>
          </a:p>
        </p:txBody>
      </p:sp>
      <p:sp>
        <p:nvSpPr>
          <p:cNvPr id="66" name="文本框 65"/>
          <p:cNvSpPr txBox="1"/>
          <p:nvPr>
            <p:custDataLst>
              <p:tags r:id="rId20"/>
            </p:custDataLst>
          </p:nvPr>
        </p:nvSpPr>
        <p:spPr>
          <a:xfrm>
            <a:off x="1358263" y="2445178"/>
            <a:ext cx="1903498" cy="10198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zh-CN" altLang="en-US" sz="1510" dirty="0"/>
              <a:t>时间不同，需求和节奏不同，如寒暑</a:t>
            </a:r>
            <a:r>
              <a:rPr lang="en-US" altLang="zh-CN" sz="1510" dirty="0"/>
              <a:t>VS</a:t>
            </a:r>
            <a:r>
              <a:rPr lang="zh-CN" altLang="en-US" sz="1510" dirty="0"/>
              <a:t>日常，开学初</a:t>
            </a:r>
            <a:r>
              <a:rPr lang="en-US" altLang="zh-CN" sz="1510" dirty="0"/>
              <a:t>VS</a:t>
            </a:r>
            <a:r>
              <a:rPr lang="zh-CN" altLang="en-US" sz="1510" dirty="0"/>
              <a:t>期末</a:t>
            </a:r>
            <a:endParaRPr lang="zh-CN" altLang="en-US" sz="1510" dirty="0"/>
          </a:p>
        </p:txBody>
      </p:sp>
      <p:sp>
        <p:nvSpPr>
          <p:cNvPr id="24" name="文本框 23"/>
          <p:cNvSpPr txBox="1"/>
          <p:nvPr/>
        </p:nvSpPr>
        <p:spPr>
          <a:xfrm>
            <a:off x="1044575" y="4899025"/>
            <a:ext cx="857948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每个因素的变化，都能带来转化节奏，策略、内容和沟通方式的变化</a:t>
            </a:r>
            <a:endParaRPr lang="zh-CN" altLang="en-US"/>
          </a:p>
          <a:p>
            <a:r>
              <a:rPr lang="zh-CN" altLang="en-US"/>
              <a:t>最终理想的方式是：以学科学段为小组模式的转化策略运营（团长</a:t>
            </a:r>
            <a:r>
              <a:rPr lang="en-US" altLang="zh-CN"/>
              <a:t>+</a:t>
            </a:r>
            <a:r>
              <a:rPr lang="zh-CN" altLang="en-US"/>
              <a:t>作战参谋）</a:t>
            </a:r>
            <a:endParaRPr lang="en-US" altLang="zh-CN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10" name="矩形 9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1" name="组合 10"/>
          <p:cNvGrpSpPr/>
          <p:nvPr/>
        </p:nvGrpSpPr>
        <p:grpSpPr>
          <a:xfrm>
            <a:off x="752474" y="1788370"/>
            <a:ext cx="8871586" cy="3188194"/>
            <a:chOff x="91409" y="1187912"/>
            <a:chExt cx="8438088" cy="3188194"/>
          </a:xfrm>
        </p:grpSpPr>
        <p:sp>
          <p:nvSpPr>
            <p:cNvPr id="22" name="Freeform 26"/>
            <p:cNvSpPr/>
            <p:nvPr/>
          </p:nvSpPr>
          <p:spPr bwMode="auto">
            <a:xfrm>
              <a:off x="3111900" y="1187912"/>
              <a:ext cx="1629078" cy="1883041"/>
            </a:xfrm>
            <a:custGeom>
              <a:avLst/>
              <a:gdLst/>
              <a:ahLst/>
              <a:cxnLst>
                <a:cxn ang="0">
                  <a:pos x="379" y="39"/>
                </a:cxn>
                <a:cxn ang="0">
                  <a:pos x="526" y="179"/>
                </a:cxn>
                <a:cxn ang="0">
                  <a:pos x="524" y="181"/>
                </a:cxn>
                <a:cxn ang="0">
                  <a:pos x="381" y="320"/>
                </a:cxn>
                <a:cxn ang="0">
                  <a:pos x="338" y="361"/>
                </a:cxn>
                <a:cxn ang="0">
                  <a:pos x="338" y="320"/>
                </a:cxn>
                <a:cxn ang="0">
                  <a:pos x="281" y="320"/>
                </a:cxn>
                <a:cxn ang="0">
                  <a:pos x="281" y="608"/>
                </a:cxn>
                <a:cxn ang="0">
                  <a:pos x="141" y="470"/>
                </a:cxn>
                <a:cxn ang="0">
                  <a:pos x="0" y="608"/>
                </a:cxn>
                <a:cxn ang="0">
                  <a:pos x="0" y="39"/>
                </a:cxn>
                <a:cxn ang="0">
                  <a:pos x="338" y="39"/>
                </a:cxn>
                <a:cxn ang="0">
                  <a:pos x="338" y="0"/>
                </a:cxn>
                <a:cxn ang="0">
                  <a:pos x="379" y="39"/>
                </a:cxn>
              </a:cxnLst>
              <a:rect l="0" t="0" r="r" b="b"/>
              <a:pathLst>
                <a:path w="526" h="608">
                  <a:moveTo>
                    <a:pt x="379" y="39"/>
                  </a:moveTo>
                  <a:lnTo>
                    <a:pt x="526" y="179"/>
                  </a:lnTo>
                  <a:lnTo>
                    <a:pt x="524" y="181"/>
                  </a:lnTo>
                  <a:lnTo>
                    <a:pt x="381" y="320"/>
                  </a:lnTo>
                  <a:lnTo>
                    <a:pt x="338" y="361"/>
                  </a:lnTo>
                  <a:lnTo>
                    <a:pt x="338" y="320"/>
                  </a:lnTo>
                  <a:lnTo>
                    <a:pt x="281" y="320"/>
                  </a:lnTo>
                  <a:lnTo>
                    <a:pt x="281" y="608"/>
                  </a:lnTo>
                  <a:lnTo>
                    <a:pt x="141" y="470"/>
                  </a:lnTo>
                  <a:lnTo>
                    <a:pt x="0" y="608"/>
                  </a:lnTo>
                  <a:lnTo>
                    <a:pt x="0" y="39"/>
                  </a:lnTo>
                  <a:lnTo>
                    <a:pt x="338" y="39"/>
                  </a:lnTo>
                  <a:lnTo>
                    <a:pt x="338" y="0"/>
                  </a:lnTo>
                  <a:lnTo>
                    <a:pt x="379" y="39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3" name="Freeform 27"/>
            <p:cNvSpPr/>
            <p:nvPr/>
          </p:nvSpPr>
          <p:spPr bwMode="auto">
            <a:xfrm>
              <a:off x="4280872" y="1309970"/>
              <a:ext cx="1889235" cy="1613594"/>
            </a:xfrm>
            <a:custGeom>
              <a:avLst/>
              <a:gdLst/>
              <a:ahLst/>
              <a:cxnLst>
                <a:cxn ang="0">
                  <a:pos x="567" y="377"/>
                </a:cxn>
                <a:cxn ang="0">
                  <a:pos x="426" y="521"/>
                </a:cxn>
                <a:cxn ang="0">
                  <a:pos x="286" y="377"/>
                </a:cxn>
                <a:cxn ang="0">
                  <a:pos x="245" y="334"/>
                </a:cxn>
                <a:cxn ang="0">
                  <a:pos x="286" y="334"/>
                </a:cxn>
                <a:cxn ang="0">
                  <a:pos x="286" y="281"/>
                </a:cxn>
                <a:cxn ang="0">
                  <a:pos x="2" y="281"/>
                </a:cxn>
                <a:cxn ang="0">
                  <a:pos x="145" y="142"/>
                </a:cxn>
                <a:cxn ang="0">
                  <a:pos x="148" y="142"/>
                </a:cxn>
                <a:cxn ang="0">
                  <a:pos x="147" y="140"/>
                </a:cxn>
                <a:cxn ang="0">
                  <a:pos x="0" y="0"/>
                </a:cxn>
                <a:cxn ang="0">
                  <a:pos x="567" y="0"/>
                </a:cxn>
                <a:cxn ang="0">
                  <a:pos x="567" y="334"/>
                </a:cxn>
                <a:cxn ang="0">
                  <a:pos x="610" y="334"/>
                </a:cxn>
                <a:cxn ang="0">
                  <a:pos x="567" y="377"/>
                </a:cxn>
              </a:cxnLst>
              <a:rect l="0" t="0" r="r" b="b"/>
              <a:pathLst>
                <a:path w="610" h="521">
                  <a:moveTo>
                    <a:pt x="567" y="377"/>
                  </a:moveTo>
                  <a:lnTo>
                    <a:pt x="426" y="521"/>
                  </a:lnTo>
                  <a:lnTo>
                    <a:pt x="286" y="377"/>
                  </a:lnTo>
                  <a:lnTo>
                    <a:pt x="245" y="334"/>
                  </a:lnTo>
                  <a:lnTo>
                    <a:pt x="286" y="334"/>
                  </a:lnTo>
                  <a:lnTo>
                    <a:pt x="286" y="281"/>
                  </a:lnTo>
                  <a:lnTo>
                    <a:pt x="2" y="281"/>
                  </a:lnTo>
                  <a:lnTo>
                    <a:pt x="145" y="142"/>
                  </a:lnTo>
                  <a:lnTo>
                    <a:pt x="148" y="142"/>
                  </a:lnTo>
                  <a:lnTo>
                    <a:pt x="147" y="140"/>
                  </a:lnTo>
                  <a:lnTo>
                    <a:pt x="0" y="0"/>
                  </a:lnTo>
                  <a:lnTo>
                    <a:pt x="567" y="0"/>
                  </a:lnTo>
                  <a:lnTo>
                    <a:pt x="567" y="334"/>
                  </a:lnTo>
                  <a:lnTo>
                    <a:pt x="610" y="334"/>
                  </a:lnTo>
                  <a:lnTo>
                    <a:pt x="567" y="377"/>
                  </a:lnTo>
                  <a:close/>
                </a:path>
              </a:pathLst>
            </a:custGeom>
            <a:solidFill>
              <a:srgbClr val="FFC000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4" name="Freeform 28"/>
            <p:cNvSpPr/>
            <p:nvPr/>
          </p:nvSpPr>
          <p:spPr bwMode="auto">
            <a:xfrm>
              <a:off x="4420241" y="2477578"/>
              <a:ext cx="1616690" cy="1898528"/>
            </a:xfrm>
            <a:custGeom>
              <a:avLst/>
              <a:gdLst/>
              <a:ahLst/>
              <a:cxnLst>
                <a:cxn ang="0">
                  <a:pos x="148" y="570"/>
                </a:cxn>
                <a:cxn ang="0">
                  <a:pos x="0" y="429"/>
                </a:cxn>
                <a:cxn ang="0">
                  <a:pos x="146" y="289"/>
                </a:cxn>
                <a:cxn ang="0">
                  <a:pos x="192" y="245"/>
                </a:cxn>
                <a:cxn ang="0">
                  <a:pos x="192" y="289"/>
                </a:cxn>
                <a:cxn ang="0">
                  <a:pos x="241" y="289"/>
                </a:cxn>
                <a:cxn ang="0">
                  <a:pos x="241" y="0"/>
                </a:cxn>
                <a:cxn ang="0">
                  <a:pos x="381" y="144"/>
                </a:cxn>
                <a:cxn ang="0">
                  <a:pos x="522" y="0"/>
                </a:cxn>
                <a:cxn ang="0">
                  <a:pos x="522" y="570"/>
                </a:cxn>
                <a:cxn ang="0">
                  <a:pos x="192" y="570"/>
                </a:cxn>
                <a:cxn ang="0">
                  <a:pos x="192" y="613"/>
                </a:cxn>
                <a:cxn ang="0">
                  <a:pos x="148" y="570"/>
                </a:cxn>
              </a:cxnLst>
              <a:rect l="0" t="0" r="r" b="b"/>
              <a:pathLst>
                <a:path w="522" h="613">
                  <a:moveTo>
                    <a:pt x="148" y="570"/>
                  </a:moveTo>
                  <a:lnTo>
                    <a:pt x="0" y="429"/>
                  </a:lnTo>
                  <a:lnTo>
                    <a:pt x="146" y="289"/>
                  </a:lnTo>
                  <a:lnTo>
                    <a:pt x="192" y="245"/>
                  </a:lnTo>
                  <a:lnTo>
                    <a:pt x="192" y="289"/>
                  </a:lnTo>
                  <a:lnTo>
                    <a:pt x="241" y="289"/>
                  </a:lnTo>
                  <a:lnTo>
                    <a:pt x="241" y="0"/>
                  </a:lnTo>
                  <a:lnTo>
                    <a:pt x="381" y="144"/>
                  </a:lnTo>
                  <a:lnTo>
                    <a:pt x="522" y="0"/>
                  </a:lnTo>
                  <a:lnTo>
                    <a:pt x="522" y="570"/>
                  </a:lnTo>
                  <a:lnTo>
                    <a:pt x="192" y="570"/>
                  </a:lnTo>
                  <a:lnTo>
                    <a:pt x="192" y="613"/>
                  </a:lnTo>
                  <a:lnTo>
                    <a:pt x="148" y="570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5" name="Freeform 29"/>
            <p:cNvSpPr/>
            <p:nvPr/>
          </p:nvSpPr>
          <p:spPr bwMode="auto">
            <a:xfrm>
              <a:off x="2973893" y="2644822"/>
              <a:ext cx="1904722" cy="1598107"/>
            </a:xfrm>
            <a:custGeom>
              <a:avLst/>
              <a:gdLst/>
              <a:ahLst/>
              <a:cxnLst>
                <a:cxn ang="0">
                  <a:pos x="324" y="138"/>
                </a:cxn>
                <a:cxn ang="0">
                  <a:pos x="368" y="181"/>
                </a:cxn>
                <a:cxn ang="0">
                  <a:pos x="324" y="181"/>
                </a:cxn>
                <a:cxn ang="0">
                  <a:pos x="324" y="235"/>
                </a:cxn>
                <a:cxn ang="0">
                  <a:pos x="613" y="235"/>
                </a:cxn>
                <a:cxn ang="0">
                  <a:pos x="467" y="375"/>
                </a:cxn>
                <a:cxn ang="0">
                  <a:pos x="615" y="516"/>
                </a:cxn>
                <a:cxn ang="0">
                  <a:pos x="43" y="516"/>
                </a:cxn>
                <a:cxn ang="0">
                  <a:pos x="43" y="181"/>
                </a:cxn>
                <a:cxn ang="0">
                  <a:pos x="0" y="181"/>
                </a:cxn>
                <a:cxn ang="0">
                  <a:pos x="0" y="179"/>
                </a:cxn>
                <a:cxn ang="0">
                  <a:pos x="43" y="138"/>
                </a:cxn>
                <a:cxn ang="0">
                  <a:pos x="184" y="0"/>
                </a:cxn>
                <a:cxn ang="0">
                  <a:pos x="324" y="138"/>
                </a:cxn>
              </a:cxnLst>
              <a:rect l="0" t="0" r="r" b="b"/>
              <a:pathLst>
                <a:path w="615" h="516">
                  <a:moveTo>
                    <a:pt x="324" y="138"/>
                  </a:moveTo>
                  <a:lnTo>
                    <a:pt x="368" y="181"/>
                  </a:lnTo>
                  <a:lnTo>
                    <a:pt x="324" y="181"/>
                  </a:lnTo>
                  <a:lnTo>
                    <a:pt x="324" y="235"/>
                  </a:lnTo>
                  <a:lnTo>
                    <a:pt x="613" y="235"/>
                  </a:lnTo>
                  <a:lnTo>
                    <a:pt x="467" y="375"/>
                  </a:lnTo>
                  <a:lnTo>
                    <a:pt x="615" y="516"/>
                  </a:lnTo>
                  <a:lnTo>
                    <a:pt x="43" y="516"/>
                  </a:lnTo>
                  <a:lnTo>
                    <a:pt x="43" y="181"/>
                  </a:lnTo>
                  <a:lnTo>
                    <a:pt x="0" y="181"/>
                  </a:lnTo>
                  <a:lnTo>
                    <a:pt x="0" y="179"/>
                  </a:lnTo>
                  <a:lnTo>
                    <a:pt x="43" y="138"/>
                  </a:lnTo>
                  <a:lnTo>
                    <a:pt x="184" y="0"/>
                  </a:lnTo>
                  <a:lnTo>
                    <a:pt x="324" y="138"/>
                  </a:lnTo>
                  <a:close/>
                </a:path>
              </a:pathLst>
            </a:custGeom>
            <a:solidFill>
              <a:srgbClr val="FFC000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dirty="0"/>
            </a:p>
          </p:txBody>
        </p:sp>
        <p:sp>
          <p:nvSpPr>
            <p:cNvPr id="26" name="Freeform 187"/>
            <p:cNvSpPr>
              <a:spLocks noEditPoints="1"/>
            </p:cNvSpPr>
            <p:nvPr/>
          </p:nvSpPr>
          <p:spPr bwMode="auto">
            <a:xfrm>
              <a:off x="4834879" y="3673041"/>
              <a:ext cx="435239" cy="281277"/>
            </a:xfrm>
            <a:custGeom>
              <a:avLst/>
              <a:gdLst/>
              <a:ahLst/>
              <a:cxnLst>
                <a:cxn ang="0">
                  <a:pos x="68" y="25"/>
                </a:cxn>
                <a:cxn ang="0">
                  <a:pos x="34" y="44"/>
                </a:cxn>
                <a:cxn ang="0">
                  <a:pos x="1" y="25"/>
                </a:cxn>
                <a:cxn ang="0">
                  <a:pos x="0" y="22"/>
                </a:cxn>
                <a:cxn ang="0">
                  <a:pos x="1" y="20"/>
                </a:cxn>
                <a:cxn ang="0">
                  <a:pos x="34" y="0"/>
                </a:cxn>
                <a:cxn ang="0">
                  <a:pos x="68" y="20"/>
                </a:cxn>
                <a:cxn ang="0">
                  <a:pos x="68" y="22"/>
                </a:cxn>
                <a:cxn ang="0">
                  <a:pos x="68" y="25"/>
                </a:cxn>
                <a:cxn ang="0">
                  <a:pos x="49" y="9"/>
                </a:cxn>
                <a:cxn ang="0">
                  <a:pos x="51" y="17"/>
                </a:cxn>
                <a:cxn ang="0">
                  <a:pos x="34" y="34"/>
                </a:cxn>
                <a:cxn ang="0">
                  <a:pos x="17" y="17"/>
                </a:cxn>
                <a:cxn ang="0">
                  <a:pos x="20" y="9"/>
                </a:cxn>
                <a:cxn ang="0">
                  <a:pos x="5" y="22"/>
                </a:cxn>
                <a:cxn ang="0">
                  <a:pos x="34" y="39"/>
                </a:cxn>
                <a:cxn ang="0">
                  <a:pos x="64" y="22"/>
                </a:cxn>
                <a:cxn ang="0">
                  <a:pos x="49" y="9"/>
                </a:cxn>
                <a:cxn ang="0">
                  <a:pos x="34" y="6"/>
                </a:cxn>
                <a:cxn ang="0">
                  <a:pos x="23" y="17"/>
                </a:cxn>
                <a:cxn ang="0">
                  <a:pos x="25" y="19"/>
                </a:cxn>
                <a:cxn ang="0">
                  <a:pos x="27" y="17"/>
                </a:cxn>
                <a:cxn ang="0">
                  <a:pos x="34" y="9"/>
                </a:cxn>
                <a:cxn ang="0">
                  <a:pos x="36" y="8"/>
                </a:cxn>
                <a:cxn ang="0">
                  <a:pos x="34" y="6"/>
                </a:cxn>
              </a:cxnLst>
              <a:rect l="0" t="0" r="r" b="b"/>
              <a:pathLst>
                <a:path w="68" h="44">
                  <a:moveTo>
                    <a:pt x="68" y="25"/>
                  </a:moveTo>
                  <a:cubicBezTo>
                    <a:pt x="61" y="36"/>
                    <a:pt x="48" y="44"/>
                    <a:pt x="34" y="44"/>
                  </a:cubicBezTo>
                  <a:cubicBezTo>
                    <a:pt x="21" y="44"/>
                    <a:pt x="8" y="36"/>
                    <a:pt x="1" y="25"/>
                  </a:cubicBezTo>
                  <a:cubicBezTo>
                    <a:pt x="1" y="24"/>
                    <a:pt x="0" y="23"/>
                    <a:pt x="0" y="22"/>
                  </a:cubicBezTo>
                  <a:cubicBezTo>
                    <a:pt x="0" y="21"/>
                    <a:pt x="1" y="20"/>
                    <a:pt x="1" y="20"/>
                  </a:cubicBezTo>
                  <a:cubicBezTo>
                    <a:pt x="8" y="8"/>
                    <a:pt x="21" y="0"/>
                    <a:pt x="34" y="0"/>
                  </a:cubicBezTo>
                  <a:cubicBezTo>
                    <a:pt x="48" y="0"/>
                    <a:pt x="61" y="8"/>
                    <a:pt x="68" y="20"/>
                  </a:cubicBezTo>
                  <a:cubicBezTo>
                    <a:pt x="68" y="20"/>
                    <a:pt x="68" y="21"/>
                    <a:pt x="68" y="22"/>
                  </a:cubicBezTo>
                  <a:cubicBezTo>
                    <a:pt x="68" y="23"/>
                    <a:pt x="68" y="24"/>
                    <a:pt x="68" y="25"/>
                  </a:cubicBezTo>
                  <a:close/>
                  <a:moveTo>
                    <a:pt x="49" y="9"/>
                  </a:moveTo>
                  <a:cubicBezTo>
                    <a:pt x="51" y="11"/>
                    <a:pt x="51" y="14"/>
                    <a:pt x="51" y="17"/>
                  </a:cubicBezTo>
                  <a:cubicBezTo>
                    <a:pt x="51" y="27"/>
                    <a:pt x="44" y="34"/>
                    <a:pt x="34" y="34"/>
                  </a:cubicBezTo>
                  <a:cubicBezTo>
                    <a:pt x="25" y="34"/>
                    <a:pt x="17" y="27"/>
                    <a:pt x="17" y="17"/>
                  </a:cubicBezTo>
                  <a:cubicBezTo>
                    <a:pt x="17" y="14"/>
                    <a:pt x="18" y="11"/>
                    <a:pt x="20" y="9"/>
                  </a:cubicBezTo>
                  <a:cubicBezTo>
                    <a:pt x="14" y="12"/>
                    <a:pt x="9" y="17"/>
                    <a:pt x="5" y="22"/>
                  </a:cubicBezTo>
                  <a:cubicBezTo>
                    <a:pt x="12" y="32"/>
                    <a:pt x="22" y="39"/>
                    <a:pt x="34" y="39"/>
                  </a:cubicBezTo>
                  <a:cubicBezTo>
                    <a:pt x="47" y="39"/>
                    <a:pt x="57" y="32"/>
                    <a:pt x="64" y="22"/>
                  </a:cubicBezTo>
                  <a:cubicBezTo>
                    <a:pt x="60" y="17"/>
                    <a:pt x="55" y="12"/>
                    <a:pt x="49" y="9"/>
                  </a:cubicBezTo>
                  <a:close/>
                  <a:moveTo>
                    <a:pt x="34" y="6"/>
                  </a:moveTo>
                  <a:cubicBezTo>
                    <a:pt x="28" y="6"/>
                    <a:pt x="23" y="11"/>
                    <a:pt x="23" y="17"/>
                  </a:cubicBezTo>
                  <a:cubicBezTo>
                    <a:pt x="23" y="18"/>
                    <a:pt x="24" y="19"/>
                    <a:pt x="25" y="19"/>
                  </a:cubicBezTo>
                  <a:cubicBezTo>
                    <a:pt x="26" y="19"/>
                    <a:pt x="27" y="18"/>
                    <a:pt x="27" y="17"/>
                  </a:cubicBezTo>
                  <a:cubicBezTo>
                    <a:pt x="27" y="13"/>
                    <a:pt x="30" y="9"/>
                    <a:pt x="34" y="9"/>
                  </a:cubicBezTo>
                  <a:cubicBezTo>
                    <a:pt x="35" y="9"/>
                    <a:pt x="36" y="9"/>
                    <a:pt x="36" y="8"/>
                  </a:cubicBezTo>
                  <a:cubicBezTo>
                    <a:pt x="36" y="7"/>
                    <a:pt x="35" y="6"/>
                    <a:pt x="34" y="6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7" name="Freeform 52"/>
            <p:cNvSpPr>
              <a:spLocks noEditPoints="1"/>
            </p:cNvSpPr>
            <p:nvPr/>
          </p:nvSpPr>
          <p:spPr bwMode="auto">
            <a:xfrm>
              <a:off x="3964301" y="1529629"/>
              <a:ext cx="418835" cy="418835"/>
            </a:xfrm>
            <a:custGeom>
              <a:avLst/>
              <a:gdLst/>
              <a:ahLst/>
              <a:cxnLst>
                <a:cxn ang="0">
                  <a:pos x="27" y="55"/>
                </a:cxn>
                <a:cxn ang="0">
                  <a:pos x="0" y="27"/>
                </a:cxn>
                <a:cxn ang="0">
                  <a:pos x="27" y="0"/>
                </a:cxn>
                <a:cxn ang="0">
                  <a:pos x="55" y="27"/>
                </a:cxn>
                <a:cxn ang="0">
                  <a:pos x="27" y="55"/>
                </a:cxn>
                <a:cxn ang="0">
                  <a:pos x="27" y="8"/>
                </a:cxn>
                <a:cxn ang="0">
                  <a:pos x="8" y="27"/>
                </a:cxn>
                <a:cxn ang="0">
                  <a:pos x="27" y="47"/>
                </a:cxn>
                <a:cxn ang="0">
                  <a:pos x="47" y="27"/>
                </a:cxn>
                <a:cxn ang="0">
                  <a:pos x="27" y="8"/>
                </a:cxn>
                <a:cxn ang="0">
                  <a:pos x="32" y="31"/>
                </a:cxn>
                <a:cxn ang="0">
                  <a:pos x="31" y="32"/>
                </a:cxn>
                <a:cxn ang="0">
                  <a:pos x="19" y="32"/>
                </a:cxn>
                <a:cxn ang="0">
                  <a:pos x="18" y="31"/>
                </a:cxn>
                <a:cxn ang="0">
                  <a:pos x="18" y="28"/>
                </a:cxn>
                <a:cxn ang="0">
                  <a:pos x="19" y="27"/>
                </a:cxn>
                <a:cxn ang="0">
                  <a:pos x="27" y="27"/>
                </a:cxn>
                <a:cxn ang="0">
                  <a:pos x="27" y="15"/>
                </a:cxn>
                <a:cxn ang="0">
                  <a:pos x="28" y="14"/>
                </a:cxn>
                <a:cxn ang="0">
                  <a:pos x="31" y="14"/>
                </a:cxn>
                <a:cxn ang="0">
                  <a:pos x="32" y="15"/>
                </a:cxn>
                <a:cxn ang="0">
                  <a:pos x="32" y="31"/>
                </a:cxn>
              </a:cxnLst>
              <a:rect l="0" t="0" r="r" b="b"/>
              <a:pathLst>
                <a:path w="55" h="55">
                  <a:moveTo>
                    <a:pt x="27" y="55"/>
                  </a:moveTo>
                  <a:cubicBezTo>
                    <a:pt x="12" y="55"/>
                    <a:pt x="0" y="42"/>
                    <a:pt x="0" y="27"/>
                  </a:cubicBezTo>
                  <a:cubicBezTo>
                    <a:pt x="0" y="12"/>
                    <a:pt x="12" y="0"/>
                    <a:pt x="27" y="0"/>
                  </a:cubicBezTo>
                  <a:cubicBezTo>
                    <a:pt x="42" y="0"/>
                    <a:pt x="55" y="12"/>
                    <a:pt x="55" y="27"/>
                  </a:cubicBezTo>
                  <a:cubicBezTo>
                    <a:pt x="55" y="42"/>
                    <a:pt x="42" y="55"/>
                    <a:pt x="27" y="55"/>
                  </a:cubicBezTo>
                  <a:close/>
                  <a:moveTo>
                    <a:pt x="27" y="8"/>
                  </a:moveTo>
                  <a:cubicBezTo>
                    <a:pt x="16" y="8"/>
                    <a:pt x="8" y="17"/>
                    <a:pt x="8" y="27"/>
                  </a:cubicBezTo>
                  <a:cubicBezTo>
                    <a:pt x="8" y="38"/>
                    <a:pt x="16" y="47"/>
                    <a:pt x="27" y="47"/>
                  </a:cubicBezTo>
                  <a:cubicBezTo>
                    <a:pt x="38" y="47"/>
                    <a:pt x="47" y="38"/>
                    <a:pt x="47" y="27"/>
                  </a:cubicBezTo>
                  <a:cubicBezTo>
                    <a:pt x="47" y="17"/>
                    <a:pt x="38" y="8"/>
                    <a:pt x="27" y="8"/>
                  </a:cubicBezTo>
                  <a:close/>
                  <a:moveTo>
                    <a:pt x="32" y="31"/>
                  </a:moveTo>
                  <a:cubicBezTo>
                    <a:pt x="32" y="31"/>
                    <a:pt x="31" y="32"/>
                    <a:pt x="31" y="32"/>
                  </a:cubicBezTo>
                  <a:cubicBezTo>
                    <a:pt x="19" y="32"/>
                    <a:pt x="19" y="32"/>
                    <a:pt x="19" y="32"/>
                  </a:cubicBezTo>
                  <a:cubicBezTo>
                    <a:pt x="19" y="32"/>
                    <a:pt x="18" y="31"/>
                    <a:pt x="18" y="31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9" y="27"/>
                    <a:pt x="19" y="27"/>
                  </a:cubicBezTo>
                  <a:cubicBezTo>
                    <a:pt x="27" y="27"/>
                    <a:pt x="27" y="27"/>
                    <a:pt x="27" y="27"/>
                  </a:cubicBezTo>
                  <a:cubicBezTo>
                    <a:pt x="27" y="15"/>
                    <a:pt x="27" y="15"/>
                    <a:pt x="27" y="15"/>
                  </a:cubicBezTo>
                  <a:cubicBezTo>
                    <a:pt x="27" y="14"/>
                    <a:pt x="28" y="14"/>
                    <a:pt x="28" y="14"/>
                  </a:cubicBezTo>
                  <a:cubicBezTo>
                    <a:pt x="31" y="14"/>
                    <a:pt x="31" y="14"/>
                    <a:pt x="31" y="14"/>
                  </a:cubicBezTo>
                  <a:cubicBezTo>
                    <a:pt x="31" y="14"/>
                    <a:pt x="32" y="14"/>
                    <a:pt x="32" y="15"/>
                  </a:cubicBezTo>
                  <a:lnTo>
                    <a:pt x="32" y="31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8" name="Freeform 51"/>
            <p:cNvSpPr>
              <a:spLocks noEditPoints="1"/>
            </p:cNvSpPr>
            <p:nvPr/>
          </p:nvSpPr>
          <p:spPr bwMode="auto">
            <a:xfrm>
              <a:off x="5420606" y="2070211"/>
              <a:ext cx="361141" cy="511277"/>
            </a:xfrm>
            <a:custGeom>
              <a:avLst/>
              <a:gdLst/>
              <a:ahLst/>
              <a:cxnLst>
                <a:cxn ang="0">
                  <a:pos x="30" y="24"/>
                </a:cxn>
                <a:cxn ang="0">
                  <a:pos x="30" y="54"/>
                </a:cxn>
                <a:cxn ang="0">
                  <a:pos x="26" y="58"/>
                </a:cxn>
                <a:cxn ang="0">
                  <a:pos x="22" y="54"/>
                </a:cxn>
                <a:cxn ang="0">
                  <a:pos x="22" y="40"/>
                </a:cxn>
                <a:cxn ang="0">
                  <a:pos x="19" y="40"/>
                </a:cxn>
                <a:cxn ang="0">
                  <a:pos x="19" y="54"/>
                </a:cxn>
                <a:cxn ang="0">
                  <a:pos x="15" y="58"/>
                </a:cxn>
                <a:cxn ang="0">
                  <a:pos x="11" y="54"/>
                </a:cxn>
                <a:cxn ang="0">
                  <a:pos x="11" y="24"/>
                </a:cxn>
                <a:cxn ang="0">
                  <a:pos x="1" y="14"/>
                </a:cxn>
                <a:cxn ang="0">
                  <a:pos x="1" y="9"/>
                </a:cxn>
                <a:cxn ang="0">
                  <a:pos x="6" y="9"/>
                </a:cxn>
                <a:cxn ang="0">
                  <a:pos x="14" y="17"/>
                </a:cxn>
                <a:cxn ang="0">
                  <a:pos x="27" y="17"/>
                </a:cxn>
                <a:cxn ang="0">
                  <a:pos x="35" y="9"/>
                </a:cxn>
                <a:cxn ang="0">
                  <a:pos x="40" y="9"/>
                </a:cxn>
                <a:cxn ang="0">
                  <a:pos x="40" y="14"/>
                </a:cxn>
                <a:cxn ang="0">
                  <a:pos x="30" y="24"/>
                </a:cxn>
                <a:cxn ang="0">
                  <a:pos x="21" y="16"/>
                </a:cxn>
                <a:cxn ang="0">
                  <a:pos x="13" y="8"/>
                </a:cxn>
                <a:cxn ang="0">
                  <a:pos x="21" y="0"/>
                </a:cxn>
                <a:cxn ang="0">
                  <a:pos x="29" y="8"/>
                </a:cxn>
                <a:cxn ang="0">
                  <a:pos x="21" y="16"/>
                </a:cxn>
              </a:cxnLst>
              <a:rect l="0" t="0" r="r" b="b"/>
              <a:pathLst>
                <a:path w="41" h="58">
                  <a:moveTo>
                    <a:pt x="30" y="24"/>
                  </a:moveTo>
                  <a:cubicBezTo>
                    <a:pt x="30" y="54"/>
                    <a:pt x="30" y="54"/>
                    <a:pt x="30" y="54"/>
                  </a:cubicBezTo>
                  <a:cubicBezTo>
                    <a:pt x="30" y="56"/>
                    <a:pt x="28" y="58"/>
                    <a:pt x="26" y="58"/>
                  </a:cubicBezTo>
                  <a:cubicBezTo>
                    <a:pt x="24" y="58"/>
                    <a:pt x="22" y="56"/>
                    <a:pt x="22" y="54"/>
                  </a:cubicBezTo>
                  <a:cubicBezTo>
                    <a:pt x="22" y="40"/>
                    <a:pt x="22" y="40"/>
                    <a:pt x="22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54"/>
                    <a:pt x="19" y="54"/>
                    <a:pt x="19" y="54"/>
                  </a:cubicBezTo>
                  <a:cubicBezTo>
                    <a:pt x="19" y="56"/>
                    <a:pt x="18" y="58"/>
                    <a:pt x="15" y="58"/>
                  </a:cubicBezTo>
                  <a:cubicBezTo>
                    <a:pt x="13" y="58"/>
                    <a:pt x="11" y="56"/>
                    <a:pt x="11" y="5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0"/>
                    <a:pt x="1" y="9"/>
                  </a:cubicBezTo>
                  <a:cubicBezTo>
                    <a:pt x="2" y="8"/>
                    <a:pt x="5" y="8"/>
                    <a:pt x="6" y="9"/>
                  </a:cubicBezTo>
                  <a:cubicBezTo>
                    <a:pt x="14" y="17"/>
                    <a:pt x="14" y="17"/>
                    <a:pt x="14" y="17"/>
                  </a:cubicBezTo>
                  <a:cubicBezTo>
                    <a:pt x="27" y="17"/>
                    <a:pt x="27" y="17"/>
                    <a:pt x="27" y="17"/>
                  </a:cubicBezTo>
                  <a:cubicBezTo>
                    <a:pt x="35" y="9"/>
                    <a:pt x="35" y="9"/>
                    <a:pt x="35" y="9"/>
                  </a:cubicBezTo>
                  <a:cubicBezTo>
                    <a:pt x="37" y="8"/>
                    <a:pt x="39" y="8"/>
                    <a:pt x="40" y="9"/>
                  </a:cubicBezTo>
                  <a:cubicBezTo>
                    <a:pt x="41" y="10"/>
                    <a:pt x="41" y="13"/>
                    <a:pt x="40" y="14"/>
                  </a:cubicBezTo>
                  <a:lnTo>
                    <a:pt x="30" y="24"/>
                  </a:lnTo>
                  <a:close/>
                  <a:moveTo>
                    <a:pt x="21" y="16"/>
                  </a:moveTo>
                  <a:cubicBezTo>
                    <a:pt x="16" y="16"/>
                    <a:pt x="13" y="12"/>
                    <a:pt x="13" y="8"/>
                  </a:cubicBezTo>
                  <a:cubicBezTo>
                    <a:pt x="13" y="4"/>
                    <a:pt x="16" y="0"/>
                    <a:pt x="21" y="0"/>
                  </a:cubicBezTo>
                  <a:cubicBezTo>
                    <a:pt x="25" y="0"/>
                    <a:pt x="29" y="4"/>
                    <a:pt x="29" y="8"/>
                  </a:cubicBezTo>
                  <a:cubicBezTo>
                    <a:pt x="29" y="12"/>
                    <a:pt x="25" y="16"/>
                    <a:pt x="21" y="16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9" name="Freeform 152"/>
            <p:cNvSpPr>
              <a:spLocks noEditPoints="1"/>
            </p:cNvSpPr>
            <p:nvPr/>
          </p:nvSpPr>
          <p:spPr bwMode="auto">
            <a:xfrm>
              <a:off x="3364416" y="3021783"/>
              <a:ext cx="396972" cy="366856"/>
            </a:xfrm>
            <a:custGeom>
              <a:avLst/>
              <a:gdLst/>
              <a:ahLst/>
              <a:cxnLst>
                <a:cxn ang="0">
                  <a:pos x="67" y="20"/>
                </a:cxn>
                <a:cxn ang="0">
                  <a:pos x="46" y="36"/>
                </a:cxn>
                <a:cxn ang="0">
                  <a:pos x="42" y="40"/>
                </a:cxn>
                <a:cxn ang="0">
                  <a:pos x="39" y="47"/>
                </a:cxn>
                <a:cxn ang="0">
                  <a:pos x="44" y="52"/>
                </a:cxn>
                <a:cxn ang="0">
                  <a:pos x="52" y="58"/>
                </a:cxn>
                <a:cxn ang="0">
                  <a:pos x="52" y="61"/>
                </a:cxn>
                <a:cxn ang="0">
                  <a:pos x="51" y="62"/>
                </a:cxn>
                <a:cxn ang="0">
                  <a:pos x="17" y="62"/>
                </a:cxn>
                <a:cxn ang="0">
                  <a:pos x="16" y="61"/>
                </a:cxn>
                <a:cxn ang="0">
                  <a:pos x="16" y="58"/>
                </a:cxn>
                <a:cxn ang="0">
                  <a:pos x="24" y="52"/>
                </a:cxn>
                <a:cxn ang="0">
                  <a:pos x="29" y="47"/>
                </a:cxn>
                <a:cxn ang="0">
                  <a:pos x="26" y="40"/>
                </a:cxn>
                <a:cxn ang="0">
                  <a:pos x="22" y="36"/>
                </a:cxn>
                <a:cxn ang="0">
                  <a:pos x="0" y="20"/>
                </a:cxn>
                <a:cxn ang="0">
                  <a:pos x="0" y="15"/>
                </a:cxn>
                <a:cxn ang="0">
                  <a:pos x="4" y="11"/>
                </a:cxn>
                <a:cxn ang="0">
                  <a:pos x="16" y="11"/>
                </a:cxn>
                <a:cxn ang="0">
                  <a:pos x="16" y="7"/>
                </a:cxn>
                <a:cxn ang="0">
                  <a:pos x="22" y="0"/>
                </a:cxn>
                <a:cxn ang="0">
                  <a:pos x="45" y="0"/>
                </a:cxn>
                <a:cxn ang="0">
                  <a:pos x="52" y="7"/>
                </a:cxn>
                <a:cxn ang="0">
                  <a:pos x="52" y="11"/>
                </a:cxn>
                <a:cxn ang="0">
                  <a:pos x="63" y="11"/>
                </a:cxn>
                <a:cxn ang="0">
                  <a:pos x="67" y="15"/>
                </a:cxn>
                <a:cxn ang="0">
                  <a:pos x="67" y="20"/>
                </a:cxn>
                <a:cxn ang="0">
                  <a:pos x="16" y="16"/>
                </a:cxn>
                <a:cxn ang="0">
                  <a:pos x="6" y="16"/>
                </a:cxn>
                <a:cxn ang="0">
                  <a:pos x="6" y="20"/>
                </a:cxn>
                <a:cxn ang="0">
                  <a:pos x="19" y="31"/>
                </a:cxn>
                <a:cxn ang="0">
                  <a:pos x="16" y="16"/>
                </a:cxn>
                <a:cxn ang="0">
                  <a:pos x="62" y="16"/>
                </a:cxn>
                <a:cxn ang="0">
                  <a:pos x="52" y="16"/>
                </a:cxn>
                <a:cxn ang="0">
                  <a:pos x="49" y="31"/>
                </a:cxn>
                <a:cxn ang="0">
                  <a:pos x="62" y="20"/>
                </a:cxn>
                <a:cxn ang="0">
                  <a:pos x="62" y="16"/>
                </a:cxn>
              </a:cxnLst>
              <a:rect l="0" t="0" r="r" b="b"/>
              <a:pathLst>
                <a:path w="67" h="62">
                  <a:moveTo>
                    <a:pt x="67" y="20"/>
                  </a:moveTo>
                  <a:cubicBezTo>
                    <a:pt x="67" y="27"/>
                    <a:pt x="58" y="36"/>
                    <a:pt x="46" y="36"/>
                  </a:cubicBezTo>
                  <a:cubicBezTo>
                    <a:pt x="44" y="38"/>
                    <a:pt x="42" y="40"/>
                    <a:pt x="42" y="40"/>
                  </a:cubicBezTo>
                  <a:cubicBezTo>
                    <a:pt x="40" y="42"/>
                    <a:pt x="39" y="44"/>
                    <a:pt x="39" y="47"/>
                  </a:cubicBezTo>
                  <a:cubicBezTo>
                    <a:pt x="39" y="49"/>
                    <a:pt x="40" y="52"/>
                    <a:pt x="44" y="52"/>
                  </a:cubicBezTo>
                  <a:cubicBezTo>
                    <a:pt x="48" y="52"/>
                    <a:pt x="52" y="54"/>
                    <a:pt x="52" y="58"/>
                  </a:cubicBezTo>
                  <a:cubicBezTo>
                    <a:pt x="52" y="61"/>
                    <a:pt x="52" y="61"/>
                    <a:pt x="52" y="61"/>
                  </a:cubicBezTo>
                  <a:cubicBezTo>
                    <a:pt x="52" y="62"/>
                    <a:pt x="51" y="62"/>
                    <a:pt x="51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6" y="62"/>
                    <a:pt x="16" y="62"/>
                    <a:pt x="16" y="61"/>
                  </a:cubicBezTo>
                  <a:cubicBezTo>
                    <a:pt x="16" y="58"/>
                    <a:pt x="16" y="58"/>
                    <a:pt x="16" y="58"/>
                  </a:cubicBezTo>
                  <a:cubicBezTo>
                    <a:pt x="16" y="54"/>
                    <a:pt x="20" y="52"/>
                    <a:pt x="24" y="52"/>
                  </a:cubicBezTo>
                  <a:cubicBezTo>
                    <a:pt x="27" y="52"/>
                    <a:pt x="29" y="49"/>
                    <a:pt x="29" y="47"/>
                  </a:cubicBezTo>
                  <a:cubicBezTo>
                    <a:pt x="29" y="44"/>
                    <a:pt x="28" y="42"/>
                    <a:pt x="26" y="40"/>
                  </a:cubicBezTo>
                  <a:cubicBezTo>
                    <a:pt x="25" y="40"/>
                    <a:pt x="24" y="38"/>
                    <a:pt x="22" y="36"/>
                  </a:cubicBezTo>
                  <a:cubicBezTo>
                    <a:pt x="10" y="36"/>
                    <a:pt x="0" y="27"/>
                    <a:pt x="0" y="20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2"/>
                    <a:pt x="2" y="11"/>
                    <a:pt x="4" y="11"/>
                  </a:cubicBezTo>
                  <a:cubicBezTo>
                    <a:pt x="16" y="11"/>
                    <a:pt x="16" y="11"/>
                    <a:pt x="16" y="11"/>
                  </a:cubicBezTo>
                  <a:cubicBezTo>
                    <a:pt x="16" y="7"/>
                    <a:pt x="16" y="7"/>
                    <a:pt x="16" y="7"/>
                  </a:cubicBezTo>
                  <a:cubicBezTo>
                    <a:pt x="16" y="3"/>
                    <a:pt x="19" y="0"/>
                    <a:pt x="22" y="0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49" y="0"/>
                    <a:pt x="52" y="3"/>
                    <a:pt x="52" y="7"/>
                  </a:cubicBezTo>
                  <a:cubicBezTo>
                    <a:pt x="52" y="11"/>
                    <a:pt x="52" y="11"/>
                    <a:pt x="52" y="11"/>
                  </a:cubicBezTo>
                  <a:cubicBezTo>
                    <a:pt x="63" y="11"/>
                    <a:pt x="63" y="11"/>
                    <a:pt x="63" y="11"/>
                  </a:cubicBezTo>
                  <a:cubicBezTo>
                    <a:pt x="66" y="11"/>
                    <a:pt x="67" y="12"/>
                    <a:pt x="67" y="15"/>
                  </a:cubicBezTo>
                  <a:lnTo>
                    <a:pt x="67" y="20"/>
                  </a:lnTo>
                  <a:close/>
                  <a:moveTo>
                    <a:pt x="16" y="16"/>
                  </a:moveTo>
                  <a:cubicBezTo>
                    <a:pt x="6" y="16"/>
                    <a:pt x="6" y="16"/>
                    <a:pt x="6" y="16"/>
                  </a:cubicBezTo>
                  <a:cubicBezTo>
                    <a:pt x="6" y="20"/>
                    <a:pt x="6" y="20"/>
                    <a:pt x="6" y="20"/>
                  </a:cubicBezTo>
                  <a:cubicBezTo>
                    <a:pt x="6" y="24"/>
                    <a:pt x="11" y="29"/>
                    <a:pt x="19" y="31"/>
                  </a:cubicBezTo>
                  <a:cubicBezTo>
                    <a:pt x="17" y="27"/>
                    <a:pt x="16" y="22"/>
                    <a:pt x="16" y="16"/>
                  </a:cubicBezTo>
                  <a:close/>
                  <a:moveTo>
                    <a:pt x="62" y="16"/>
                  </a:moveTo>
                  <a:cubicBezTo>
                    <a:pt x="52" y="16"/>
                    <a:pt x="52" y="16"/>
                    <a:pt x="52" y="16"/>
                  </a:cubicBezTo>
                  <a:cubicBezTo>
                    <a:pt x="52" y="22"/>
                    <a:pt x="51" y="27"/>
                    <a:pt x="49" y="31"/>
                  </a:cubicBezTo>
                  <a:cubicBezTo>
                    <a:pt x="57" y="29"/>
                    <a:pt x="62" y="24"/>
                    <a:pt x="62" y="20"/>
                  </a:cubicBezTo>
                  <a:lnTo>
                    <a:pt x="62" y="1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30" name="TextBox 65"/>
            <p:cNvSpPr txBox="1"/>
            <p:nvPr/>
          </p:nvSpPr>
          <p:spPr>
            <a:xfrm rot="16200000">
              <a:off x="2853904" y="1967750"/>
              <a:ext cx="1322526" cy="204746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spAutoFit/>
            </a:bodyPr>
            <a:lstStyle/>
            <a:p>
              <a:pPr lvl="0" algn="ctr" defTabSz="914400">
                <a:spcBef>
                  <a:spcPct val="20000"/>
                </a:spcBef>
                <a:defRPr/>
              </a:pPr>
              <a:r>
                <a:rPr lang="zh-CN" sz="1400" dirty="0">
                  <a:solidFill>
                    <a:schemeClr val="bg1"/>
                  </a:solidFill>
                  <a:latin typeface="+mn-ea"/>
                </a:rPr>
                <a:t>了解用户</a:t>
              </a:r>
              <a:endParaRPr lang="zh-CN" sz="1400" dirty="0">
                <a:solidFill>
                  <a:schemeClr val="bg1"/>
                </a:solidFill>
                <a:latin typeface="+mn-ea"/>
              </a:endParaRPr>
            </a:p>
          </p:txBody>
        </p:sp>
        <p:sp>
          <p:nvSpPr>
            <p:cNvPr id="31" name="TextBox 66"/>
            <p:cNvSpPr txBox="1"/>
            <p:nvPr/>
          </p:nvSpPr>
          <p:spPr>
            <a:xfrm>
              <a:off x="4629607" y="1477217"/>
              <a:ext cx="1322526" cy="215265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spAutoFit/>
            </a:bodyPr>
            <a:lstStyle/>
            <a:p>
              <a:pPr lvl="0" algn="ctr" defTabSz="914400">
                <a:spcBef>
                  <a:spcPct val="20000"/>
                </a:spcBef>
                <a:defRPr/>
              </a:pPr>
              <a:r>
                <a:rPr lang="zh-CN" altLang="en-US" sz="1400" dirty="0">
                  <a:solidFill>
                    <a:schemeClr val="bg1"/>
                  </a:solidFill>
                  <a:latin typeface="+mn-ea"/>
                </a:rPr>
                <a:t>针对性的打法</a:t>
              </a:r>
              <a:endParaRPr lang="en-US" sz="1400" dirty="0">
                <a:solidFill>
                  <a:schemeClr val="bg1"/>
                </a:solidFill>
                <a:latin typeface="+mn-ea"/>
              </a:endParaRPr>
            </a:p>
          </p:txBody>
        </p:sp>
        <p:sp>
          <p:nvSpPr>
            <p:cNvPr id="32" name="TextBox 67"/>
            <p:cNvSpPr txBox="1"/>
            <p:nvPr/>
          </p:nvSpPr>
          <p:spPr>
            <a:xfrm>
              <a:off x="3181476" y="3619067"/>
              <a:ext cx="1322526" cy="215265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spAutoFit/>
            </a:bodyPr>
            <a:lstStyle/>
            <a:p>
              <a:pPr lvl="0" algn="ctr" defTabSz="914400">
                <a:spcBef>
                  <a:spcPct val="20000"/>
                </a:spcBef>
                <a:defRPr/>
              </a:pPr>
              <a:r>
                <a:rPr lang="zh-CN" altLang="en-US" sz="1400" dirty="0">
                  <a:solidFill>
                    <a:schemeClr val="bg1"/>
                  </a:solidFill>
                  <a:latin typeface="+mn-ea"/>
                </a:rPr>
                <a:t>让客户</a:t>
              </a:r>
              <a:r>
                <a:rPr lang="zh-CN" sz="1400" dirty="0">
                  <a:solidFill>
                    <a:schemeClr val="bg1"/>
                  </a:solidFill>
                  <a:latin typeface="+mn-ea"/>
                </a:rPr>
                <a:t>掏钱</a:t>
              </a:r>
              <a:endParaRPr lang="zh-CN" sz="1400" dirty="0">
                <a:solidFill>
                  <a:schemeClr val="bg1"/>
                </a:solidFill>
                <a:latin typeface="+mn-ea"/>
              </a:endParaRPr>
            </a:p>
          </p:txBody>
        </p:sp>
        <p:sp>
          <p:nvSpPr>
            <p:cNvPr id="33" name="TextBox 68"/>
            <p:cNvSpPr txBox="1"/>
            <p:nvPr/>
          </p:nvSpPr>
          <p:spPr>
            <a:xfrm rot="5400000">
              <a:off x="4985687" y="3421022"/>
              <a:ext cx="1322526" cy="204746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spAutoFit/>
            </a:bodyPr>
            <a:lstStyle/>
            <a:p>
              <a:pPr lvl="0" algn="ctr" defTabSz="914400">
                <a:spcBef>
                  <a:spcPct val="20000"/>
                </a:spcBef>
                <a:defRPr/>
              </a:pPr>
              <a:r>
                <a:rPr lang="zh-CN" sz="1400" dirty="0">
                  <a:solidFill>
                    <a:schemeClr val="bg1"/>
                  </a:solidFill>
                  <a:latin typeface="+mn-ea"/>
                </a:rPr>
                <a:t>策略有效执行</a:t>
              </a:r>
              <a:endParaRPr lang="zh-CN" sz="1400" dirty="0">
                <a:solidFill>
                  <a:schemeClr val="bg1"/>
                </a:solidFill>
                <a:latin typeface="+mn-ea"/>
              </a:endParaRPr>
            </a:p>
          </p:txBody>
        </p:sp>
        <p:grpSp>
          <p:nvGrpSpPr>
            <p:cNvPr id="34" name="Group 58"/>
            <p:cNvGrpSpPr/>
            <p:nvPr/>
          </p:nvGrpSpPr>
          <p:grpSpPr>
            <a:xfrm>
              <a:off x="6253302" y="1841398"/>
              <a:ext cx="2276195" cy="1159754"/>
              <a:chOff x="7174424" y="1381167"/>
              <a:chExt cx="2276195" cy="1159754"/>
            </a:xfrm>
          </p:grpSpPr>
          <p:sp>
            <p:nvSpPr>
              <p:cNvPr id="36" name="TextBox 70"/>
              <p:cNvSpPr txBox="1"/>
              <p:nvPr/>
            </p:nvSpPr>
            <p:spPr>
              <a:xfrm>
                <a:off x="7174424" y="1739295"/>
                <a:ext cx="2276195" cy="80162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 algn="l">
                  <a:buClrTx/>
                  <a:buSzTx/>
                  <a:buFontTx/>
                </a:pPr>
                <a:r>
                  <a:rPr lang="zh-CN" altLang="en-US" sz="1200" dirty="0">
                    <a:solidFill>
                      <a:srgbClr val="000000"/>
                    </a:solidFill>
                    <a:effectLst/>
                    <a:latin typeface="PingFang SC"/>
                    <a:sym typeface="+mn-ea"/>
                  </a:rPr>
                  <a:t>满足学科</a:t>
                </a:r>
                <a:r>
                  <a:rPr lang="en-US" altLang="zh-CN" sz="1200" dirty="0">
                    <a:solidFill>
                      <a:srgbClr val="000000"/>
                    </a:solidFill>
                    <a:effectLst/>
                    <a:latin typeface="PingFang SC"/>
                    <a:sym typeface="+mn-ea"/>
                  </a:rPr>
                  <a:t>/</a:t>
                </a:r>
                <a:r>
                  <a:rPr lang="zh-CN" altLang="en-US" sz="1200" dirty="0">
                    <a:solidFill>
                      <a:srgbClr val="000000"/>
                    </a:solidFill>
                    <a:effectLst/>
                    <a:latin typeface="PingFang SC"/>
                    <a:sym typeface="+mn-ea"/>
                  </a:rPr>
                  <a:t>学段</a:t>
                </a:r>
                <a:r>
                  <a:rPr lang="en-US" altLang="zh-CN" sz="1200" dirty="0">
                    <a:solidFill>
                      <a:srgbClr val="000000"/>
                    </a:solidFill>
                    <a:effectLst/>
                    <a:latin typeface="PingFang SC"/>
                    <a:sym typeface="+mn-ea"/>
                  </a:rPr>
                  <a:t>/</a:t>
                </a:r>
                <a:r>
                  <a:rPr lang="zh-CN" altLang="en-US" sz="1200" dirty="0">
                    <a:solidFill>
                      <a:srgbClr val="000000"/>
                    </a:solidFill>
                    <a:effectLst/>
                    <a:latin typeface="PingFang SC"/>
                    <a:sym typeface="+mn-ea"/>
                  </a:rPr>
                  <a:t>关键节点</a:t>
                </a:r>
                <a:r>
                  <a:rPr lang="en-US" altLang="zh-CN" sz="1200" dirty="0">
                    <a:solidFill>
                      <a:srgbClr val="000000"/>
                    </a:solidFill>
                    <a:effectLst/>
                    <a:latin typeface="PingFang SC"/>
                    <a:sym typeface="+mn-ea"/>
                  </a:rPr>
                  <a:t>/</a:t>
                </a:r>
                <a:r>
                  <a:rPr lang="zh-CN" altLang="en-US" sz="1200" dirty="0">
                    <a:solidFill>
                      <a:srgbClr val="000000"/>
                    </a:solidFill>
                    <a:effectLst/>
                    <a:latin typeface="PingFang SC"/>
                    <a:sym typeface="+mn-ea"/>
                  </a:rPr>
                  <a:t>市场环境</a:t>
                </a:r>
                <a:r>
                  <a:rPr lang="en-US" altLang="zh-CN" sz="1200" dirty="0">
                    <a:solidFill>
                      <a:srgbClr val="000000"/>
                    </a:solidFill>
                    <a:effectLst/>
                    <a:latin typeface="PingFang SC"/>
                    <a:sym typeface="+mn-ea"/>
                  </a:rPr>
                  <a:t>/</a:t>
                </a:r>
                <a:r>
                  <a:rPr lang="zh-CN" altLang="en-US" sz="1200" dirty="0">
                    <a:solidFill>
                      <a:srgbClr val="000000"/>
                    </a:solidFill>
                    <a:effectLst/>
                    <a:latin typeface="PingFang SC"/>
                    <a:sym typeface="+mn-ea"/>
                  </a:rPr>
                  <a:t>用户特性的运营策略，以小组的个性化</a:t>
                </a:r>
                <a:endParaRPr lang="zh-CN" altLang="en-US" sz="1200" dirty="0">
                  <a:solidFill>
                    <a:srgbClr val="000000"/>
                  </a:solidFill>
                  <a:effectLst/>
                  <a:latin typeface="PingFang SC"/>
                  <a:sym typeface="+mn-ea"/>
                </a:endParaRPr>
              </a:p>
            </p:txBody>
          </p:sp>
          <p:sp>
            <p:nvSpPr>
              <p:cNvPr id="37" name="Rectangle 71"/>
              <p:cNvSpPr/>
              <p:nvPr/>
            </p:nvSpPr>
            <p:spPr>
              <a:xfrm>
                <a:off x="7174424" y="1381167"/>
                <a:ext cx="773084" cy="245745"/>
              </a:xfrm>
              <a:prstGeom prst="rect">
                <a:avLst/>
              </a:prstGeom>
            </p:spPr>
            <p:txBody>
              <a:bodyPr wrap="none" lIns="0" tIns="0" rIns="0" bIns="0">
                <a:spAutoFit/>
              </a:bodyPr>
              <a:lstStyle/>
              <a:p>
                <a:r>
                  <a:rPr lang="zh-CN" altLang="en-US" sz="1600" b="1" dirty="0">
                    <a:solidFill>
                      <a:srgbClr val="FFC000"/>
                    </a:solidFill>
                  </a:rPr>
                  <a:t>运营策略</a:t>
                </a:r>
                <a:endParaRPr lang="en-US" sz="1600" b="1" dirty="0">
                  <a:solidFill>
                    <a:srgbClr val="FFC000"/>
                  </a:solidFill>
                </a:endParaRPr>
              </a:p>
            </p:txBody>
          </p:sp>
        </p:grpSp>
        <p:grpSp>
          <p:nvGrpSpPr>
            <p:cNvPr id="38" name="Group 56"/>
            <p:cNvGrpSpPr/>
            <p:nvPr/>
          </p:nvGrpSpPr>
          <p:grpSpPr>
            <a:xfrm>
              <a:off x="91409" y="1848789"/>
              <a:ext cx="2882484" cy="799276"/>
              <a:chOff x="-902798" y="1406858"/>
              <a:chExt cx="2882484" cy="799276"/>
            </a:xfrm>
          </p:grpSpPr>
          <p:sp>
            <p:nvSpPr>
              <p:cNvPr id="39" name="TextBox 73"/>
              <p:cNvSpPr txBox="1"/>
              <p:nvPr/>
            </p:nvSpPr>
            <p:spPr>
              <a:xfrm>
                <a:off x="-902798" y="1652414"/>
                <a:ext cx="2882484" cy="55372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zh-CN" altLang="en-US" sz="1200" dirty="0"/>
                  <a:t>理解用户需求，包括用户自己也没发现的需求；每一个问题都是有效问题，每次的回答都是一个标签；</a:t>
                </a:r>
                <a:endParaRPr lang="zh-CN" altLang="en-US" sz="1200" dirty="0"/>
              </a:p>
            </p:txBody>
          </p:sp>
          <p:sp>
            <p:nvSpPr>
              <p:cNvPr id="40" name="Rectangle 74"/>
              <p:cNvSpPr/>
              <p:nvPr/>
            </p:nvSpPr>
            <p:spPr>
              <a:xfrm>
                <a:off x="1206601" y="1406858"/>
                <a:ext cx="773084" cy="245745"/>
              </a:xfrm>
              <a:prstGeom prst="rect">
                <a:avLst/>
              </a:prstGeom>
            </p:spPr>
            <p:txBody>
              <a:bodyPr wrap="none" lIns="0" tIns="0" rIns="0" bIns="0">
                <a:spAutoFit/>
              </a:bodyPr>
              <a:lstStyle/>
              <a:p>
                <a:pPr algn="r"/>
                <a:r>
                  <a:rPr lang="zh-CN" altLang="en-US" sz="1600" b="1" dirty="0"/>
                  <a:t>用户洞察</a:t>
                </a:r>
                <a:endParaRPr lang="zh-CN" altLang="en-US" sz="1600" b="1" dirty="0"/>
              </a:p>
            </p:txBody>
          </p:sp>
        </p:grpSp>
        <p:grpSp>
          <p:nvGrpSpPr>
            <p:cNvPr id="41" name="Group 56"/>
            <p:cNvGrpSpPr/>
            <p:nvPr/>
          </p:nvGrpSpPr>
          <p:grpSpPr>
            <a:xfrm>
              <a:off x="91463" y="3070195"/>
              <a:ext cx="2799408" cy="513715"/>
              <a:chOff x="-819549" y="1420651"/>
              <a:chExt cx="2799408" cy="513715"/>
            </a:xfrm>
          </p:grpSpPr>
          <p:sp>
            <p:nvSpPr>
              <p:cNvPr id="42" name="TextBox 76"/>
              <p:cNvSpPr txBox="1"/>
              <p:nvPr/>
            </p:nvSpPr>
            <p:spPr>
              <a:xfrm>
                <a:off x="-819549" y="1750216"/>
                <a:ext cx="2799408" cy="18415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 algn="l">
                  <a:buClrTx/>
                  <a:buSzTx/>
                  <a:buFontTx/>
                </a:pPr>
                <a:r>
                  <a:rPr lang="zh-CN" altLang="en-US" sz="1200" dirty="0">
                    <a:solidFill>
                      <a:srgbClr val="000000"/>
                    </a:solidFill>
                    <a:effectLst/>
                    <a:latin typeface="PingFang SC"/>
                    <a:sym typeface="+mn-ea"/>
                  </a:rPr>
                  <a:t>个人在社群</a:t>
                </a:r>
                <a:r>
                  <a:rPr lang="en-US" altLang="zh-CN" sz="1200" dirty="0">
                    <a:solidFill>
                      <a:srgbClr val="000000"/>
                    </a:solidFill>
                    <a:effectLst/>
                    <a:latin typeface="PingFang SC"/>
                    <a:sym typeface="+mn-ea"/>
                  </a:rPr>
                  <a:t>&amp;</a:t>
                </a:r>
                <a:r>
                  <a:rPr lang="zh-CN" altLang="en-US" sz="1200" dirty="0">
                    <a:solidFill>
                      <a:srgbClr val="000000"/>
                    </a:solidFill>
                    <a:effectLst/>
                    <a:latin typeface="PingFang SC"/>
                    <a:sym typeface="+mn-ea"/>
                  </a:rPr>
                  <a:t>私聊</a:t>
                </a:r>
                <a:r>
                  <a:rPr lang="en-US" altLang="zh-CN" sz="1200" dirty="0">
                    <a:solidFill>
                      <a:srgbClr val="000000"/>
                    </a:solidFill>
                    <a:effectLst/>
                    <a:latin typeface="PingFang SC"/>
                    <a:sym typeface="+mn-ea"/>
                  </a:rPr>
                  <a:t>&amp;</a:t>
                </a:r>
                <a:r>
                  <a:rPr lang="zh-CN" altLang="en-US" sz="1200" dirty="0">
                    <a:solidFill>
                      <a:srgbClr val="000000"/>
                    </a:solidFill>
                    <a:effectLst/>
                    <a:latin typeface="PingFang SC"/>
                    <a:sym typeface="+mn-ea"/>
                  </a:rPr>
                  <a:t>电话场景中的控场能力</a:t>
                </a:r>
                <a:endParaRPr lang="zh-CN" altLang="en-US" sz="1200" dirty="0">
                  <a:solidFill>
                    <a:srgbClr val="000000"/>
                  </a:solidFill>
                  <a:effectLst/>
                  <a:latin typeface="PingFang SC"/>
                  <a:sym typeface="+mn-ea"/>
                </a:endParaRPr>
              </a:p>
            </p:txBody>
          </p:sp>
          <p:sp>
            <p:nvSpPr>
              <p:cNvPr id="43" name="Rectangle 77"/>
              <p:cNvSpPr/>
              <p:nvPr/>
            </p:nvSpPr>
            <p:spPr>
              <a:xfrm>
                <a:off x="1206601" y="1420651"/>
                <a:ext cx="773084" cy="245745"/>
              </a:xfrm>
              <a:prstGeom prst="rect">
                <a:avLst/>
              </a:prstGeom>
            </p:spPr>
            <p:txBody>
              <a:bodyPr wrap="none" lIns="0" tIns="0" rIns="0" bIns="0">
                <a:spAutoFit/>
              </a:bodyPr>
              <a:lstStyle/>
              <a:p>
                <a:pPr algn="r"/>
                <a:r>
                  <a:rPr lang="zh-CN" altLang="en-US" sz="1600" b="1" dirty="0">
                    <a:solidFill>
                      <a:srgbClr val="FFC000"/>
                    </a:solidFill>
                  </a:rPr>
                  <a:t>转化能力</a:t>
                </a:r>
                <a:endParaRPr lang="en-US" sz="1600" b="1" dirty="0">
                  <a:solidFill>
                    <a:srgbClr val="FFC000"/>
                  </a:solidFill>
                </a:endParaRPr>
              </a:p>
            </p:txBody>
          </p:sp>
        </p:grpSp>
        <p:grpSp>
          <p:nvGrpSpPr>
            <p:cNvPr id="44" name="Group 59"/>
            <p:cNvGrpSpPr/>
            <p:nvPr/>
          </p:nvGrpSpPr>
          <p:grpSpPr>
            <a:xfrm>
              <a:off x="6242603" y="3060670"/>
              <a:ext cx="2276195" cy="902323"/>
              <a:chOff x="7154104" y="3244276"/>
              <a:chExt cx="2276195" cy="902323"/>
            </a:xfrm>
          </p:grpSpPr>
          <p:sp>
            <p:nvSpPr>
              <p:cNvPr id="45" name="TextBox 79"/>
              <p:cNvSpPr txBox="1"/>
              <p:nvPr/>
            </p:nvSpPr>
            <p:spPr>
              <a:xfrm>
                <a:off x="7154105" y="3592879"/>
                <a:ext cx="2276194" cy="55372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 algn="l">
                  <a:buClrTx/>
                  <a:buSzTx/>
                  <a:buFontTx/>
                </a:pPr>
                <a:r>
                  <a:rPr lang="zh-CN" altLang="en-US" sz="1200" dirty="0">
                    <a:solidFill>
                      <a:srgbClr val="000000"/>
                    </a:solidFill>
                    <a:effectLst/>
                    <a:latin typeface="PingFang SC"/>
                    <a:sym typeface="+mn-ea"/>
                  </a:rPr>
                  <a:t>大量服务动作，如何执行到位</a:t>
                </a:r>
                <a:endParaRPr lang="zh-CN" altLang="en-US" sz="1200" dirty="0">
                  <a:solidFill>
                    <a:srgbClr val="000000"/>
                  </a:solidFill>
                  <a:effectLst/>
                  <a:latin typeface="PingFang SC"/>
                  <a:sym typeface="+mn-ea"/>
                </a:endParaRPr>
              </a:p>
              <a:p>
                <a:pPr lvl="0" algn="l">
                  <a:buClrTx/>
                  <a:buSzTx/>
                  <a:buFontTx/>
                </a:pPr>
                <a:r>
                  <a:rPr lang="zh-CN" altLang="en-US" sz="1200" dirty="0">
                    <a:solidFill>
                      <a:srgbClr val="000000"/>
                    </a:solidFill>
                    <a:effectLst/>
                    <a:latin typeface="PingFang SC"/>
                    <a:sym typeface="+mn-ea"/>
                  </a:rPr>
                  <a:t>人员流动率大，如何能执行到位</a:t>
                </a:r>
                <a:endParaRPr lang="zh-CN" altLang="en-US" sz="1200" dirty="0">
                  <a:solidFill>
                    <a:srgbClr val="000000"/>
                  </a:solidFill>
                  <a:effectLst/>
                  <a:latin typeface="PingFang SC"/>
                  <a:sym typeface="+mn-ea"/>
                </a:endParaRPr>
              </a:p>
              <a:p>
                <a:pPr lvl="0" algn="l">
                  <a:buClrTx/>
                  <a:buSzTx/>
                  <a:buFontTx/>
                </a:pPr>
                <a:r>
                  <a:rPr lang="zh-CN" altLang="en-US" sz="1200" dirty="0">
                    <a:solidFill>
                      <a:srgbClr val="000000"/>
                    </a:solidFill>
                    <a:effectLst/>
                    <a:latin typeface="PingFang SC"/>
                    <a:sym typeface="+mn-ea"/>
                  </a:rPr>
                  <a:t>又长又累又麻烦，士气如何提升</a:t>
                </a:r>
                <a:endParaRPr lang="zh-CN" altLang="en-US" sz="1200" dirty="0">
                  <a:solidFill>
                    <a:srgbClr val="000000"/>
                  </a:solidFill>
                  <a:effectLst/>
                  <a:latin typeface="PingFang SC"/>
                  <a:sym typeface="+mn-ea"/>
                </a:endParaRPr>
              </a:p>
            </p:txBody>
          </p:sp>
          <p:sp>
            <p:nvSpPr>
              <p:cNvPr id="46" name="Rectangle 80"/>
              <p:cNvSpPr/>
              <p:nvPr/>
            </p:nvSpPr>
            <p:spPr>
              <a:xfrm>
                <a:off x="7154104" y="3244276"/>
                <a:ext cx="773084" cy="245745"/>
              </a:xfrm>
              <a:prstGeom prst="rect">
                <a:avLst/>
              </a:prstGeom>
            </p:spPr>
            <p:txBody>
              <a:bodyPr wrap="none" lIns="0" tIns="0" rIns="0" bIns="0">
                <a:spAutoFit/>
              </a:bodyPr>
              <a:lstStyle/>
              <a:p>
                <a:r>
                  <a:rPr lang="zh-CN" altLang="en-US" sz="1600" b="1" dirty="0"/>
                  <a:t>有效监管</a:t>
                </a:r>
                <a:endParaRPr lang="en-US" sz="1600" b="1" dirty="0"/>
              </a:p>
            </p:txBody>
          </p:sp>
        </p:grpSp>
      </p:grpSp>
      <p:sp>
        <p:nvSpPr>
          <p:cNvPr id="3" name="文本框 2"/>
          <p:cNvSpPr txBox="1"/>
          <p:nvPr/>
        </p:nvSpPr>
        <p:spPr>
          <a:xfrm>
            <a:off x="1838960" y="987425"/>
            <a:ext cx="4675505" cy="337185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p>
            <a:r>
              <a:rPr lang="zh-CN" altLang="en-US" sz="1600">
                <a:solidFill>
                  <a:schemeClr val="tx1"/>
                </a:solidFill>
                <a:latin typeface="+mn-ea"/>
                <a:cs typeface="+mn-ea"/>
              </a:rPr>
              <a:t>运营策略</a:t>
            </a:r>
            <a:r>
              <a:rPr lang="en-US" altLang="zh-CN" sz="1600">
                <a:solidFill>
                  <a:schemeClr val="tx1"/>
                </a:solidFill>
                <a:latin typeface="+mn-ea"/>
                <a:cs typeface="+mn-ea"/>
              </a:rPr>
              <a:t>=</a:t>
            </a:r>
            <a:r>
              <a:rPr lang="zh-CN" altLang="en-US" sz="1600">
                <a:solidFill>
                  <a:schemeClr val="tx1"/>
                </a:solidFill>
                <a:latin typeface="+mn-ea"/>
                <a:cs typeface="+mn-ea"/>
              </a:rPr>
              <a:t>用户洞察</a:t>
            </a:r>
            <a:r>
              <a:rPr lang="en-US" altLang="zh-CN" sz="1600">
                <a:solidFill>
                  <a:schemeClr val="tx1"/>
                </a:solidFill>
                <a:latin typeface="+mn-ea"/>
                <a:cs typeface="+mn-ea"/>
              </a:rPr>
              <a:t>*</a:t>
            </a:r>
            <a:r>
              <a:rPr lang="zh-CN" altLang="en-US" sz="1600">
                <a:solidFill>
                  <a:schemeClr val="tx1"/>
                </a:solidFill>
                <a:latin typeface="+mn-ea"/>
                <a:cs typeface="+mn-ea"/>
              </a:rPr>
              <a:t>运营策略</a:t>
            </a:r>
            <a:r>
              <a:rPr lang="en-US" altLang="zh-CN" sz="1600">
                <a:solidFill>
                  <a:schemeClr val="tx1"/>
                </a:solidFill>
                <a:latin typeface="+mn-ea"/>
                <a:cs typeface="+mn-ea"/>
              </a:rPr>
              <a:t>*</a:t>
            </a:r>
            <a:r>
              <a:rPr lang="zh-CN" altLang="en-US" sz="1600">
                <a:solidFill>
                  <a:schemeClr val="tx1"/>
                </a:solidFill>
                <a:latin typeface="+mn-ea"/>
                <a:cs typeface="+mn-ea"/>
              </a:rPr>
              <a:t>有效监管</a:t>
            </a:r>
            <a:r>
              <a:rPr lang="en-US" altLang="zh-CN" sz="1600">
                <a:solidFill>
                  <a:schemeClr val="tx1"/>
                </a:solidFill>
                <a:latin typeface="+mn-ea"/>
                <a:cs typeface="+mn-ea"/>
              </a:rPr>
              <a:t>*</a:t>
            </a:r>
            <a:r>
              <a:rPr lang="zh-CN" altLang="en-US" sz="1600">
                <a:solidFill>
                  <a:schemeClr val="tx1"/>
                </a:solidFill>
                <a:latin typeface="+mn-ea"/>
                <a:cs typeface="+mn-ea"/>
              </a:rPr>
              <a:t>转化能力</a:t>
            </a:r>
            <a:endParaRPr lang="zh-CN" altLang="en-US" sz="1600">
              <a:solidFill>
                <a:schemeClr val="tx1"/>
              </a:solidFill>
              <a:latin typeface="+mn-ea"/>
              <a:cs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111885" y="435610"/>
            <a:ext cx="327025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1600" b="1">
                <a:sym typeface="+mn-ea"/>
              </a:rPr>
              <a:t>看得见的功夫，看不见的功底</a:t>
            </a:r>
            <a:endParaRPr lang="zh-CN" sz="1600" b="1">
              <a:sym typeface="+mn-ea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14" name="图片 13" descr="resource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20" name="图片 19" descr="resource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47" name="图片 46" descr="resource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sp>
        <p:nvSpPr>
          <p:cNvPr id="5" name="文本框 4"/>
          <p:cNvSpPr txBox="1"/>
          <p:nvPr/>
        </p:nvSpPr>
        <p:spPr>
          <a:xfrm>
            <a:off x="817245" y="4953635"/>
            <a:ext cx="836739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最后的局面：信息密集型</a:t>
            </a:r>
            <a:r>
              <a:rPr lang="en-US" altLang="zh-CN"/>
              <a:t>+</a:t>
            </a:r>
            <a:r>
              <a:rPr lang="zh-CN" altLang="en-US"/>
              <a:t>技术密集型</a:t>
            </a:r>
            <a:r>
              <a:rPr lang="en-US" altLang="zh-CN"/>
              <a:t>+</a:t>
            </a:r>
            <a:r>
              <a:rPr lang="zh-CN" altLang="en-US"/>
              <a:t>劳动密集型行业</a:t>
            </a:r>
            <a:endParaRPr lang="zh-CN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637665" y="4204335"/>
            <a:ext cx="6870065" cy="3308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dist">
              <a:lnSpc>
                <a:spcPct val="130000"/>
              </a:lnSpc>
            </a:pPr>
            <a:r>
              <a:rPr lang="zh-CN" altLang="en-US" sz="1200" b="1">
                <a:solidFill>
                  <a:schemeClr val="tx1"/>
                </a:solidFill>
                <a:sym typeface="+mn-ea"/>
              </a:rPr>
              <a:t>所有传统领域出现过的机会，都值得用企微私域再做一遍！</a:t>
            </a:r>
            <a:endParaRPr lang="zh-CN" altLang="en-US" sz="1200" b="1">
              <a:solidFill>
                <a:schemeClr val="tx1"/>
              </a:solidFill>
              <a:sym typeface="+mn-ea"/>
            </a:endParaRPr>
          </a:p>
        </p:txBody>
      </p:sp>
      <p:cxnSp>
        <p:nvCxnSpPr>
          <p:cNvPr id="4" name="直接连接符 3"/>
          <p:cNvCxnSpPr/>
          <p:nvPr/>
        </p:nvCxnSpPr>
        <p:spPr>
          <a:xfrm flipH="1" flipV="1">
            <a:off x="7620" y="4621530"/>
            <a:ext cx="10130155" cy="762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组合 8"/>
          <p:cNvGrpSpPr/>
          <p:nvPr/>
        </p:nvGrpSpPr>
        <p:grpSpPr>
          <a:xfrm>
            <a:off x="3863975" y="2291715"/>
            <a:ext cx="2531745" cy="621030"/>
            <a:chOff x="5993" y="4227"/>
            <a:chExt cx="3987" cy="978"/>
          </a:xfrm>
        </p:grpSpPr>
        <p:sp>
          <p:nvSpPr>
            <p:cNvPr id="31" name="矩形 30"/>
            <p:cNvSpPr/>
            <p:nvPr/>
          </p:nvSpPr>
          <p:spPr>
            <a:xfrm>
              <a:off x="6984" y="4672"/>
              <a:ext cx="2973" cy="532"/>
            </a:xfrm>
            <a:prstGeom prst="rect">
              <a:avLst/>
            </a:prstGeom>
            <a:solidFill>
              <a:schemeClr val="tx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30" name="矩形 29"/>
            <p:cNvSpPr/>
            <p:nvPr/>
          </p:nvSpPr>
          <p:spPr>
            <a:xfrm>
              <a:off x="5993" y="4673"/>
              <a:ext cx="991" cy="5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pic>
          <p:nvPicPr>
            <p:cNvPr id="28" name="图片 27" descr="resource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6022" y="4227"/>
              <a:ext cx="587" cy="58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1" name="文本框 10"/>
            <p:cNvSpPr txBox="1"/>
            <p:nvPr/>
          </p:nvSpPr>
          <p:spPr>
            <a:xfrm>
              <a:off x="7009" y="4673"/>
              <a:ext cx="2971" cy="5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/>
              <a:r>
                <a:rPr lang="zh-CN" altLang="en-US" sz="1600" b="1">
                  <a:solidFill>
                    <a:srgbClr val="FEA900"/>
                  </a:solidFill>
                  <a:sym typeface="+mn-ea"/>
                </a:rPr>
                <a:t>品牌私域运营中心</a:t>
              </a:r>
              <a:endParaRPr lang="zh-CN" altLang="en-US" sz="1600" b="1">
                <a:solidFill>
                  <a:srgbClr val="FEA900"/>
                </a:solidFill>
                <a:sym typeface="+mn-ea"/>
              </a:endParaRPr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5994" y="4673"/>
              <a:ext cx="990" cy="53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p>
              <a:pPr algn="l"/>
              <a:r>
                <a:rPr lang="zh-CN" altLang="en-US" sz="1600" b="1">
                  <a:solidFill>
                    <a:schemeClr val="tx1"/>
                  </a:solidFill>
                  <a:sym typeface="+mn-ea"/>
                </a:rPr>
                <a:t>点燃 </a:t>
              </a:r>
              <a:endParaRPr lang="zh-CN" altLang="en-US" sz="1600" b="1">
                <a:solidFill>
                  <a:schemeClr val="tx1"/>
                </a:solidFill>
                <a:sym typeface="+mn-ea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文本框 50"/>
          <p:cNvSpPr txBox="1"/>
          <p:nvPr/>
        </p:nvSpPr>
        <p:spPr>
          <a:xfrm>
            <a:off x="6409690" y="1152525"/>
            <a:ext cx="181864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en-US" altLang="zh-CN" sz="2400">
                <a:solidFill>
                  <a:schemeClr val="tx1"/>
                </a:solidFill>
                <a:latin typeface="+mj-ea"/>
                <a:ea typeface="+mj-ea"/>
                <a:sym typeface="+mn-ea"/>
              </a:rPr>
              <a:t>CONTENTS</a:t>
            </a:r>
            <a:endParaRPr lang="en-US" altLang="zh-CN" sz="2400">
              <a:solidFill>
                <a:schemeClr val="tx1"/>
              </a:solidFill>
              <a:latin typeface="+mj-ea"/>
              <a:ea typeface="+mj-ea"/>
              <a:sym typeface="+mn-ea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2" name="对角圆角矩形 1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4" name="矩形 3"/>
          <p:cNvSpPr/>
          <p:nvPr/>
        </p:nvSpPr>
        <p:spPr>
          <a:xfrm>
            <a:off x="108585" y="125095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4" name="矩形 23"/>
          <p:cNvSpPr/>
          <p:nvPr/>
        </p:nvSpPr>
        <p:spPr>
          <a:xfrm>
            <a:off x="613410" y="1231900"/>
            <a:ext cx="4377690" cy="3855720"/>
          </a:xfrm>
          <a:prstGeom prst="rect">
            <a:avLst/>
          </a:prstGeom>
          <a:noFill/>
          <a:ln w="254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7" name="矩形 26"/>
          <p:cNvSpPr/>
          <p:nvPr/>
        </p:nvSpPr>
        <p:spPr>
          <a:xfrm>
            <a:off x="680720" y="1148080"/>
            <a:ext cx="4393565" cy="3855720"/>
          </a:xfrm>
          <a:prstGeom prst="rect">
            <a:avLst/>
          </a:prstGeom>
          <a:noFill/>
          <a:ln w="254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21" name="组合 20"/>
          <p:cNvGrpSpPr/>
          <p:nvPr/>
        </p:nvGrpSpPr>
        <p:grpSpPr>
          <a:xfrm rot="0">
            <a:off x="5984240" y="2638425"/>
            <a:ext cx="2670175" cy="323215"/>
            <a:chOff x="8879" y="2813"/>
            <a:chExt cx="4205" cy="509"/>
          </a:xfrm>
          <a:solidFill>
            <a:srgbClr val="FFC500"/>
          </a:solidFill>
        </p:grpSpPr>
        <p:sp>
          <p:nvSpPr>
            <p:cNvPr id="22" name="圆角矩形 21"/>
            <p:cNvSpPr/>
            <p:nvPr/>
          </p:nvSpPr>
          <p:spPr>
            <a:xfrm>
              <a:off x="8879" y="2813"/>
              <a:ext cx="4205" cy="509"/>
            </a:xfrm>
            <a:prstGeom prst="roundRect">
              <a:avLst/>
            </a:prstGeom>
            <a:grpFill/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3" name="文本框 22"/>
            <p:cNvSpPr txBox="1"/>
            <p:nvPr/>
          </p:nvSpPr>
          <p:spPr>
            <a:xfrm>
              <a:off x="9276" y="2850"/>
              <a:ext cx="3408" cy="434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p>
              <a:pPr algn="ctr"/>
              <a:r>
                <a:rPr lang="zh-CN" sz="1200" b="1">
                  <a:solidFill>
                    <a:schemeClr val="tx1"/>
                  </a:solidFill>
                  <a:sym typeface="+mn-ea"/>
                </a:rPr>
                <a:t>在线教育私域转化课变现逻辑</a:t>
              </a:r>
              <a:endParaRPr lang="zh-CN" sz="1200" b="1">
                <a:solidFill>
                  <a:schemeClr val="tx1"/>
                </a:solidFill>
                <a:sym typeface="+mn-ea"/>
              </a:endParaRPr>
            </a:p>
          </p:txBody>
        </p:sp>
      </p:grpSp>
      <p:grpSp>
        <p:nvGrpSpPr>
          <p:cNvPr id="33" name="组合 32"/>
          <p:cNvGrpSpPr/>
          <p:nvPr/>
        </p:nvGrpSpPr>
        <p:grpSpPr>
          <a:xfrm rot="0">
            <a:off x="5984240" y="1858010"/>
            <a:ext cx="2670175" cy="323215"/>
            <a:chOff x="9425" y="1746"/>
            <a:chExt cx="4205" cy="509"/>
          </a:xfrm>
        </p:grpSpPr>
        <p:sp>
          <p:nvSpPr>
            <p:cNvPr id="25" name="圆角矩形 24"/>
            <p:cNvSpPr/>
            <p:nvPr/>
          </p:nvSpPr>
          <p:spPr>
            <a:xfrm>
              <a:off x="9425" y="1746"/>
              <a:ext cx="4205" cy="509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6" name="文本框 25"/>
            <p:cNvSpPr txBox="1"/>
            <p:nvPr/>
          </p:nvSpPr>
          <p:spPr>
            <a:xfrm>
              <a:off x="10877" y="1783"/>
              <a:ext cx="1248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l"/>
              <a:r>
                <a:rPr lang="zh-CN" sz="1200" b="1">
                  <a:solidFill>
                    <a:srgbClr val="CDF5FF"/>
                  </a:solidFill>
                  <a:sym typeface="+mn-ea"/>
                </a:rPr>
                <a:t>自我介绍</a:t>
              </a:r>
              <a:endParaRPr lang="zh-CN" altLang="zh-CN" sz="1200" b="1">
                <a:solidFill>
                  <a:srgbClr val="CDF5FF"/>
                </a:solidFill>
                <a:sym typeface="+mn-ea"/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 rot="0">
            <a:off x="5984240" y="3030220"/>
            <a:ext cx="2670175" cy="323215"/>
            <a:chOff x="8879" y="2813"/>
            <a:chExt cx="4205" cy="509"/>
          </a:xfrm>
          <a:solidFill>
            <a:srgbClr val="FFC500"/>
          </a:solidFill>
        </p:grpSpPr>
        <p:sp>
          <p:nvSpPr>
            <p:cNvPr id="28" name="圆角矩形 27"/>
            <p:cNvSpPr/>
            <p:nvPr/>
          </p:nvSpPr>
          <p:spPr>
            <a:xfrm>
              <a:off x="8879" y="2813"/>
              <a:ext cx="4205" cy="509"/>
            </a:xfrm>
            <a:prstGeom prst="roundRect">
              <a:avLst/>
            </a:prstGeom>
            <a:grpFill/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9" name="文本框 28"/>
            <p:cNvSpPr txBox="1"/>
            <p:nvPr/>
          </p:nvSpPr>
          <p:spPr>
            <a:xfrm>
              <a:off x="9691" y="2888"/>
              <a:ext cx="2688" cy="434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p>
              <a:pPr algn="ctr"/>
              <a:r>
                <a:rPr lang="zh-CN" altLang="en-US" sz="1200" b="1">
                  <a:solidFill>
                    <a:schemeClr val="tx1"/>
                  </a:solidFill>
                  <a:sym typeface="+mn-ea"/>
                </a:rPr>
                <a:t>低转正的社群运营逻辑</a:t>
              </a:r>
              <a:endParaRPr lang="zh-CN" altLang="en-US" sz="1200" b="1">
                <a:solidFill>
                  <a:schemeClr val="tx1"/>
                </a:solidFill>
                <a:sym typeface="+mn-ea"/>
              </a:endParaRPr>
            </a:p>
          </p:txBody>
        </p:sp>
      </p:grpSp>
      <p:grpSp>
        <p:nvGrpSpPr>
          <p:cNvPr id="37" name="组合 36"/>
          <p:cNvGrpSpPr/>
          <p:nvPr/>
        </p:nvGrpSpPr>
        <p:grpSpPr>
          <a:xfrm rot="0">
            <a:off x="5967095" y="3495040"/>
            <a:ext cx="2670175" cy="323215"/>
            <a:chOff x="9390" y="3744"/>
            <a:chExt cx="4205" cy="509"/>
          </a:xfrm>
        </p:grpSpPr>
        <p:sp>
          <p:nvSpPr>
            <p:cNvPr id="38" name="圆角矩形 37"/>
            <p:cNvSpPr/>
            <p:nvPr/>
          </p:nvSpPr>
          <p:spPr>
            <a:xfrm>
              <a:off x="9390" y="3744"/>
              <a:ext cx="4205" cy="509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39" name="文本框 38"/>
            <p:cNvSpPr txBox="1"/>
            <p:nvPr/>
          </p:nvSpPr>
          <p:spPr>
            <a:xfrm>
              <a:off x="10791" y="3744"/>
              <a:ext cx="1323" cy="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/>
              <a:r>
                <a:rPr lang="en-US" altLang="zh-CN" sz="1200" b="1">
                  <a:solidFill>
                    <a:srgbClr val="CDF5FF"/>
                  </a:solidFill>
                  <a:sym typeface="+mn-ea"/>
                </a:rPr>
                <a:t>Q&amp;A</a:t>
              </a:r>
              <a:r>
                <a:rPr lang="zh-CN" altLang="en-US" sz="1200" b="1">
                  <a:solidFill>
                    <a:srgbClr val="CDF5FF"/>
                  </a:solidFill>
                  <a:sym typeface="+mn-ea"/>
                </a:rPr>
                <a:t>环节</a:t>
              </a:r>
              <a:endParaRPr lang="zh-CN" altLang="en-US" sz="1200" b="1">
                <a:solidFill>
                  <a:srgbClr val="CDF5FF"/>
                </a:solidFill>
                <a:sym typeface="+mn-ea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 rot="0">
            <a:off x="5967095" y="2240915"/>
            <a:ext cx="2670175" cy="323215"/>
            <a:chOff x="8879" y="2813"/>
            <a:chExt cx="4205" cy="509"/>
          </a:xfrm>
          <a:solidFill>
            <a:srgbClr val="FFC500"/>
          </a:solidFill>
        </p:grpSpPr>
        <p:sp>
          <p:nvSpPr>
            <p:cNvPr id="8" name="圆角矩形 7"/>
            <p:cNvSpPr/>
            <p:nvPr/>
          </p:nvSpPr>
          <p:spPr>
            <a:xfrm>
              <a:off x="8879" y="2813"/>
              <a:ext cx="4205" cy="509"/>
            </a:xfrm>
            <a:prstGeom prst="roundRect">
              <a:avLst/>
            </a:prstGeom>
            <a:grpFill/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9598" y="2851"/>
              <a:ext cx="2688" cy="434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p>
              <a:pPr algn="ctr"/>
              <a:r>
                <a:rPr lang="zh-CN" sz="1200" b="1" dirty="0"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在线教育私域获客渠道</a:t>
              </a:r>
              <a:endParaRPr lang="zh-CN" sz="1200" b="1">
                <a:solidFill>
                  <a:schemeClr val="tx1"/>
                </a:solidFill>
                <a:sym typeface="+mn-ea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08585" y="117475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4" name="组合 3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5" name="对角圆角矩形 4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0" name="文本框 29"/>
          <p:cNvSpPr txBox="1"/>
          <p:nvPr/>
        </p:nvSpPr>
        <p:spPr>
          <a:xfrm>
            <a:off x="1161415" y="435610"/>
            <a:ext cx="180340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6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自我介绍</a:t>
            </a:r>
            <a:endParaRPr lang="zh-CN" altLang="en-US" sz="1600" b="1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pic>
        <p:nvPicPr>
          <p:cNvPr id="31" name="图片 30" descr="个人头像_副本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2475" y="902335"/>
            <a:ext cx="2962275" cy="3111500"/>
          </a:xfrm>
          <a:prstGeom prst="rect">
            <a:avLst/>
          </a:prstGeom>
        </p:spPr>
      </p:pic>
      <p:sp>
        <p:nvSpPr>
          <p:cNvPr id="32" name="文本框 31"/>
          <p:cNvSpPr txBox="1"/>
          <p:nvPr/>
        </p:nvSpPr>
        <p:spPr>
          <a:xfrm>
            <a:off x="4063365" y="1027430"/>
            <a:ext cx="5180330" cy="28613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花名：青桐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关键词：</a:t>
            </a:r>
            <a:endParaRPr lang="zh-CN" altLang="en-US"/>
          </a:p>
          <a:p>
            <a:endParaRPr lang="en-US" altLang="zh-CN"/>
          </a:p>
          <a:p>
            <a:r>
              <a:rPr lang="en-US" altLang="zh-CN"/>
              <a:t>13</a:t>
            </a:r>
            <a:r>
              <a:rPr lang="zh-CN" altLang="en-US"/>
              <a:t>年电商老兵</a:t>
            </a:r>
            <a:r>
              <a:rPr lang="en-US" altLang="zh-CN"/>
              <a:t>--</a:t>
            </a:r>
            <a:r>
              <a:rPr lang="zh-CN" altLang="en-US"/>
              <a:t>女装、珠宝等类目</a:t>
            </a:r>
            <a:endParaRPr lang="zh-CN" altLang="en-US"/>
          </a:p>
          <a:p>
            <a:endParaRPr lang="zh-CN" altLang="en-US"/>
          </a:p>
          <a:p>
            <a:r>
              <a:rPr lang="en-US" altLang="zh-CN"/>
              <a:t>4</a:t>
            </a:r>
            <a:r>
              <a:rPr lang="zh-CN" altLang="en-US"/>
              <a:t>年私域运营</a:t>
            </a:r>
            <a:r>
              <a:rPr lang="en-US" altLang="zh-CN"/>
              <a:t>---</a:t>
            </a:r>
            <a:r>
              <a:rPr lang="zh-CN" altLang="en-US"/>
              <a:t>  珠宝、美妆、食品、教育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擅长高价值用户洞察与运营策略</a:t>
            </a:r>
            <a:endParaRPr lang="zh-CN" altLang="en-US"/>
          </a:p>
          <a:p>
            <a:endParaRPr lang="zh-CN" altLang="en-US"/>
          </a:p>
        </p:txBody>
      </p:sp>
    </p:spTree>
  </p:cSld>
  <p:clrMapOvr>
    <a:masterClrMapping/>
  </p:clrMapOvr>
  <p:transition spd="slow"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3" name="组合 2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grpSp>
        <p:nvGrpSpPr>
          <p:cNvPr id="5" name="组合 4"/>
          <p:cNvGrpSpPr/>
          <p:nvPr/>
        </p:nvGrpSpPr>
        <p:grpSpPr>
          <a:xfrm>
            <a:off x="2853055" y="2325370"/>
            <a:ext cx="4290060" cy="398780"/>
            <a:chOff x="4493" y="3662"/>
            <a:chExt cx="6756" cy="628"/>
          </a:xfrm>
        </p:grpSpPr>
        <p:grpSp>
          <p:nvGrpSpPr>
            <p:cNvPr id="36" name="组合 35"/>
            <p:cNvGrpSpPr/>
            <p:nvPr/>
          </p:nvGrpSpPr>
          <p:grpSpPr>
            <a:xfrm>
              <a:off x="4493" y="3671"/>
              <a:ext cx="823" cy="609"/>
              <a:chOff x="4729" y="1585"/>
              <a:chExt cx="842" cy="708"/>
            </a:xfrm>
          </p:grpSpPr>
          <p:pic>
            <p:nvPicPr>
              <p:cNvPr id="33" name="图片 32" descr="resource"/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5235" y="1585"/>
                <a:ext cx="337" cy="709"/>
              </a:xfrm>
              <a:prstGeom prst="rect">
                <a:avLst/>
              </a:prstGeom>
            </p:spPr>
          </p:pic>
          <p:pic>
            <p:nvPicPr>
              <p:cNvPr id="34" name="图片 33" descr="resource"/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4982" y="1585"/>
                <a:ext cx="337" cy="709"/>
              </a:xfrm>
              <a:prstGeom prst="rect">
                <a:avLst/>
              </a:prstGeom>
            </p:spPr>
          </p:pic>
          <p:pic>
            <p:nvPicPr>
              <p:cNvPr id="35" name="图片 34" descr="resource"/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4729" y="1585"/>
                <a:ext cx="337" cy="709"/>
              </a:xfrm>
              <a:prstGeom prst="rect">
                <a:avLst/>
              </a:prstGeom>
            </p:spPr>
          </p:pic>
        </p:grpSp>
        <p:sp>
          <p:nvSpPr>
            <p:cNvPr id="30" name="文本框 29"/>
            <p:cNvSpPr txBox="1"/>
            <p:nvPr/>
          </p:nvSpPr>
          <p:spPr>
            <a:xfrm>
              <a:off x="4890" y="3662"/>
              <a:ext cx="6359" cy="6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/>
              <a:r>
                <a:rPr lang="en-US" altLang="zh-CN" sz="2000" b="1">
                  <a:solidFill>
                    <a:schemeClr val="tx1"/>
                  </a:solidFill>
                  <a:latin typeface="+mj-ea"/>
                  <a:ea typeface="+mj-ea"/>
                  <a:sym typeface="+mn-ea"/>
                </a:rPr>
                <a:t>Part  B</a:t>
              </a:r>
              <a:r>
                <a:rPr lang="en-US" altLang="zh-CN" sz="2000" b="1">
                  <a:solidFill>
                    <a:schemeClr val="tx1"/>
                  </a:solidFill>
                  <a:sym typeface="+mn-ea"/>
                </a:rPr>
                <a:t>   </a:t>
              </a:r>
              <a:r>
                <a:rPr lang="zh-CN" altLang="en-US" sz="2000" b="1">
                  <a:solidFill>
                    <a:schemeClr val="tx1"/>
                  </a:solidFill>
                  <a:sym typeface="+mn-ea"/>
                </a:rPr>
                <a:t>在线教育的私域获客渠道</a:t>
              </a:r>
              <a:endParaRPr lang="zh-CN" altLang="en-US" sz="2000" b="1">
                <a:solidFill>
                  <a:schemeClr val="tx1"/>
                </a:solidFill>
                <a:sym typeface="+mn-ea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161415" y="435610"/>
            <a:ext cx="314833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 b="1">
                <a:sym typeface="+mn-ea"/>
              </a:rPr>
              <a:t>K12</a:t>
            </a:r>
            <a:r>
              <a:rPr lang="zh-CN" altLang="en-US" sz="1600" b="1">
                <a:sym typeface="+mn-ea"/>
              </a:rPr>
              <a:t>在线教育的私域获客渠道</a:t>
            </a:r>
            <a:endParaRPr lang="zh-CN" altLang="en-US" sz="1600" b="1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>
              <p:custDataLst>
                <p:tags r:id="rId5"/>
              </p:custDataLst>
            </p:nvPr>
          </p:nvPicPr>
          <p:blipFill>
            <a:blip r:embed="rId6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7" name="图片 6" descr="在线教育的获客渠道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90500" y="892175"/>
            <a:ext cx="9867900" cy="4753610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08585" y="117475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3" name="组合 2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grpSp>
        <p:nvGrpSpPr>
          <p:cNvPr id="5" name="组合 4"/>
          <p:cNvGrpSpPr/>
          <p:nvPr/>
        </p:nvGrpSpPr>
        <p:grpSpPr>
          <a:xfrm>
            <a:off x="2418080" y="2339340"/>
            <a:ext cx="6301740" cy="398780"/>
            <a:chOff x="4398" y="3662"/>
            <a:chExt cx="7346" cy="628"/>
          </a:xfrm>
        </p:grpSpPr>
        <p:grpSp>
          <p:nvGrpSpPr>
            <p:cNvPr id="36" name="组合 35"/>
            <p:cNvGrpSpPr/>
            <p:nvPr/>
          </p:nvGrpSpPr>
          <p:grpSpPr>
            <a:xfrm>
              <a:off x="4493" y="3671"/>
              <a:ext cx="823" cy="609"/>
              <a:chOff x="4729" y="1585"/>
              <a:chExt cx="842" cy="708"/>
            </a:xfrm>
          </p:grpSpPr>
          <p:pic>
            <p:nvPicPr>
              <p:cNvPr id="33" name="图片 32" descr="resource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235" y="1585"/>
                <a:ext cx="337" cy="709"/>
              </a:xfrm>
              <a:prstGeom prst="rect">
                <a:avLst/>
              </a:prstGeom>
            </p:spPr>
          </p:pic>
          <p:pic>
            <p:nvPicPr>
              <p:cNvPr id="34" name="图片 33" descr="resource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982" y="1585"/>
                <a:ext cx="337" cy="709"/>
              </a:xfrm>
              <a:prstGeom prst="rect">
                <a:avLst/>
              </a:prstGeom>
            </p:spPr>
          </p:pic>
          <p:pic>
            <p:nvPicPr>
              <p:cNvPr id="35" name="图片 34" descr="resource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4729" y="1585"/>
                <a:ext cx="337" cy="709"/>
              </a:xfrm>
              <a:prstGeom prst="rect">
                <a:avLst/>
              </a:prstGeom>
            </p:spPr>
          </p:pic>
        </p:grpSp>
        <p:sp>
          <p:nvSpPr>
            <p:cNvPr id="30" name="文本框 29"/>
            <p:cNvSpPr txBox="1"/>
            <p:nvPr/>
          </p:nvSpPr>
          <p:spPr>
            <a:xfrm>
              <a:off x="4398" y="3662"/>
              <a:ext cx="7346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en-US" altLang="zh-CN" sz="2000" b="1">
                  <a:solidFill>
                    <a:schemeClr val="tx1"/>
                  </a:solidFill>
                  <a:latin typeface="+mj-ea"/>
                  <a:ea typeface="+mj-ea"/>
                  <a:sym typeface="+mn-ea"/>
                </a:rPr>
                <a:t>Part  C</a:t>
              </a:r>
              <a:r>
                <a:rPr lang="en-US" altLang="zh-CN" sz="2000" b="1">
                  <a:solidFill>
                    <a:schemeClr val="tx1"/>
                  </a:solidFill>
                  <a:sym typeface="+mn-ea"/>
                </a:rPr>
                <a:t>     </a:t>
              </a:r>
              <a:r>
                <a:rPr lang="en-US" altLang="zh-CN" sz="2000" b="1">
                  <a:latin typeface="+mj-ea"/>
                  <a:ea typeface="+mj-ea"/>
                  <a:cs typeface="+mj-ea"/>
                  <a:sym typeface="+mn-ea"/>
                </a:rPr>
                <a:t>K12</a:t>
              </a:r>
              <a:r>
                <a:rPr lang="zh-CN" altLang="en-US" sz="2000" b="1">
                  <a:latin typeface="+mj-ea"/>
                  <a:ea typeface="+mj-ea"/>
                  <a:cs typeface="+mj-ea"/>
                  <a:sym typeface="+mn-ea"/>
                </a:rPr>
                <a:t>在线教育转化课变现逻辑</a:t>
              </a:r>
              <a:endParaRPr lang="zh-CN" altLang="en-US" sz="2000" b="1">
                <a:solidFill>
                  <a:schemeClr val="tx1"/>
                </a:solidFill>
                <a:latin typeface="+mj-ea"/>
                <a:ea typeface="+mj-ea"/>
                <a:cs typeface="+mj-ea"/>
                <a:sym typeface="+mn-ea"/>
              </a:endParaR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08585" y="117475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4" name="组合 3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5" name="对角圆角矩形 4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0" name="文本框 29"/>
          <p:cNvSpPr txBox="1"/>
          <p:nvPr/>
        </p:nvSpPr>
        <p:spPr>
          <a:xfrm>
            <a:off x="1161415" y="407670"/>
            <a:ext cx="377126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sz="1600" b="1" dirty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K12</a:t>
            </a:r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在线教育转化课的业务流程图</a:t>
            </a:r>
            <a:endParaRPr lang="zh-CN" altLang="en-US" sz="1600" b="1" dirty="0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pic>
        <p:nvPicPr>
          <p:cNvPr id="7" name="图片 6" descr="业务流程图_副本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2475" y="744855"/>
            <a:ext cx="7948295" cy="4892040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08585" y="117475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4" name="组合 3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5" name="对角圆角矩形 4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0" name="文本框 29"/>
          <p:cNvSpPr txBox="1"/>
          <p:nvPr/>
        </p:nvSpPr>
        <p:spPr>
          <a:xfrm>
            <a:off x="1161415" y="435610"/>
            <a:ext cx="480885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sz="16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业务流程中的过程管理和北极星</a:t>
            </a:r>
            <a:endParaRPr lang="zh-CN" sz="1600" b="1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pic>
        <p:nvPicPr>
          <p:cNvPr id="7" name="图片 6" descr="业务过程的北极星指标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5135" y="772795"/>
            <a:ext cx="9080500" cy="4717415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08585" y="117475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3" name="组合 2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grpSp>
        <p:nvGrpSpPr>
          <p:cNvPr id="5" name="组合 4"/>
          <p:cNvGrpSpPr/>
          <p:nvPr/>
        </p:nvGrpSpPr>
        <p:grpSpPr>
          <a:xfrm>
            <a:off x="1988012" y="2331085"/>
            <a:ext cx="6402197" cy="398780"/>
            <a:chOff x="4493" y="3671"/>
            <a:chExt cx="8519" cy="628"/>
          </a:xfrm>
        </p:grpSpPr>
        <p:grpSp>
          <p:nvGrpSpPr>
            <p:cNvPr id="36" name="组合 35"/>
            <p:cNvGrpSpPr/>
            <p:nvPr/>
          </p:nvGrpSpPr>
          <p:grpSpPr>
            <a:xfrm>
              <a:off x="4493" y="3671"/>
              <a:ext cx="823" cy="609"/>
              <a:chOff x="4729" y="1585"/>
              <a:chExt cx="842" cy="708"/>
            </a:xfrm>
          </p:grpSpPr>
          <p:pic>
            <p:nvPicPr>
              <p:cNvPr id="33" name="图片 32" descr="resource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235" y="1585"/>
                <a:ext cx="337" cy="709"/>
              </a:xfrm>
              <a:prstGeom prst="rect">
                <a:avLst/>
              </a:prstGeom>
            </p:spPr>
          </p:pic>
          <p:pic>
            <p:nvPicPr>
              <p:cNvPr id="34" name="图片 33" descr="resource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982" y="1585"/>
                <a:ext cx="337" cy="709"/>
              </a:xfrm>
              <a:prstGeom prst="rect">
                <a:avLst/>
              </a:prstGeom>
            </p:spPr>
          </p:pic>
          <p:pic>
            <p:nvPicPr>
              <p:cNvPr id="35" name="图片 34" descr="resource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4729" y="1585"/>
                <a:ext cx="337" cy="709"/>
              </a:xfrm>
              <a:prstGeom prst="rect">
                <a:avLst/>
              </a:prstGeom>
            </p:spPr>
          </p:pic>
        </p:grpSp>
        <p:sp>
          <p:nvSpPr>
            <p:cNvPr id="30" name="文本框 29"/>
            <p:cNvSpPr txBox="1"/>
            <p:nvPr/>
          </p:nvSpPr>
          <p:spPr>
            <a:xfrm>
              <a:off x="5317" y="3671"/>
              <a:ext cx="7695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en-US" altLang="zh-CN" sz="2000" b="1">
                  <a:solidFill>
                    <a:schemeClr val="tx1"/>
                  </a:solidFill>
                  <a:latin typeface="+mj-ea"/>
                  <a:ea typeface="+mj-ea"/>
                  <a:sym typeface="+mn-ea"/>
                </a:rPr>
                <a:t>Part  C</a:t>
              </a:r>
              <a:r>
                <a:rPr lang="en-US" altLang="zh-CN" sz="2000" b="1">
                  <a:solidFill>
                    <a:schemeClr val="tx1"/>
                  </a:solidFill>
                  <a:sym typeface="+mn-ea"/>
                </a:rPr>
                <a:t>     </a:t>
              </a:r>
              <a:r>
                <a:rPr lang="en-US" altLang="zh-CN" sz="2000" b="1">
                  <a:sym typeface="+mn-ea"/>
                </a:rPr>
                <a:t>K12</a:t>
              </a:r>
              <a:r>
                <a:rPr lang="zh-CN" altLang="en-US" sz="2000" b="1">
                  <a:sym typeface="+mn-ea"/>
                </a:rPr>
                <a:t>在线教育转化课的社群运营</a:t>
              </a:r>
              <a:endParaRPr lang="zh-CN" altLang="en-US" sz="2000" b="1">
                <a:solidFill>
                  <a:schemeClr val="tx1"/>
                </a:solidFill>
                <a:sym typeface="+mn-ea"/>
              </a:endParaRPr>
            </a:p>
          </p:txBody>
        </p:sp>
      </p:grpSp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PLACING_PICTURE_USER_VIEWPORT" val="{&quot;height&quot;:411,&quot;width&quot;:680}"/>
</p:tagLst>
</file>

<file path=ppt/tags/tag10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20176515"/>
  <p:tag name="KSO_WM_UNIT_TYPE" val="r_i"/>
  <p:tag name="KSO_WM_UNIT_INDEX" val="1_9"/>
  <p:tag name="KSO_WM_UNIT_ID" val="diagram20176515_2*r_i*1_9"/>
  <p:tag name="KSO_WM_UNIT_LAYERLEVEL" val="1_1"/>
  <p:tag name="KSO_WM_DIAGRAM_GROUP_CODE" val="r1-1"/>
  <p:tag name="KSO_WM_UNIT_FILL_FORE_SCHEMECOLOR_INDEX" val="14"/>
  <p:tag name="KSO_WM_UNIT_FILL_TYPE" val="1"/>
  <p:tag name="KSO_WM_UNIT_TEXT_FILL_FORE_SCHEMECOLOR_INDEX" val="5"/>
  <p:tag name="KSO_WM_UNIT_TEXT_FILL_TYPE" val="1"/>
  <p:tag name="KSO_WM_UNIT_DIAGRAM_SCHEMECOLOR_ID" val="4"/>
  <p:tag name="KSO_WM_UNIT_USESOURCEFORMAT_APPLY" val="1"/>
</p:tagLst>
</file>

<file path=ppt/tags/tag11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20176515"/>
  <p:tag name="KSO_WM_UNIT_TYPE" val="r_t"/>
  <p:tag name="KSO_WM_UNIT_INDEX" val="1_1"/>
  <p:tag name="KSO_WM_UNIT_ID" val="diagram20176515_2*r_t*1_1"/>
  <p:tag name="KSO_WM_UNIT_LAYERLEVEL" val="1_1"/>
  <p:tag name="KSO_WM_UNIT_DIAGRAM_CONTRAST_TITLE_CNT" val="4"/>
  <p:tag name="KSO_WM_UNIT_DIAGRAM_DIMENSION_TITLE_CNT" val="1"/>
  <p:tag name="KSO_WM_UNIT_VALUE" val="3"/>
  <p:tag name="KSO_WM_UNIT_HIGHLIGHT" val="0"/>
  <p:tag name="KSO_WM_UNIT_COMPATIBLE" val="0"/>
  <p:tag name="KSO_WM_UNIT_CLEAR" val="0"/>
  <p:tag name="KSO_WM_UNIT_PRESET_TEXT_INDEX" val="3"/>
  <p:tag name="KSO_WM_UNIT_PRESET_TEXT_LEN" val="5"/>
  <p:tag name="KSO_WM_DIAGRAM_GROUP_CODE" val="r1-1"/>
  <p:tag name="KSO_WM_UNIT_TEXT_FILL_FORE_SCHEMECOLOR_INDEX" val="14"/>
  <p:tag name="KSO_WM_UNIT_TEXT_FILL_TYPE" val="1"/>
  <p:tag name="KSO_WM_UNIT_DIAGRAM_SCHEMECOLOR_ID" val="4"/>
  <p:tag name="KSO_WM_UNIT_USESOURCEFORMAT_APPLY" val="1"/>
</p:tagLst>
</file>

<file path=ppt/tags/tag12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20176515"/>
  <p:tag name="KSO_WM_UNIT_TYPE" val="r_t"/>
  <p:tag name="KSO_WM_UNIT_INDEX" val="1_3"/>
  <p:tag name="KSO_WM_UNIT_ID" val="diagram20176515_2*r_t*1_3"/>
  <p:tag name="KSO_WM_UNIT_LAYERLEVEL" val="1_1"/>
  <p:tag name="KSO_WM_UNIT_DIAGRAM_CONTRAST_TITLE_CNT" val="4"/>
  <p:tag name="KSO_WM_UNIT_DIAGRAM_DIMENSION_TITLE_CNT" val="1"/>
  <p:tag name="KSO_WM_UNIT_VALUE" val="3"/>
  <p:tag name="KSO_WM_UNIT_HIGHLIGHT" val="0"/>
  <p:tag name="KSO_WM_UNIT_COMPATIBLE" val="0"/>
  <p:tag name="KSO_WM_UNIT_CLEAR" val="0"/>
  <p:tag name="KSO_WM_UNIT_PRESET_TEXT_INDEX" val="3"/>
  <p:tag name="KSO_WM_UNIT_PRESET_TEXT_LEN" val="5"/>
  <p:tag name="KSO_WM_DIAGRAM_GROUP_CODE" val="r1-1"/>
  <p:tag name="KSO_WM_UNIT_TEXT_FILL_FORE_SCHEMECOLOR_INDEX" val="14"/>
  <p:tag name="KSO_WM_UNIT_TEXT_FILL_TYPE" val="1"/>
  <p:tag name="KSO_WM_UNIT_DIAGRAM_SCHEMECOLOR_ID" val="4"/>
  <p:tag name="KSO_WM_UNIT_USESOURCEFORMAT_APPLY" val="1"/>
</p:tagLst>
</file>

<file path=ppt/tags/tag13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20176515"/>
  <p:tag name="KSO_WM_UNIT_TYPE" val="r_t"/>
  <p:tag name="KSO_WM_UNIT_INDEX" val="1_2"/>
  <p:tag name="KSO_WM_UNIT_ID" val="diagram20176515_2*r_t*1_2"/>
  <p:tag name="KSO_WM_UNIT_LAYERLEVEL" val="1_1"/>
  <p:tag name="KSO_WM_UNIT_DIAGRAM_CONTRAST_TITLE_CNT" val="4"/>
  <p:tag name="KSO_WM_UNIT_DIAGRAM_DIMENSION_TITLE_CNT" val="1"/>
  <p:tag name="KSO_WM_UNIT_VALUE" val="3"/>
  <p:tag name="KSO_WM_UNIT_HIGHLIGHT" val="0"/>
  <p:tag name="KSO_WM_UNIT_COMPATIBLE" val="0"/>
  <p:tag name="KSO_WM_UNIT_CLEAR" val="0"/>
  <p:tag name="KSO_WM_UNIT_PRESET_TEXT_INDEX" val="3"/>
  <p:tag name="KSO_WM_UNIT_PRESET_TEXT_LEN" val="5"/>
  <p:tag name="KSO_WM_DIAGRAM_GROUP_CODE" val="r1-1"/>
  <p:tag name="KSO_WM_UNIT_TEXT_FILL_FORE_SCHEMECOLOR_INDEX" val="14"/>
  <p:tag name="KSO_WM_UNIT_TEXT_FILL_TYPE" val="1"/>
  <p:tag name="KSO_WM_UNIT_DIAGRAM_SCHEMECOLOR_ID" val="4"/>
  <p:tag name="KSO_WM_UNIT_USESOURCEFORMAT_APPLY" val="1"/>
</p:tagLst>
</file>

<file path=ppt/tags/tag14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20176515"/>
  <p:tag name="KSO_WM_UNIT_TYPE" val="r_t"/>
  <p:tag name="KSO_WM_UNIT_INDEX" val="1_4"/>
  <p:tag name="KSO_WM_UNIT_ID" val="diagram20176515_2*r_t*1_4"/>
  <p:tag name="KSO_WM_UNIT_LAYERLEVEL" val="1_1"/>
  <p:tag name="KSO_WM_UNIT_DIAGRAM_CONTRAST_TITLE_CNT" val="4"/>
  <p:tag name="KSO_WM_UNIT_DIAGRAM_DIMENSION_TITLE_CNT" val="1"/>
  <p:tag name="KSO_WM_UNIT_VALUE" val="3"/>
  <p:tag name="KSO_WM_UNIT_HIGHLIGHT" val="0"/>
  <p:tag name="KSO_WM_UNIT_COMPATIBLE" val="0"/>
  <p:tag name="KSO_WM_UNIT_CLEAR" val="0"/>
  <p:tag name="KSO_WM_UNIT_PRESET_TEXT_INDEX" val="3"/>
  <p:tag name="KSO_WM_UNIT_PRESET_TEXT_LEN" val="5"/>
  <p:tag name="KSO_WM_DIAGRAM_GROUP_CODE" val="r1-1"/>
  <p:tag name="KSO_WM_UNIT_TEXT_FILL_FORE_SCHEMECOLOR_INDEX" val="14"/>
  <p:tag name="KSO_WM_UNIT_TEXT_FILL_TYPE" val="1"/>
  <p:tag name="KSO_WM_UNIT_DIAGRAM_SCHEMECOLOR_ID" val="4"/>
  <p:tag name="KSO_WM_UNIT_USESOURCEFORMAT_APPLY" val="1"/>
</p:tagLst>
</file>

<file path=ppt/tags/tag15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20176515"/>
  <p:tag name="KSO_WM_UNIT_TYPE" val="r_v"/>
  <p:tag name="KSO_WM_UNIT_INDEX" val="1_1"/>
  <p:tag name="KSO_WM_UNIT_ID" val="diagram20176515_2*r_v*1_1"/>
  <p:tag name="KSO_WM_UNIT_LAYERLEVEL" val="1_1"/>
  <p:tag name="KSO_WM_UNIT_DIAGRAM_CONTRAST_TITLE_CNT" val="4"/>
  <p:tag name="KSO_WM_UNIT_DIAGRAM_DIMENSION_TITLE_CNT" val="1"/>
  <p:tag name="KSO_WM_UNIT_VALUE" val="22"/>
  <p:tag name="KSO_WM_UNIT_HIGHLIGHT" val="0"/>
  <p:tag name="KSO_WM_UNIT_COMPATIBLE" val="0"/>
  <p:tag name="KSO_WM_UNIT_CLEAR" val="0"/>
  <p:tag name="KSO_WM_UNIT_PRESET_TEXT_INDEX" val="4"/>
  <p:tag name="KSO_WM_UNIT_PRESET_TEXT_LEN" val="57"/>
  <p:tag name="KSO_WM_DIAGRAM_GROUP_CODE" val="r1-1"/>
  <p:tag name="KSO_WM_UNIT_TEXT_FILL_FORE_SCHEMECOLOR_INDEX" val="13"/>
  <p:tag name="KSO_WM_UNIT_TEXT_FILL_TYPE" val="1"/>
  <p:tag name="KSO_WM_UNIT_DIAGRAM_SCHEMECOLOR_ID" val="4"/>
  <p:tag name="KSO_WM_UNIT_USESOURCEFORMAT_APPLY" val="1"/>
</p:tagLst>
</file>

<file path=ppt/tags/tag16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20176515"/>
  <p:tag name="KSO_WM_UNIT_TYPE" val="r_v"/>
  <p:tag name="KSO_WM_UNIT_INDEX" val="1_2"/>
  <p:tag name="KSO_WM_UNIT_ID" val="diagram20176515_2*r_v*1_2"/>
  <p:tag name="KSO_WM_UNIT_LAYERLEVEL" val="1_1"/>
  <p:tag name="KSO_WM_UNIT_DIAGRAM_CONTRAST_TITLE_CNT" val="4"/>
  <p:tag name="KSO_WM_UNIT_DIAGRAM_DIMENSION_TITLE_CNT" val="1"/>
  <p:tag name="KSO_WM_UNIT_VALUE" val="22"/>
  <p:tag name="KSO_WM_UNIT_HIGHLIGHT" val="0"/>
  <p:tag name="KSO_WM_UNIT_COMPATIBLE" val="0"/>
  <p:tag name="KSO_WM_UNIT_CLEAR" val="0"/>
  <p:tag name="KSO_WM_UNIT_PRESET_TEXT_INDEX" val="4"/>
  <p:tag name="KSO_WM_UNIT_PRESET_TEXT_LEN" val="57"/>
  <p:tag name="KSO_WM_DIAGRAM_GROUP_CODE" val="r1-1"/>
  <p:tag name="KSO_WM_UNIT_TEXT_FILL_FORE_SCHEMECOLOR_INDEX" val="13"/>
  <p:tag name="KSO_WM_UNIT_TEXT_FILL_TYPE" val="1"/>
  <p:tag name="KSO_WM_UNIT_DIAGRAM_SCHEMECOLOR_ID" val="4"/>
  <p:tag name="KSO_WM_UNIT_USESOURCEFORMAT_APPLY" val="1"/>
</p:tagLst>
</file>

<file path=ppt/tags/tag17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20176515"/>
  <p:tag name="KSO_WM_UNIT_TYPE" val="r_v"/>
  <p:tag name="KSO_WM_UNIT_INDEX" val="1_4"/>
  <p:tag name="KSO_WM_UNIT_ID" val="diagram20176515_2*r_v*1_4"/>
  <p:tag name="KSO_WM_UNIT_LAYERLEVEL" val="1_1"/>
  <p:tag name="KSO_WM_UNIT_DIAGRAM_CONTRAST_TITLE_CNT" val="4"/>
  <p:tag name="KSO_WM_UNIT_DIAGRAM_DIMENSION_TITLE_CNT" val="1"/>
  <p:tag name="KSO_WM_UNIT_VALUE" val="22"/>
  <p:tag name="KSO_WM_UNIT_HIGHLIGHT" val="0"/>
  <p:tag name="KSO_WM_UNIT_COMPATIBLE" val="0"/>
  <p:tag name="KSO_WM_UNIT_CLEAR" val="0"/>
  <p:tag name="KSO_WM_UNIT_PRESET_TEXT_INDEX" val="4"/>
  <p:tag name="KSO_WM_UNIT_PRESET_TEXT_LEN" val="57"/>
  <p:tag name="KSO_WM_DIAGRAM_GROUP_CODE" val="r1-1"/>
  <p:tag name="KSO_WM_UNIT_TEXT_FILL_FORE_SCHEMECOLOR_INDEX" val="13"/>
  <p:tag name="KSO_WM_UNIT_TEXT_FILL_TYPE" val="1"/>
  <p:tag name="KSO_WM_UNIT_DIAGRAM_SCHEMECOLOR_ID" val="4"/>
  <p:tag name="KSO_WM_UNIT_USESOURCEFORMAT_APPLY" val="1"/>
</p:tagLst>
</file>

<file path=ppt/tags/tag18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20176515"/>
  <p:tag name="KSO_WM_UNIT_TYPE" val="r_v"/>
  <p:tag name="KSO_WM_UNIT_INDEX" val="1_3"/>
  <p:tag name="KSO_WM_UNIT_ID" val="diagram20176515_2*r_v*1_3"/>
  <p:tag name="KSO_WM_UNIT_LAYERLEVEL" val="1_1"/>
  <p:tag name="KSO_WM_UNIT_DIAGRAM_CONTRAST_TITLE_CNT" val="4"/>
  <p:tag name="KSO_WM_UNIT_DIAGRAM_DIMENSION_TITLE_CNT" val="1"/>
  <p:tag name="KSO_WM_UNIT_VALUE" val="22"/>
  <p:tag name="KSO_WM_UNIT_HIGHLIGHT" val="0"/>
  <p:tag name="KSO_WM_UNIT_COMPATIBLE" val="0"/>
  <p:tag name="KSO_WM_UNIT_CLEAR" val="0"/>
  <p:tag name="KSO_WM_UNIT_PRESET_TEXT_INDEX" val="4"/>
  <p:tag name="KSO_WM_UNIT_PRESET_TEXT_LEN" val="57"/>
  <p:tag name="KSO_WM_DIAGRAM_GROUP_CODE" val="r1-1"/>
  <p:tag name="KSO_WM_UNIT_TEXT_FILL_FORE_SCHEMECOLOR_INDEX" val="13"/>
  <p:tag name="KSO_WM_UNIT_TEXT_FILL_TYPE" val="1"/>
  <p:tag name="KSO_WM_UNIT_DIAGRAM_SCHEMECOLOR_ID" val="4"/>
  <p:tag name="KSO_WM_UNIT_USESOURCEFORMAT_APPLY" val="1"/>
</p:tagLst>
</file>

<file path=ppt/tags/tag2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20176515"/>
  <p:tag name="KSO_WM_UNIT_TYPE" val="r_i"/>
  <p:tag name="KSO_WM_UNIT_INDEX" val="1_1"/>
  <p:tag name="KSO_WM_UNIT_ID" val="diagram20176515_2*r_i*1_1"/>
  <p:tag name="KSO_WM_UNIT_LAYERLEVEL" val="1_1"/>
  <p:tag name="KSO_WM_DIAGRAM_GROUP_CODE" val="r1-1"/>
  <p:tag name="KSO_WM_UNIT_LINE_FORE_SCHEMECOLOR_INDEX" val="9"/>
  <p:tag name="KSO_WM_UNIT_LINE_FILL_TYPE" val="2"/>
  <p:tag name="KSO_WM_UNIT_DIAGRAM_SCHEMECOLOR_ID" val="4"/>
  <p:tag name="KSO_WM_UNIT_USESOURCEFORMAT_APPLY" val="1"/>
</p:tagLst>
</file>

<file path=ppt/tags/tag3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20176515"/>
  <p:tag name="KSO_WM_UNIT_TYPE" val="r_i"/>
  <p:tag name="KSO_WM_UNIT_INDEX" val="1_2"/>
  <p:tag name="KSO_WM_UNIT_ID" val="diagram20176515_2*r_i*1_2"/>
  <p:tag name="KSO_WM_UNIT_LAYERLEVEL" val="1_1"/>
  <p:tag name="KSO_WM_DIAGRAM_GROUP_CODE" val="r1-1"/>
  <p:tag name="KSO_WM_UNIT_FILL_FORE_SCHEMECOLOR_INDEX" val="5"/>
  <p:tag name="KSO_WM_UNIT_FILL_TYPE" val="1"/>
  <p:tag name="KSO_WM_UNIT_TEXT_FILL_FORE_SCHEMECOLOR_INDEX" val="2"/>
  <p:tag name="KSO_WM_UNIT_TEXT_FILL_TYPE" val="1"/>
  <p:tag name="KSO_WM_UNIT_DIAGRAM_SCHEMECOLOR_ID" val="4"/>
  <p:tag name="KSO_WM_UNIT_USESOURCEFORMAT_APPLY" val="1"/>
</p:tagLst>
</file>

<file path=ppt/tags/tag4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20176515"/>
  <p:tag name="KSO_WM_UNIT_TYPE" val="r_i"/>
  <p:tag name="KSO_WM_UNIT_INDEX" val="1_3"/>
  <p:tag name="KSO_WM_UNIT_ID" val="diagram20176515_2*r_i*1_3"/>
  <p:tag name="KSO_WM_UNIT_LAYERLEVEL" val="1_1"/>
  <p:tag name="KSO_WM_DIAGRAM_GROUP_CODE" val="r1-1"/>
  <p:tag name="KSO_WM_UNIT_FILL_FORE_SCHEMECOLOR_INDEX" val="5"/>
  <p:tag name="KSO_WM_UNIT_FILL_TYPE" val="1"/>
  <p:tag name="KSO_WM_UNIT_TEXT_FILL_FORE_SCHEMECOLOR_INDEX" val="2"/>
  <p:tag name="KSO_WM_UNIT_TEXT_FILL_TYPE" val="1"/>
  <p:tag name="KSO_WM_UNIT_DIAGRAM_SCHEMECOLOR_ID" val="4"/>
  <p:tag name="KSO_WM_UNIT_USESOURCEFORMAT_APPLY" val="1"/>
</p:tagLst>
</file>

<file path=ppt/tags/tag5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20176515"/>
  <p:tag name="KSO_WM_UNIT_TYPE" val="r_i"/>
  <p:tag name="KSO_WM_UNIT_INDEX" val="1_4"/>
  <p:tag name="KSO_WM_UNIT_ID" val="diagram20176515_2*r_i*1_4"/>
  <p:tag name="KSO_WM_UNIT_LAYERLEVEL" val="1_1"/>
  <p:tag name="KSO_WM_DIAGRAM_GROUP_CODE" val="r1-1"/>
  <p:tag name="KSO_WM_UNIT_FILL_FORE_SCHEMECOLOR_INDEX" val="6"/>
  <p:tag name="KSO_WM_UNIT_FILL_TYPE" val="1"/>
  <p:tag name="KSO_WM_UNIT_TEXT_FILL_FORE_SCHEMECOLOR_INDEX" val="2"/>
  <p:tag name="KSO_WM_UNIT_TEXT_FILL_TYPE" val="1"/>
  <p:tag name="KSO_WM_UNIT_DIAGRAM_SCHEMECOLOR_ID" val="4"/>
  <p:tag name="KSO_WM_UNIT_USESOURCEFORMAT_APPLY" val="1"/>
</p:tagLst>
</file>

<file path=ppt/tags/tag6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20176515"/>
  <p:tag name="KSO_WM_UNIT_TYPE" val="r_i"/>
  <p:tag name="KSO_WM_UNIT_INDEX" val="1_5"/>
  <p:tag name="KSO_WM_UNIT_ID" val="diagram20176515_2*r_i*1_5"/>
  <p:tag name="KSO_WM_UNIT_LAYERLEVEL" val="1_1"/>
  <p:tag name="KSO_WM_DIAGRAM_GROUP_CODE" val="r1-1"/>
  <p:tag name="KSO_WM_UNIT_FILL_FORE_SCHEMECOLOR_INDEX" val="6"/>
  <p:tag name="KSO_WM_UNIT_FILL_TYPE" val="1"/>
  <p:tag name="KSO_WM_UNIT_TEXT_FILL_FORE_SCHEMECOLOR_INDEX" val="2"/>
  <p:tag name="KSO_WM_UNIT_TEXT_FILL_TYPE" val="1"/>
  <p:tag name="KSO_WM_UNIT_DIAGRAM_SCHEMECOLOR_ID" val="4"/>
  <p:tag name="KSO_WM_UNIT_USESOURCEFORMAT_APPLY" val="1"/>
</p:tagLst>
</file>

<file path=ppt/tags/tag7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20176515"/>
  <p:tag name="KSO_WM_UNIT_TYPE" val="r_i"/>
  <p:tag name="KSO_WM_UNIT_INDEX" val="1_6"/>
  <p:tag name="KSO_WM_UNIT_ID" val="diagram20176515_2*r_i*1_6"/>
  <p:tag name="KSO_WM_UNIT_LAYERLEVEL" val="1_1"/>
  <p:tag name="KSO_WM_DIAGRAM_GROUP_CODE" val="r1-1"/>
  <p:tag name="KSO_WM_UNIT_FILL_FORE_SCHEMECOLOR_INDEX" val="14"/>
  <p:tag name="KSO_WM_UNIT_FILL_TYPE" val="1"/>
  <p:tag name="KSO_WM_UNIT_TEXT_FILL_FORE_SCHEMECOLOR_INDEX" val="5"/>
  <p:tag name="KSO_WM_UNIT_TEXT_FILL_TYPE" val="1"/>
  <p:tag name="KSO_WM_UNIT_DIAGRAM_SCHEMECOLOR_ID" val="4"/>
  <p:tag name="KSO_WM_UNIT_USESOURCEFORMAT_APPLY" val="1"/>
</p:tagLst>
</file>

<file path=ppt/tags/tag8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20176515"/>
  <p:tag name="KSO_WM_UNIT_TYPE" val="r_i"/>
  <p:tag name="KSO_WM_UNIT_INDEX" val="1_7"/>
  <p:tag name="KSO_WM_UNIT_ID" val="diagram20176515_2*r_i*1_7"/>
  <p:tag name="KSO_WM_UNIT_LAYERLEVEL" val="1_1"/>
  <p:tag name="KSO_WM_DIAGRAM_GROUP_CODE" val="r1-1"/>
  <p:tag name="KSO_WM_UNIT_FILL_FORE_SCHEMECOLOR_INDEX" val="14"/>
  <p:tag name="KSO_WM_UNIT_FILL_TYPE" val="1"/>
  <p:tag name="KSO_WM_UNIT_TEXT_FILL_FORE_SCHEMECOLOR_INDEX" val="5"/>
  <p:tag name="KSO_WM_UNIT_TEXT_FILL_TYPE" val="1"/>
  <p:tag name="KSO_WM_UNIT_DIAGRAM_SCHEMECOLOR_ID" val="4"/>
  <p:tag name="KSO_WM_UNIT_USESOURCEFORMAT_APPLY" val="1"/>
</p:tagLst>
</file>

<file path=ppt/tags/tag9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20176515"/>
  <p:tag name="KSO_WM_UNIT_TYPE" val="r_i"/>
  <p:tag name="KSO_WM_UNIT_INDEX" val="1_8"/>
  <p:tag name="KSO_WM_UNIT_ID" val="diagram20176515_2*r_i*1_8"/>
  <p:tag name="KSO_WM_UNIT_LAYERLEVEL" val="1_1"/>
  <p:tag name="KSO_WM_DIAGRAM_GROUP_CODE" val="r1-1"/>
  <p:tag name="KSO_WM_UNIT_FILL_FORE_SCHEMECOLOR_INDEX" val="14"/>
  <p:tag name="KSO_WM_UNIT_FILL_TYPE" val="1"/>
  <p:tag name="KSO_WM_UNIT_TEXT_FILL_FORE_SCHEMECOLOR_INDEX" val="5"/>
  <p:tag name="KSO_WM_UNIT_TEXT_FILL_TYPE" val="1"/>
  <p:tag name="KSO_WM_UNIT_DIAGRAM_SCHEMECOLOR_ID" val="4"/>
  <p:tag name="KSO_WM_UNIT_USESOURCEFORMAT_APPLY" val="1"/>
</p:tagLst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1024</Words>
  <Application>WPS 演示</Application>
  <PresentationFormat>自定义</PresentationFormat>
  <Paragraphs>174</Paragraphs>
  <Slides>15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26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42" baseType="lpstr">
      <vt:lpstr>Arial</vt:lpstr>
      <vt:lpstr>宋体</vt:lpstr>
      <vt:lpstr>Wingdings</vt:lpstr>
      <vt:lpstr>微软雅黑</vt:lpstr>
      <vt:lpstr>Calibri</vt:lpstr>
      <vt:lpstr>Segoe UI</vt:lpstr>
      <vt:lpstr>Arial Unicode MS</vt:lpstr>
      <vt:lpstr>Century Gothic</vt:lpstr>
      <vt:lpstr>思源黑体 CN Normal</vt:lpstr>
      <vt:lpstr>黑体</vt:lpstr>
      <vt:lpstr>Wingdings</vt:lpstr>
      <vt:lpstr>字魂105号-简雅黑</vt:lpstr>
      <vt:lpstr>Calibri Light</vt:lpstr>
      <vt:lpstr>Segoe Print</vt:lpstr>
      <vt:lpstr>Symbol</vt:lpstr>
      <vt:lpstr>Times New Roman</vt:lpstr>
      <vt:lpstr>PingFang SC</vt:lpstr>
      <vt:lpstr>Lato Regular</vt:lpstr>
      <vt:lpstr>Aa吃鸡专用体 (非商业使用)</vt:lpstr>
      <vt:lpstr>字魂58号-创中黑</vt:lpstr>
      <vt:lpstr>Gill Sans</vt:lpstr>
      <vt:lpstr>字魂3号-英雄黑体</vt:lpstr>
      <vt:lpstr>Open Sans Semibold</vt:lpstr>
      <vt:lpstr>微软雅黑 Light</vt:lpstr>
      <vt:lpstr>Open Sans</vt:lpstr>
      <vt:lpstr>思源黑体 CN Normal</vt:lpstr>
      <vt:lpstr>1_Office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目标消费者画像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user</dc:creator>
  <cp:lastModifiedBy>青桐</cp:lastModifiedBy>
  <cp:revision>683</cp:revision>
  <dcterms:created xsi:type="dcterms:W3CDTF">2019-12-22T05:53:00Z</dcterms:created>
  <dcterms:modified xsi:type="dcterms:W3CDTF">2021-03-27T08:16:10Z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2052-11.1.0.10132</vt:lpwstr>
  </property>
</Properties>
</file>